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15" r:id="rId3"/>
    <p:sldId id="282" r:id="rId4"/>
    <p:sldId id="313" r:id="rId5"/>
    <p:sldId id="314" r:id="rId6"/>
    <p:sldId id="295" r:id="rId7"/>
    <p:sldId id="297" r:id="rId8"/>
    <p:sldId id="300" r:id="rId9"/>
    <p:sldId id="293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2" r:id="rId20"/>
    <p:sldId id="317" r:id="rId21"/>
    <p:sldId id="318" r:id="rId22"/>
    <p:sldId id="319" r:id="rId23"/>
    <p:sldId id="320" r:id="rId24"/>
    <p:sldId id="321" r:id="rId25"/>
    <p:sldId id="324" r:id="rId26"/>
    <p:sldId id="322" r:id="rId27"/>
    <p:sldId id="323" r:id="rId28"/>
    <p:sldId id="32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FF0066"/>
    <a:srgbClr val="A20000"/>
    <a:srgbClr val="9E0000"/>
    <a:srgbClr val="660066"/>
    <a:srgbClr val="FFCC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D0321-C91B-4E72-89B4-38EAAE57A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799E6-88B0-4D84-A833-83B78FA0E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299CA-FA32-41CA-9522-3751D91AE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CFD88-B579-4ABA-8866-B2001DF5E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26611-DA2F-4F8B-9A40-0D5B90B60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C4099-6387-424A-BB67-D552882E5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49D8B-62BE-4465-9622-D6C134E39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84C54-140F-4F87-ACB1-8E48B5D52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65486-EC39-4E29-BB55-1BE71401E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427F2-27C6-4576-BFDA-FED3E4C7C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B060D-2561-45DC-80E2-ED285392C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F82B99-3504-40D9-B85D-4F9613557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339975" y="2708275"/>
            <a:ext cx="6480175" cy="2808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96"/>
              </a:avLst>
            </a:prstTxWarp>
          </a:bodyPr>
          <a:lstStyle/>
          <a:p>
            <a:pPr algn="ctr"/>
            <a:r>
              <a:rPr lang="ru-RU" sz="5400" b="1" kern="1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Monotype Corsiva"/>
              </a:rPr>
              <a:t>Модель превентивної </a:t>
            </a:r>
          </a:p>
          <a:p>
            <a:pPr algn="ctr"/>
            <a:r>
              <a:rPr lang="ru-RU" sz="5400" b="1" kern="1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Monotype Corsiva"/>
              </a:rPr>
              <a:t>освіти у</a:t>
            </a:r>
          </a:p>
          <a:p>
            <a:pPr algn="ctr"/>
            <a:r>
              <a:rPr lang="ru-RU" sz="5400" b="1" kern="1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Monotype Corsiva"/>
              </a:rPr>
              <a:t>школі, дружній </a:t>
            </a:r>
          </a:p>
          <a:p>
            <a:pPr algn="ctr"/>
            <a:r>
              <a:rPr lang="ru-RU" sz="5400" b="1" kern="1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Monotype Corsiva"/>
              </a:rPr>
              <a:t>до дитини</a:t>
            </a:r>
          </a:p>
        </p:txBody>
      </p:sp>
      <p:sp>
        <p:nvSpPr>
          <p:cNvPr id="2051" name="Text Box 18"/>
          <p:cNvSpPr txBox="1">
            <a:spLocks noChangeArrowheads="1"/>
          </p:cNvSpPr>
          <p:nvPr/>
        </p:nvSpPr>
        <p:spPr bwMode="auto">
          <a:xfrm>
            <a:off x="1403350" y="549275"/>
            <a:ext cx="74168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uk-UA" sz="2000" b="1" i="1">
                <a:solidFill>
                  <a:srgbClr val="A20000"/>
                </a:solidFill>
                <a:latin typeface="Arial" charset="0"/>
              </a:rPr>
              <a:t>Відділ освіти, молоді та спорту </a:t>
            </a:r>
          </a:p>
          <a:p>
            <a:pPr algn="ctr">
              <a:lnSpc>
                <a:spcPct val="110000"/>
              </a:lnSpc>
            </a:pPr>
            <a:r>
              <a:rPr lang="uk-UA" sz="2000" b="1" i="1">
                <a:solidFill>
                  <a:srgbClr val="A20000"/>
                </a:solidFill>
                <a:latin typeface="Arial" charset="0"/>
              </a:rPr>
              <a:t>Великобагачанської</a:t>
            </a:r>
            <a:r>
              <a:rPr lang="ru-RU" sz="2000" b="1" i="1">
                <a:solidFill>
                  <a:srgbClr val="A20000"/>
                </a:solidFill>
                <a:latin typeface="Arial" charset="0"/>
              </a:rPr>
              <a:t> </a:t>
            </a:r>
            <a:r>
              <a:rPr lang="uk-UA" sz="2000" b="1" i="1">
                <a:solidFill>
                  <a:srgbClr val="A20000"/>
                </a:solidFill>
                <a:latin typeface="Arial" charset="0"/>
              </a:rPr>
              <a:t>районної державної адміністрації</a:t>
            </a:r>
          </a:p>
          <a:p>
            <a:pPr algn="ctr">
              <a:lnSpc>
                <a:spcPct val="110000"/>
              </a:lnSpc>
            </a:pPr>
            <a:r>
              <a:rPr lang="uk-UA" sz="2000" b="1" i="1">
                <a:solidFill>
                  <a:srgbClr val="A20000"/>
                </a:solidFill>
                <a:latin typeface="Arial" charset="0"/>
              </a:rPr>
              <a:t>Полтавської області</a:t>
            </a:r>
          </a:p>
          <a:p>
            <a:pPr algn="ctr">
              <a:lnSpc>
                <a:spcPct val="110000"/>
              </a:lnSpc>
            </a:pPr>
            <a:r>
              <a:rPr lang="uk-UA" sz="2000" b="1" i="1">
                <a:solidFill>
                  <a:srgbClr val="A20000"/>
                </a:solidFill>
                <a:latin typeface="Arial" charset="0"/>
              </a:rPr>
              <a:t>Гоголівська</a:t>
            </a:r>
            <a:r>
              <a:rPr lang="ru-RU" sz="2000" b="1" i="1">
                <a:solidFill>
                  <a:srgbClr val="A20000"/>
                </a:solidFill>
                <a:latin typeface="Arial" charset="0"/>
              </a:rPr>
              <a:t> </a:t>
            </a:r>
            <a:r>
              <a:rPr lang="uk-UA" sz="2000" b="1" i="1">
                <a:solidFill>
                  <a:srgbClr val="A20000"/>
                </a:solidFill>
                <a:latin typeface="Arial" charset="0"/>
              </a:rPr>
              <a:t>загальноосвітня</a:t>
            </a:r>
            <a:r>
              <a:rPr lang="ru-RU" sz="2000" b="1" i="1">
                <a:solidFill>
                  <a:srgbClr val="A20000"/>
                </a:solidFill>
                <a:latin typeface="Arial" charset="0"/>
              </a:rPr>
              <a:t> школа І-ІІІ </a:t>
            </a:r>
            <a:r>
              <a:rPr lang="uk-UA" sz="2000" b="1" i="1">
                <a:solidFill>
                  <a:srgbClr val="A20000"/>
                </a:solidFill>
                <a:latin typeface="Arial" charset="0"/>
              </a:rPr>
              <a:t>ступенів</a:t>
            </a:r>
            <a:endParaRPr lang="uk-UA" sz="2000" b="1" i="1">
              <a:solidFill>
                <a:srgbClr val="A2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179388" y="404813"/>
            <a:ext cx="8640762" cy="2736850"/>
          </a:xfrm>
        </p:spPr>
        <p:txBody>
          <a:bodyPr/>
          <a:lstStyle/>
          <a:p>
            <a:pPr algn="l" eaLnBrk="1" hangingPunct="1"/>
            <a:r>
              <a:rPr lang="uk-UA" sz="4800" b="1" smtClean="0">
                <a:solidFill>
                  <a:srgbClr val="A20000"/>
                </a:solidFill>
              </a:rPr>
              <a:t>Станція 2</a:t>
            </a:r>
            <a:r>
              <a:rPr lang="uk-UA" sz="4800" smtClean="0">
                <a:solidFill>
                  <a:srgbClr val="A20000"/>
                </a:solidFill>
              </a:rPr>
              <a:t>:</a:t>
            </a:r>
            <a:r>
              <a:rPr lang="uk-UA" sz="6000" smtClean="0">
                <a:solidFill>
                  <a:srgbClr val="A20000"/>
                </a:solidFill>
              </a:rPr>
              <a:t> </a:t>
            </a:r>
            <a:br>
              <a:rPr lang="uk-UA" sz="6000" smtClean="0">
                <a:solidFill>
                  <a:srgbClr val="A20000"/>
                </a:solidFill>
              </a:rPr>
            </a:br>
            <a:r>
              <a:rPr lang="uk-UA" sz="6000" b="1" smtClean="0">
                <a:solidFill>
                  <a:srgbClr val="FF0000"/>
                </a:solidFill>
                <a:latin typeface="Monotype Corsiva" pitchFamily="66" charset="0"/>
              </a:rPr>
              <a:t>ВІЛ/СНІД: запитання та    відповіді</a:t>
            </a:r>
            <a:endParaRPr lang="ru-RU" sz="6000" smtClean="0"/>
          </a:p>
        </p:txBody>
      </p:sp>
      <p:sp>
        <p:nvSpPr>
          <p:cNvPr id="174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3068638"/>
            <a:ext cx="8640763" cy="3024187"/>
          </a:xfrm>
        </p:spPr>
        <p:txBody>
          <a:bodyPr/>
          <a:lstStyle/>
          <a:p>
            <a:pPr algn="l" eaLnBrk="1" hangingPunct="1"/>
            <a:r>
              <a:rPr lang="uk-UA" sz="4000" b="1" smtClean="0">
                <a:solidFill>
                  <a:srgbClr val="0000FF"/>
                </a:solidFill>
              </a:rPr>
              <a:t>	Мета</a:t>
            </a:r>
            <a:r>
              <a:rPr lang="uk-UA" sz="4000" smtClean="0"/>
              <a:t>:</a:t>
            </a:r>
            <a:r>
              <a:rPr lang="uk-UA" sz="4800" smtClean="0"/>
              <a:t> </a:t>
            </a:r>
            <a:r>
              <a:rPr lang="uk-UA" sz="3600" smtClean="0">
                <a:latin typeface="Times New Roman" pitchFamily="18" charset="0"/>
              </a:rPr>
              <a:t>розширити знання учнів про ВІЛ-інфекцію, допомогти навчитися оцінювати особистий ризик зараження ВІЛ-інфекцією</a:t>
            </a:r>
            <a:endParaRPr lang="ru-RU" sz="3600" smtClean="0">
              <a:latin typeface="Times New Roman" pitchFamily="18" charset="0"/>
            </a:endParaRPr>
          </a:p>
          <a:p>
            <a:pPr algn="l" eaLnBrk="1" hangingPunct="1"/>
            <a:endParaRPr lang="ru-RU" sz="36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0" y="404813"/>
            <a:ext cx="9036050" cy="863600"/>
          </a:xfrm>
        </p:spPr>
        <p:txBody>
          <a:bodyPr/>
          <a:lstStyle/>
          <a:p>
            <a:pPr algn="l" eaLnBrk="1" hangingPunct="1"/>
            <a:r>
              <a:rPr lang="uk-UA" sz="3200" b="1" smtClean="0">
                <a:solidFill>
                  <a:srgbClr val="FF0066"/>
                </a:solidFill>
              </a:rPr>
              <a:t>Фасилітатор Караван Людмила Григорівна</a:t>
            </a:r>
            <a:endParaRPr lang="ru-RU" sz="3200" b="1" smtClean="0">
              <a:solidFill>
                <a:srgbClr val="FF0066"/>
              </a:solidFill>
            </a:endParaRPr>
          </a:p>
        </p:txBody>
      </p:sp>
      <p:pic>
        <p:nvPicPr>
          <p:cNvPr id="18436" name="Picture 2" descr="F:\Новая папка (2)\IMG_96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196975"/>
            <a:ext cx="43195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F:\Новая папка (2)\IMG_96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357563"/>
            <a:ext cx="4321175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918450" cy="1871662"/>
          </a:xfrm>
        </p:spPr>
        <p:txBody>
          <a:bodyPr/>
          <a:lstStyle/>
          <a:p>
            <a:pPr algn="l" eaLnBrk="1" hangingPunct="1"/>
            <a:r>
              <a:rPr lang="uk-UA" sz="4000" b="1" smtClean="0">
                <a:solidFill>
                  <a:srgbClr val="A20000"/>
                </a:solidFill>
              </a:rPr>
              <a:t>Станція 3</a:t>
            </a:r>
            <a:r>
              <a:rPr lang="uk-UA" sz="4000" smtClean="0">
                <a:solidFill>
                  <a:srgbClr val="A20000"/>
                </a:solidFill>
              </a:rPr>
              <a:t>:</a:t>
            </a:r>
            <a:r>
              <a:rPr lang="uk-UA" sz="6000" smtClean="0">
                <a:solidFill>
                  <a:srgbClr val="A20000"/>
                </a:solidFill>
              </a:rPr>
              <a:t> </a:t>
            </a:r>
            <a:br>
              <a:rPr lang="uk-UA" sz="6000" smtClean="0">
                <a:solidFill>
                  <a:srgbClr val="A20000"/>
                </a:solidFill>
              </a:rPr>
            </a:br>
            <a:r>
              <a:rPr lang="uk-UA" sz="6000" b="1" smtClean="0">
                <a:solidFill>
                  <a:srgbClr val="FF0000"/>
                </a:solidFill>
                <a:latin typeface="Monotype Corsiva" pitchFamily="66" charset="0"/>
              </a:rPr>
              <a:t>Поруч із тобою</a:t>
            </a:r>
            <a:endParaRPr lang="ru-RU" sz="6000" smtClean="0"/>
          </a:p>
        </p:txBody>
      </p:sp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2420938"/>
            <a:ext cx="8280400" cy="3529012"/>
          </a:xfrm>
        </p:spPr>
        <p:txBody>
          <a:bodyPr/>
          <a:lstStyle/>
          <a:p>
            <a:pPr algn="l" eaLnBrk="1" hangingPunct="1"/>
            <a:r>
              <a:rPr lang="uk-UA" sz="4000" b="1" smtClean="0">
                <a:solidFill>
                  <a:srgbClr val="0000FF"/>
                </a:solidFill>
              </a:rPr>
              <a:t>	Мета</a:t>
            </a:r>
            <a:r>
              <a:rPr lang="uk-UA" sz="4000" smtClean="0"/>
              <a:t>:</a:t>
            </a:r>
            <a:r>
              <a:rPr lang="uk-UA" sz="5400" smtClean="0"/>
              <a:t> </a:t>
            </a:r>
            <a:r>
              <a:rPr lang="uk-UA" sz="3600" smtClean="0">
                <a:latin typeface="Times New Roman" pitchFamily="18" charset="0"/>
              </a:rPr>
              <a:t>задуматися про проблеми, з якими може зіткнутися людина, яка живе з ВІЛ/СНІДом</a:t>
            </a:r>
            <a:endParaRPr lang="ru-RU" sz="36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820150" cy="1143000"/>
          </a:xfrm>
        </p:spPr>
        <p:txBody>
          <a:bodyPr/>
          <a:lstStyle/>
          <a:p>
            <a:pPr algn="l" eaLnBrk="1" hangingPunct="1"/>
            <a:r>
              <a:rPr lang="uk-UA" sz="3200" b="1" smtClean="0">
                <a:solidFill>
                  <a:srgbClr val="FF0066"/>
                </a:solidFill>
              </a:rPr>
              <a:t>Фасилітатор Лисенко Світлана Олексіївна</a:t>
            </a:r>
            <a:endParaRPr lang="ru-RU" sz="3200" smtClean="0"/>
          </a:p>
        </p:txBody>
      </p:sp>
      <p:pic>
        <p:nvPicPr>
          <p:cNvPr id="20483" name="Picture 2" descr="F:\Новая папка (2)\IMG_96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098550"/>
            <a:ext cx="3887788" cy="3130550"/>
          </a:xfrm>
          <a:noFill/>
        </p:spPr>
      </p:pic>
      <p:pic>
        <p:nvPicPr>
          <p:cNvPr id="20484" name="Picture 4" descr="C:\Users\Администратор\Desktop\ВІЛ\IMG_55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098550"/>
            <a:ext cx="408146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Администратор\Desktop\ВІЛ\IMG_55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4438" y="3933825"/>
            <a:ext cx="42481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>
          <a:xfrm>
            <a:off x="684213" y="765175"/>
            <a:ext cx="7772400" cy="1727200"/>
          </a:xfrm>
        </p:spPr>
        <p:txBody>
          <a:bodyPr/>
          <a:lstStyle/>
          <a:p>
            <a:pPr algn="l" eaLnBrk="1" hangingPunct="1"/>
            <a:r>
              <a:rPr lang="uk-UA" sz="4000" b="1" smtClean="0">
                <a:solidFill>
                  <a:srgbClr val="A20000"/>
                </a:solidFill>
              </a:rPr>
              <a:t>Станція 4</a:t>
            </a:r>
            <a:r>
              <a:rPr lang="uk-UA" sz="4000" smtClean="0">
                <a:solidFill>
                  <a:srgbClr val="A20000"/>
                </a:solidFill>
              </a:rPr>
              <a:t>: </a:t>
            </a:r>
            <a:br>
              <a:rPr lang="uk-UA" sz="4000" smtClean="0">
                <a:solidFill>
                  <a:srgbClr val="A20000"/>
                </a:solidFill>
              </a:rPr>
            </a:br>
            <a:r>
              <a:rPr lang="uk-UA" sz="6000" b="1" smtClean="0">
                <a:solidFill>
                  <a:srgbClr val="FF0000"/>
                </a:solidFill>
                <a:latin typeface="Monotype Corsiva" pitchFamily="66" charset="0"/>
              </a:rPr>
              <a:t>Захист від ВІЛ, ІПСШ, </a:t>
            </a:r>
            <a:br>
              <a:rPr lang="uk-UA" sz="60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6000" b="1" smtClean="0">
                <a:solidFill>
                  <a:srgbClr val="FF0000"/>
                </a:solidFill>
                <a:latin typeface="Monotype Corsiva" pitchFamily="66" charset="0"/>
              </a:rPr>
              <a:t>та засоби контрацепції</a:t>
            </a:r>
            <a:endParaRPr lang="ru-RU" sz="6000" smtClean="0"/>
          </a:p>
        </p:txBody>
      </p:sp>
      <p:sp>
        <p:nvSpPr>
          <p:cNvPr id="2150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3213100"/>
            <a:ext cx="8785225" cy="3024188"/>
          </a:xfrm>
        </p:spPr>
        <p:txBody>
          <a:bodyPr/>
          <a:lstStyle/>
          <a:p>
            <a:pPr algn="l" eaLnBrk="1" hangingPunct="1"/>
            <a:r>
              <a:rPr lang="uk-UA" sz="4000" b="1" smtClean="0">
                <a:solidFill>
                  <a:srgbClr val="0000FF"/>
                </a:solidFill>
              </a:rPr>
              <a:t>	Мета</a:t>
            </a:r>
            <a:r>
              <a:rPr lang="uk-UA" sz="4000" smtClean="0"/>
              <a:t>:</a:t>
            </a:r>
            <a:r>
              <a:rPr lang="uk-UA" sz="4800" smtClean="0"/>
              <a:t> </a:t>
            </a:r>
            <a:r>
              <a:rPr lang="uk-UA" sz="3600" smtClean="0">
                <a:latin typeface="Times New Roman" pitchFamily="18" charset="0"/>
              </a:rPr>
              <a:t>ознайомитися з різними засобами контрацепції, захисту від ІПСШ і ВІЛ-інфекцій</a:t>
            </a:r>
            <a:endParaRPr lang="ru-RU" sz="36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ctrTitle"/>
          </p:nvPr>
        </p:nvSpPr>
        <p:spPr>
          <a:xfrm>
            <a:off x="468313" y="620713"/>
            <a:ext cx="8280400" cy="863600"/>
          </a:xfrm>
        </p:spPr>
        <p:txBody>
          <a:bodyPr/>
          <a:lstStyle/>
          <a:p>
            <a:pPr algn="l" eaLnBrk="1" hangingPunct="1"/>
            <a:r>
              <a:rPr lang="uk-UA" sz="3200" b="1" smtClean="0">
                <a:solidFill>
                  <a:srgbClr val="FF0066"/>
                </a:solidFill>
              </a:rPr>
              <a:t>Фасилітатор Мельченко Ірина  Яківна</a:t>
            </a:r>
            <a:endParaRPr lang="ru-RU" sz="3200" smtClean="0"/>
          </a:p>
        </p:txBody>
      </p:sp>
      <p:pic>
        <p:nvPicPr>
          <p:cNvPr id="22532" name="Picture 2" descr="F:\Новая папка (2)\IMG_96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557338"/>
            <a:ext cx="44656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F:\Новая папка (2)\IMG_96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2205038"/>
            <a:ext cx="424815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685800" y="908050"/>
            <a:ext cx="7772400" cy="1512888"/>
          </a:xfrm>
        </p:spPr>
        <p:txBody>
          <a:bodyPr/>
          <a:lstStyle/>
          <a:p>
            <a:pPr algn="l" eaLnBrk="1" hangingPunct="1"/>
            <a:r>
              <a:rPr lang="uk-UA" sz="4000" b="1" smtClean="0">
                <a:solidFill>
                  <a:srgbClr val="A20000"/>
                </a:solidFill>
              </a:rPr>
              <a:t>Станція 5</a:t>
            </a:r>
            <a:r>
              <a:rPr lang="uk-UA" sz="4000" smtClean="0">
                <a:solidFill>
                  <a:srgbClr val="A20000"/>
                </a:solidFill>
              </a:rPr>
              <a:t>:</a:t>
            </a:r>
            <a:r>
              <a:rPr lang="uk-UA" sz="5400" smtClean="0">
                <a:solidFill>
                  <a:srgbClr val="A20000"/>
                </a:solidFill>
              </a:rPr>
              <a:t> </a:t>
            </a:r>
            <a:br>
              <a:rPr lang="uk-UA" sz="5400" smtClean="0">
                <a:solidFill>
                  <a:srgbClr val="A20000"/>
                </a:solidFill>
              </a:rPr>
            </a:br>
            <a:r>
              <a:rPr lang="uk-UA" sz="6000" b="1" smtClean="0">
                <a:solidFill>
                  <a:srgbClr val="FF0000"/>
                </a:solidFill>
                <a:latin typeface="Monotype Corsiva" pitchFamily="66" charset="0"/>
              </a:rPr>
              <a:t>Твоє життя – твій вибір</a:t>
            </a:r>
            <a:endParaRPr lang="ru-RU" sz="6000" smtClean="0"/>
          </a:p>
        </p:txBody>
      </p:sp>
      <p:sp>
        <p:nvSpPr>
          <p:cNvPr id="2355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2276475"/>
            <a:ext cx="8569325" cy="3362325"/>
          </a:xfrm>
        </p:spPr>
        <p:txBody>
          <a:bodyPr/>
          <a:lstStyle/>
          <a:p>
            <a:pPr algn="l" eaLnBrk="1" hangingPunct="1"/>
            <a:r>
              <a:rPr lang="uk-UA" sz="4000" b="1" smtClean="0">
                <a:solidFill>
                  <a:srgbClr val="0000FF"/>
                </a:solidFill>
              </a:rPr>
              <a:t>	Мета</a:t>
            </a:r>
            <a:r>
              <a:rPr lang="uk-UA" sz="4000" smtClean="0"/>
              <a:t>:</a:t>
            </a:r>
            <a:r>
              <a:rPr lang="uk-UA" sz="5400" smtClean="0"/>
              <a:t> </a:t>
            </a:r>
            <a:r>
              <a:rPr lang="uk-UA" sz="3600" smtClean="0">
                <a:latin typeface="Times New Roman" pitchFamily="18" charset="0"/>
              </a:rPr>
              <a:t>навчитися знаходити рішення для непростих повсякденних ситуацій</a:t>
            </a:r>
            <a:endParaRPr lang="ru-RU" sz="3600" smtClean="0">
              <a:latin typeface="Times New Roman" pitchFamily="18" charset="0"/>
            </a:endParaRPr>
          </a:p>
          <a:p>
            <a:pPr algn="l" eaLnBrk="1" hangingPunct="1"/>
            <a:endParaRPr lang="ru-RU" sz="36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ctrTitle"/>
          </p:nvPr>
        </p:nvSpPr>
        <p:spPr>
          <a:xfrm>
            <a:off x="0" y="549275"/>
            <a:ext cx="9036050" cy="1079500"/>
          </a:xfrm>
        </p:spPr>
        <p:txBody>
          <a:bodyPr/>
          <a:lstStyle/>
          <a:p>
            <a:pPr algn="l" eaLnBrk="1" hangingPunct="1"/>
            <a:r>
              <a:rPr lang="uk-UA" sz="3200" b="1" smtClean="0">
                <a:solidFill>
                  <a:srgbClr val="FF0066"/>
                </a:solidFill>
              </a:rPr>
              <a:t>Фасилітатор Гавленко Роман Миколайович </a:t>
            </a:r>
            <a:endParaRPr lang="ru-RU" sz="3200" smtClean="0"/>
          </a:p>
        </p:txBody>
      </p:sp>
      <p:pic>
        <p:nvPicPr>
          <p:cNvPr id="24580" name="Picture 2" descr="F:\Новая папка (2)\IMG_97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700213"/>
            <a:ext cx="43211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F:\Новая папка (2)\IMG_97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387600"/>
            <a:ext cx="4392613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pPr eaLnBrk="1" hangingPunct="1"/>
            <a:r>
              <a:rPr lang="uk-UA" sz="7200" b="1" smtClean="0">
                <a:solidFill>
                  <a:srgbClr val="00B0F0"/>
                </a:solidFill>
                <a:latin typeface="Monotype Corsiva" pitchFamily="66" charset="0"/>
              </a:rPr>
              <a:t>Чесна гра</a:t>
            </a:r>
            <a:endParaRPr lang="ru-RU" sz="7200" b="1" smtClean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2560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1628775"/>
            <a:ext cx="8640763" cy="4608513"/>
          </a:xfrm>
        </p:spPr>
        <p:txBody>
          <a:bodyPr/>
          <a:lstStyle/>
          <a:p>
            <a:pPr algn="l" eaLnBrk="1" hangingPunct="1"/>
            <a:r>
              <a:rPr lang="uk-UA" sz="4400" b="1" smtClean="0">
                <a:solidFill>
                  <a:srgbClr val="0000FF"/>
                </a:solidFill>
              </a:rPr>
              <a:t>Мета: розвивати життєві 	навички дітей та молоді, 	приділяючи особливу 	увагу профілактиці 	ВІЛ/СНІДу за 	допомогою футболу</a:t>
            </a:r>
            <a:endParaRPr lang="ru-RU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>
          <a:xfrm>
            <a:off x="250825" y="692150"/>
            <a:ext cx="8713788" cy="1008063"/>
          </a:xfrm>
        </p:spPr>
        <p:txBody>
          <a:bodyPr/>
          <a:lstStyle/>
          <a:p>
            <a:r>
              <a:rPr lang="uk-UA" b="1" smtClean="0">
                <a:solidFill>
                  <a:srgbClr val="FF3399"/>
                </a:solidFill>
              </a:rPr>
              <a:t>Заняття 3. Знай правила гри</a:t>
            </a:r>
            <a:endParaRPr lang="ru-RU" b="1" smtClean="0">
              <a:solidFill>
                <a:srgbClr val="FF3399"/>
              </a:solidFill>
            </a:endParaRPr>
          </a:p>
        </p:txBody>
      </p:sp>
      <p:sp>
        <p:nvSpPr>
          <p:cNvPr id="2662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338" y="1989138"/>
            <a:ext cx="8856662" cy="4535487"/>
          </a:xfrm>
        </p:spPr>
        <p:txBody>
          <a:bodyPr/>
          <a:lstStyle/>
          <a:p>
            <a:pPr algn="l"/>
            <a:r>
              <a:rPr lang="uk-UA" b="1" smtClean="0">
                <a:solidFill>
                  <a:srgbClr val="7030A0"/>
                </a:solidFill>
              </a:rPr>
              <a:t>Гра Світлофор             Гра Під контролем  </a:t>
            </a:r>
          </a:p>
          <a:p>
            <a:endParaRPr lang="ru-RU" smtClean="0"/>
          </a:p>
        </p:txBody>
      </p:sp>
      <p:pic>
        <p:nvPicPr>
          <p:cNvPr id="26628" name="Picture 2" descr="F:\гра\IMG_54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563" y="2641600"/>
            <a:ext cx="4176712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3" descr="F:\гра\IMG_54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2641600"/>
            <a:ext cx="446405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smtClean="0">
                <a:solidFill>
                  <a:srgbClr val="660066"/>
                </a:solidFill>
                <a:latin typeface="Monotype Corsiva" pitchFamily="66" charset="0"/>
              </a:rPr>
              <a:t>Структурна модель превентивної освіти</a:t>
            </a:r>
            <a:r>
              <a:rPr lang="uk-UA" smtClean="0"/>
              <a:t> 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779838" y="3141663"/>
            <a:ext cx="1871662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Превентивне </a:t>
            </a:r>
          </a:p>
          <a:p>
            <a:pPr algn="ctr"/>
            <a:r>
              <a:rPr lang="uk-UA"/>
              <a:t>виховання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755650" y="1484313"/>
            <a:ext cx="1655763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Лекторій</a:t>
            </a:r>
          </a:p>
          <a:p>
            <a:pPr algn="ctr"/>
            <a:r>
              <a:rPr lang="uk-UA"/>
              <a:t> “За здоровий </a:t>
            </a:r>
          </a:p>
          <a:p>
            <a:pPr algn="ctr"/>
            <a:r>
              <a:rPr lang="uk-UA"/>
              <a:t>спосіб життя”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84213" y="2636838"/>
            <a:ext cx="1655762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Уроки</a:t>
            </a:r>
          </a:p>
          <a:p>
            <a:pPr algn="ctr"/>
            <a:r>
              <a:rPr lang="uk-UA"/>
              <a:t>“Основи </a:t>
            </a:r>
          </a:p>
          <a:p>
            <a:pPr algn="ctr"/>
            <a:r>
              <a:rPr lang="uk-UA"/>
              <a:t>здоров’я”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627313" y="1484313"/>
            <a:ext cx="17287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Спортивні </a:t>
            </a:r>
          </a:p>
          <a:p>
            <a:pPr algn="ctr"/>
            <a:r>
              <a:rPr lang="uk-UA"/>
              <a:t>секції, гуртки 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684213" y="3716338"/>
            <a:ext cx="15843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Агітбригада </a:t>
            </a:r>
          </a:p>
          <a:p>
            <a:pPr algn="ctr"/>
            <a:r>
              <a:rPr lang="uk-UA"/>
              <a:t>“За здоровий</a:t>
            </a:r>
          </a:p>
          <a:p>
            <a:pPr algn="ctr"/>
            <a:r>
              <a:rPr lang="uk-UA"/>
              <a:t> спосіб життя”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755650" y="4868863"/>
            <a:ext cx="1584325" cy="793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Центр </a:t>
            </a:r>
          </a:p>
          <a:p>
            <a:pPr algn="ctr"/>
            <a:r>
              <a:rPr lang="uk-UA"/>
              <a:t>дисципліни</a:t>
            </a:r>
          </a:p>
          <a:p>
            <a:pPr algn="ctr"/>
            <a:r>
              <a:rPr lang="uk-UA"/>
              <a:t> і порядку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771775" y="4941888"/>
            <a:ext cx="1871663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600"/>
              <a:t>Засідання</a:t>
            </a:r>
          </a:p>
          <a:p>
            <a:pPr algn="ctr"/>
            <a:r>
              <a:rPr lang="uk-UA" sz="1600"/>
              <a:t>батьківської школи</a:t>
            </a:r>
          </a:p>
          <a:p>
            <a:pPr algn="ctr"/>
            <a:r>
              <a:rPr lang="uk-UA" sz="1600"/>
              <a:t>“Родина”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5003800" y="4941888"/>
            <a:ext cx="15843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Проект</a:t>
            </a:r>
          </a:p>
          <a:p>
            <a:pPr algn="ctr"/>
            <a:r>
              <a:rPr lang="uk-UA"/>
              <a:t>“Чесна гра”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4859338" y="1484313"/>
            <a:ext cx="165735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Заняття </a:t>
            </a:r>
          </a:p>
          <a:p>
            <a:pPr algn="ctr"/>
            <a:r>
              <a:rPr lang="uk-UA"/>
              <a:t>батьківського</a:t>
            </a:r>
          </a:p>
          <a:p>
            <a:pPr algn="ctr"/>
            <a:r>
              <a:rPr lang="uk-UA"/>
              <a:t>університету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7019925" y="4868863"/>
            <a:ext cx="1728788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Проект</a:t>
            </a:r>
          </a:p>
          <a:p>
            <a:pPr algn="ctr"/>
            <a:r>
              <a:rPr lang="uk-UA"/>
              <a:t>“Маршрут</a:t>
            </a:r>
          </a:p>
          <a:p>
            <a:pPr algn="ctr"/>
            <a:r>
              <a:rPr lang="uk-UA"/>
              <a:t>Безпеки”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7019925" y="3789363"/>
            <a:ext cx="15843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Клуб</a:t>
            </a:r>
          </a:p>
          <a:p>
            <a:pPr algn="ctr"/>
            <a:r>
              <a:rPr lang="uk-UA"/>
              <a:t>“Юність”</a:t>
            </a: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6948488" y="2565400"/>
            <a:ext cx="15843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Позакласна </a:t>
            </a:r>
          </a:p>
          <a:p>
            <a:pPr algn="ctr"/>
            <a:r>
              <a:rPr lang="uk-UA"/>
              <a:t>виховна</a:t>
            </a:r>
          </a:p>
          <a:p>
            <a:pPr algn="ctr"/>
            <a:r>
              <a:rPr lang="uk-UA"/>
              <a:t>діяльність</a:t>
            </a: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6877050" y="1484313"/>
            <a:ext cx="1655763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Факультатив </a:t>
            </a:r>
          </a:p>
          <a:p>
            <a:pPr algn="ctr"/>
            <a:r>
              <a:rPr lang="uk-UA"/>
              <a:t>“Захисти себе</a:t>
            </a:r>
          </a:p>
          <a:p>
            <a:pPr algn="ctr"/>
            <a:r>
              <a:rPr lang="uk-UA"/>
              <a:t>від ВІЛ”</a:t>
            </a:r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2411413" y="2276475"/>
            <a:ext cx="13684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3492500" y="2276475"/>
            <a:ext cx="935038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2339975" y="3141663"/>
            <a:ext cx="14398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V="1">
            <a:off x="2268538" y="3716338"/>
            <a:ext cx="15113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flipV="1">
            <a:off x="2339975" y="3933825"/>
            <a:ext cx="14398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H="1">
            <a:off x="4859338" y="2276475"/>
            <a:ext cx="649287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flipH="1">
            <a:off x="5580063" y="2276475"/>
            <a:ext cx="1296987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H="1">
            <a:off x="5651500" y="2924175"/>
            <a:ext cx="12969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 flipH="1" flipV="1">
            <a:off x="5651500" y="3644900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flipV="1">
            <a:off x="3708400" y="3933825"/>
            <a:ext cx="9350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 flipH="1" flipV="1">
            <a:off x="4859338" y="3933825"/>
            <a:ext cx="9366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 flipH="1" flipV="1">
            <a:off x="5364163" y="3933825"/>
            <a:ext cx="252095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/>
          </p:cNvSpPr>
          <p:nvPr/>
        </p:nvSpPr>
        <p:spPr bwMode="auto">
          <a:xfrm>
            <a:off x="395288" y="260350"/>
            <a:ext cx="81470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uk-UA" sz="7200" b="1">
                <a:solidFill>
                  <a:srgbClr val="660066"/>
                </a:solidFill>
                <a:latin typeface="Monotype Corsiva" pitchFamily="66" charset="0"/>
              </a:rPr>
              <a:t>Факультатив</a:t>
            </a:r>
            <a:r>
              <a:rPr lang="uk-UA" sz="7200" b="1">
                <a:solidFill>
                  <a:srgbClr val="660066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4800" b="1">
                <a:solidFill>
                  <a:srgbClr val="FF0000"/>
                </a:solidFill>
                <a:latin typeface="Arial" charset="0"/>
              </a:rPr>
              <a:t>“Формування здорового 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ru-RU" sz="4800" b="1">
                <a:solidFill>
                  <a:srgbClr val="FF0000"/>
                </a:solidFill>
                <a:latin typeface="Arial" charset="0"/>
              </a:rPr>
              <a:t>способу життя 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ru-RU" sz="4800" b="1">
                <a:solidFill>
                  <a:srgbClr val="FF0000"/>
                </a:solidFill>
                <a:latin typeface="Arial" charset="0"/>
              </a:rPr>
              <a:t>та профілактика ВІЛ/СНІДу ”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uk-UA" sz="48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IMG_948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557213"/>
            <a:ext cx="4535487" cy="2827337"/>
          </a:xfrm>
          <a:noFill/>
          <a:ln w="57150" cmpd="thinThick">
            <a:solidFill>
              <a:schemeClr val="accent1"/>
            </a:solidFill>
          </a:ln>
        </p:spPr>
      </p:pic>
      <p:pic>
        <p:nvPicPr>
          <p:cNvPr id="44037" name="Picture 5" descr="IMG_94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3573463"/>
            <a:ext cx="4860925" cy="2813050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4038" name="Rectangle 6"/>
          <p:cNvSpPr>
            <a:spLocks noGrp="1"/>
          </p:cNvSpPr>
          <p:nvPr>
            <p:ph type="title"/>
          </p:nvPr>
        </p:nvSpPr>
        <p:spPr>
          <a:xfrm>
            <a:off x="5148263" y="1628775"/>
            <a:ext cx="3148012" cy="522288"/>
          </a:xfrm>
          <a:noFill/>
          <a:ln/>
        </p:spPr>
        <p:txBody>
          <a:bodyPr anchor="b"/>
          <a:lstStyle/>
          <a:p>
            <a:r>
              <a:rPr lang="uk-UA" sz="2000" b="1" smtClean="0">
                <a:solidFill>
                  <a:srgbClr val="660066"/>
                </a:solidFill>
                <a:latin typeface="Times New Roman" pitchFamily="18" charset="0"/>
              </a:rPr>
              <a:t>Учасники тренінгу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684213" y="4797425"/>
            <a:ext cx="31686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uk-UA" sz="2000" b="1">
                <a:solidFill>
                  <a:srgbClr val="660066"/>
                </a:solidFill>
                <a:latin typeface="Times New Roman" pitchFamily="18" charset="0"/>
              </a:rPr>
              <a:t>Презентація посібника </a:t>
            </a:r>
            <a:br>
              <a:rPr lang="uk-UA" sz="2000" b="1">
                <a:solidFill>
                  <a:srgbClr val="660066"/>
                </a:solidFill>
                <a:latin typeface="Times New Roman" pitchFamily="18" charset="0"/>
              </a:rPr>
            </a:br>
            <a:r>
              <a:rPr lang="uk-UA" sz="2000" b="1">
                <a:solidFill>
                  <a:srgbClr val="660066"/>
                </a:solidFill>
                <a:latin typeface="Times New Roman" pitchFamily="18" charset="0"/>
              </a:rPr>
              <a:t>“Захисти себе від ВІЛ”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852738"/>
            <a:ext cx="8229600" cy="1143000"/>
          </a:xfrm>
        </p:spPr>
        <p:txBody>
          <a:bodyPr/>
          <a:lstStyle/>
          <a:p>
            <a:r>
              <a:rPr lang="uk-UA" b="1" i="1" smtClean="0">
                <a:solidFill>
                  <a:srgbClr val="660066"/>
                </a:solidFill>
                <a:latin typeface="Monotype Corsiva" pitchFamily="66" charset="0"/>
              </a:rPr>
              <a:t>Робота в групах</a:t>
            </a:r>
          </a:p>
        </p:txBody>
      </p:sp>
      <p:pic>
        <p:nvPicPr>
          <p:cNvPr id="45060" name="Picture 4" descr="IMG_947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32363" y="188913"/>
            <a:ext cx="3816350" cy="2952750"/>
          </a:xfrm>
          <a:noFill/>
          <a:ln w="57150" cmpd="thinThick">
            <a:solidFill>
              <a:schemeClr val="accent1"/>
            </a:solidFill>
          </a:ln>
        </p:spPr>
      </p:pic>
      <p:pic>
        <p:nvPicPr>
          <p:cNvPr id="45061" name="Picture 5" descr="IMG_91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88913"/>
            <a:ext cx="3816350" cy="2862262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5062" name="Picture 6" descr="IMG_92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3860800"/>
            <a:ext cx="3598862" cy="2819400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5063" name="Picture 7" descr="IMG_948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9338" y="3933825"/>
            <a:ext cx="3851275" cy="2730500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IMG_9167"/>
          <p:cNvPicPr>
            <a:picLocks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115888"/>
            <a:ext cx="3671887" cy="2754312"/>
          </a:xfrm>
          <a:noFill/>
          <a:ln w="57150" cmpd="thinThick">
            <a:solidFill>
              <a:schemeClr val="accent1"/>
            </a:solidFill>
          </a:ln>
        </p:spPr>
      </p:pic>
      <p:pic>
        <p:nvPicPr>
          <p:cNvPr id="46085" name="Picture 5" descr="IMG_9178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19700" y="115888"/>
            <a:ext cx="3627438" cy="2720975"/>
          </a:xfrm>
          <a:noFill/>
          <a:ln w="57150" cmpd="thinThick">
            <a:solidFill>
              <a:schemeClr val="accent1"/>
            </a:solidFill>
          </a:ln>
        </p:spPr>
      </p:pic>
      <p:pic>
        <p:nvPicPr>
          <p:cNvPr id="46086" name="Picture 6" descr="IMG_917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933825"/>
            <a:ext cx="3673475" cy="2755900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6087" name="Picture 7" descr="IMG_917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263" y="3933825"/>
            <a:ext cx="3671887" cy="2754313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835150" y="2852738"/>
            <a:ext cx="525621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latin typeface="Comic Sans MS" pitchFamily="66" charset="0"/>
              </a:rPr>
              <a:t>Інсценування: </a:t>
            </a:r>
          </a:p>
          <a:p>
            <a:pPr algn="ctr">
              <a:spcBef>
                <a:spcPct val="50000"/>
              </a:spcBef>
            </a:pPr>
            <a:r>
              <a:rPr lang="uk-UA" sz="2400" b="1">
                <a:latin typeface="Comic Sans MS" pitchFamily="66" charset="0"/>
              </a:rPr>
              <a:t>“ВІЛ не передається через…”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IMG_9478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88913"/>
            <a:ext cx="4392613" cy="2879725"/>
          </a:xfrm>
          <a:noFill/>
          <a:ln w="57150" cmpd="thinThick">
            <a:solidFill>
              <a:schemeClr val="accent1"/>
            </a:solidFill>
          </a:ln>
        </p:spPr>
      </p:pic>
      <p:pic>
        <p:nvPicPr>
          <p:cNvPr id="47109" name="Picture 5" descr="IMG_94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3284538"/>
            <a:ext cx="4968875" cy="2789237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932363" y="1125538"/>
            <a:ext cx="4822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uk-UA" sz="2000" b="1">
                <a:solidFill>
                  <a:srgbClr val="660066"/>
                </a:solidFill>
                <a:latin typeface="Times New Roman" pitchFamily="18" charset="0"/>
              </a:rPr>
              <a:t>Відкритий мікрофон “Сьогодні я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uk-UA" sz="2000" b="1">
                <a:solidFill>
                  <a:srgbClr val="660066"/>
                </a:solidFill>
                <a:latin typeface="Times New Roman" pitchFamily="18" charset="0"/>
              </a:rPr>
              <a:t> дізнався…”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23850" y="4005263"/>
            <a:ext cx="3527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660066"/>
                </a:solidFill>
                <a:latin typeface="Times New Roman" pitchFamily="18" charset="0"/>
              </a:rPr>
              <a:t>Ритуал прощання: “Хай сьогодні нам щастить! Хай нам завтра пощастить! Хай завжди усім щастить!”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FF0000"/>
                </a:solidFill>
              </a:rPr>
              <a:t>Інші види діяльності</a:t>
            </a:r>
          </a:p>
        </p:txBody>
      </p:sp>
      <p:pic>
        <p:nvPicPr>
          <p:cNvPr id="50180" name="Picture 4" descr="IMG_66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196975"/>
            <a:ext cx="4033838" cy="3294063"/>
          </a:xfrm>
          <a:prstGeom prst="rect">
            <a:avLst/>
          </a:prstGeom>
          <a:noFill/>
        </p:spPr>
      </p:pic>
      <p:sp>
        <p:nvSpPr>
          <p:cNvPr id="50183" name="Text Box 7"/>
          <p:cNvSpPr txBox="1">
            <a:spLocks noChangeArrowheads="1"/>
          </p:cNvSpPr>
          <p:nvPr>
            <p:ph type="body" idx="1"/>
          </p:nvPr>
        </p:nvSpPr>
        <p:spPr>
          <a:xfrm>
            <a:off x="323850" y="4581525"/>
            <a:ext cx="3600450" cy="536575"/>
          </a:xfrm>
          <a:noFill/>
          <a:ln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uk-UA" sz="2000" b="1" smtClean="0">
                <a:solidFill>
                  <a:srgbClr val="660066"/>
                </a:solidFill>
              </a:rPr>
              <a:t>Рухливі ігри на перерві</a:t>
            </a:r>
          </a:p>
        </p:txBody>
      </p:sp>
      <p:pic>
        <p:nvPicPr>
          <p:cNvPr id="50184" name="Picture 8" descr="IMG_669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1916113"/>
            <a:ext cx="4465637" cy="3349625"/>
          </a:xfrm>
          <a:prstGeom prst="rect">
            <a:avLst/>
          </a:prstGeom>
          <a:noFill/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716463" y="5300663"/>
            <a:ext cx="36004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</a:pPr>
            <a:r>
              <a:rPr lang="uk-UA" sz="2000" b="1">
                <a:solidFill>
                  <a:srgbClr val="660066"/>
                </a:solidFill>
                <a:latin typeface="Arial" charset="0"/>
              </a:rPr>
              <a:t>Веселі старти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IMG_04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0"/>
            <a:ext cx="3960812" cy="2889250"/>
          </a:xfrm>
          <a:prstGeom prst="rect">
            <a:avLst/>
          </a:prstGeom>
          <a:noFill/>
        </p:spPr>
      </p:pic>
      <p:pic>
        <p:nvPicPr>
          <p:cNvPr id="48134" name="Picture 6" descr="IMG_04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644900"/>
            <a:ext cx="4103688" cy="3213100"/>
          </a:xfrm>
          <a:prstGeom prst="rect">
            <a:avLst/>
          </a:prstGeom>
          <a:noFill/>
        </p:spPr>
      </p:pic>
      <p:pic>
        <p:nvPicPr>
          <p:cNvPr id="48136" name="Picture 8" descr="Photo 002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859338" y="3644900"/>
            <a:ext cx="3960812" cy="3211513"/>
          </a:xfrm>
          <a:noFill/>
          <a:ln/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932363" y="6156325"/>
            <a:ext cx="3744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chemeClr val="bg1"/>
                </a:solidFill>
                <a:latin typeface="Times New Roman" pitchFamily="18" charset="0"/>
              </a:rPr>
              <a:t>Виховний захід “Чи все в житті стосується тебя?”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79388" y="6156325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chemeClr val="bg1"/>
                </a:solidFill>
                <a:latin typeface="Times New Roman" pitchFamily="18" charset="0"/>
              </a:rPr>
              <a:t>Виступ агітбригади “Ми за здоровий спосіб життя”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787900" y="2852738"/>
            <a:ext cx="3960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660066"/>
                </a:solidFill>
                <a:latin typeface="Times New Roman" pitchFamily="18" charset="0"/>
              </a:rPr>
              <a:t>Заняття батьківського університету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179388" y="2924175"/>
            <a:ext cx="3960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660066"/>
                </a:solidFill>
                <a:latin typeface="Times New Roman" pitchFamily="18" charset="0"/>
              </a:rPr>
              <a:t>Заняття клубу “Юність”</a:t>
            </a:r>
          </a:p>
        </p:txBody>
      </p:sp>
      <p:pic>
        <p:nvPicPr>
          <p:cNvPr id="48141" name="Picture 13" descr="IMG_84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0"/>
            <a:ext cx="3960813" cy="291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Photo 007"/>
          <p:cNvPicPr>
            <a:picLocks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15888"/>
            <a:ext cx="3889375" cy="3013075"/>
          </a:xfrm>
          <a:noFill/>
          <a:ln/>
        </p:spPr>
      </p:pic>
      <p:pic>
        <p:nvPicPr>
          <p:cNvPr id="49157" name="Picture 5" descr="IMG_3893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3800" y="188913"/>
            <a:ext cx="3960813" cy="2989262"/>
          </a:xfrm>
          <a:noFill/>
          <a:ln/>
        </p:spPr>
      </p:pic>
      <p:pic>
        <p:nvPicPr>
          <p:cNvPr id="49159" name="Picture 7" descr="IMG_93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3860800"/>
            <a:ext cx="3995738" cy="2997200"/>
          </a:xfrm>
          <a:prstGeom prst="rect">
            <a:avLst/>
          </a:prstGeom>
          <a:noFill/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79388" y="3141663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660066"/>
                </a:solidFill>
                <a:latin typeface="Times New Roman" pitchFamily="18" charset="0"/>
              </a:rPr>
              <a:t>Прес-конференція “Наркотики: життя чи смерть?”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859338" y="3141663"/>
            <a:ext cx="3960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660066"/>
                </a:solidFill>
                <a:latin typeface="Times New Roman" pitchFamily="18" charset="0"/>
              </a:rPr>
              <a:t>Тренінг “Я і моє здоров’я”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932363" y="6156325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chemeClr val="bg1"/>
                </a:solidFill>
                <a:latin typeface="Times New Roman" pitchFamily="18" charset="0"/>
              </a:rPr>
              <a:t>Свято “Здоров’я - мудрих гонорар”</a:t>
            </a:r>
          </a:p>
        </p:txBody>
      </p:sp>
      <p:pic>
        <p:nvPicPr>
          <p:cNvPr id="49163" name="Picture 11" descr="IMG_669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3860800"/>
            <a:ext cx="4032250" cy="2997200"/>
          </a:xfrm>
          <a:prstGeom prst="rect">
            <a:avLst/>
          </a:prstGeom>
          <a:noFill/>
        </p:spPr>
      </p:pic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395288" y="6237288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chemeClr val="bg1"/>
                </a:solidFill>
                <a:latin typeface="Times New Roman" pitchFamily="18" charset="0"/>
              </a:rPr>
              <a:t>Проект “День здоров’я в нашій школі”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684213" y="1700213"/>
            <a:ext cx="8064500" cy="280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Monotype Corsiva"/>
              </a:rPr>
              <a:t>Бажаємо Вам здоров'я!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8"/>
          <p:cNvSpPr txBox="1">
            <a:spLocks noChangeArrowheads="1"/>
          </p:cNvSpPr>
          <p:nvPr/>
        </p:nvSpPr>
        <p:spPr bwMode="auto">
          <a:xfrm>
            <a:off x="539750" y="404813"/>
            <a:ext cx="82073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4000" b="1" i="1">
                <a:solidFill>
                  <a:srgbClr val="800000"/>
                </a:solidFill>
              </a:rPr>
              <a:t>Творча група класних керівників</a:t>
            </a:r>
          </a:p>
        </p:txBody>
      </p:sp>
      <p:sp>
        <p:nvSpPr>
          <p:cNvPr id="3075" name="Text Box 18"/>
          <p:cNvSpPr txBox="1">
            <a:spLocks noChangeArrowheads="1"/>
          </p:cNvSpPr>
          <p:nvPr/>
        </p:nvSpPr>
        <p:spPr bwMode="auto">
          <a:xfrm>
            <a:off x="539750" y="1773238"/>
            <a:ext cx="82073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ru-RU" sz="2800" b="1" i="1"/>
              <a:t>Проект «Здоров</a:t>
            </a:r>
            <a:r>
              <a:rPr lang="en-US" sz="2800" b="1" i="1"/>
              <a:t>’</a:t>
            </a:r>
            <a:r>
              <a:rPr lang="uk-UA" sz="2800" b="1" i="1"/>
              <a:t>я – мудрих гонорар»</a:t>
            </a:r>
          </a:p>
          <a:p>
            <a:pPr algn="ctr">
              <a:lnSpc>
                <a:spcPct val="110000"/>
              </a:lnSpc>
            </a:pPr>
            <a:endParaRPr lang="ru-RU" sz="2800" b="1" i="1"/>
          </a:p>
        </p:txBody>
      </p:sp>
      <p:pic>
        <p:nvPicPr>
          <p:cNvPr id="3076" name="Picture 6" descr="F:\шмо 2013\IMG_96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2420938"/>
            <a:ext cx="5026025" cy="3363912"/>
          </a:xfrm>
          <a:prstGeom prst="rect">
            <a:avLst/>
          </a:prstGeom>
          <a:noFill/>
          <a:ln w="57150" cmpd="thinThick">
            <a:pattFill prst="wdUpDiag">
              <a:fgClr>
                <a:srgbClr val="FF9900"/>
              </a:fgClr>
              <a:bgClr>
                <a:srgbClr val="FFCC66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792163"/>
          </a:xfrm>
        </p:spPr>
        <p:txBody>
          <a:bodyPr/>
          <a:lstStyle/>
          <a:p>
            <a:r>
              <a:rPr lang="uk-UA" b="1" smtClean="0">
                <a:solidFill>
                  <a:srgbClr val="7030A0"/>
                </a:solidFill>
              </a:rPr>
              <a:t>Практична конференція</a:t>
            </a:r>
            <a:endParaRPr lang="ru-RU" smtClean="0"/>
          </a:p>
        </p:txBody>
      </p:sp>
      <p:pic>
        <p:nvPicPr>
          <p:cNvPr id="7172" name="Picture 2" descr="F:\шмо 2013\IMG_96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281113"/>
            <a:ext cx="39036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D:\школа\метод об\шмо 2013\IMG_96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2781300"/>
            <a:ext cx="39608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685800" y="765175"/>
            <a:ext cx="7772400" cy="792163"/>
          </a:xfrm>
        </p:spPr>
        <p:txBody>
          <a:bodyPr/>
          <a:lstStyle/>
          <a:p>
            <a:r>
              <a:rPr lang="uk-UA" smtClean="0">
                <a:solidFill>
                  <a:srgbClr val="7030A0"/>
                </a:solidFill>
              </a:rPr>
              <a:t>Заняття – тренінг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9220" name="Picture 2" descr="F:\Новая папка (2)\IMG_97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2997200"/>
            <a:ext cx="4392612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F:\Новая папка (2)\IMG_97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628775"/>
            <a:ext cx="4105275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685800" y="765175"/>
            <a:ext cx="7772400" cy="1008063"/>
          </a:xfrm>
        </p:spPr>
        <p:txBody>
          <a:bodyPr/>
          <a:lstStyle/>
          <a:p>
            <a:pPr eaLnBrk="1" hangingPunct="1"/>
            <a:r>
              <a:rPr lang="uk-UA" sz="7200" b="1" smtClean="0">
                <a:solidFill>
                  <a:srgbClr val="FF3399"/>
                </a:solidFill>
                <a:latin typeface="Monotype Corsiva" pitchFamily="66" charset="0"/>
              </a:rPr>
              <a:t>Проект одного дня</a:t>
            </a:r>
            <a:endParaRPr lang="ru-RU" sz="7200" b="1" smtClean="0">
              <a:solidFill>
                <a:srgbClr val="FF3399"/>
              </a:solidFill>
              <a:latin typeface="Monotype Corsiva" pitchFamily="66" charset="0"/>
            </a:endParaRP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2420938"/>
            <a:ext cx="7993062" cy="3217862"/>
          </a:xfrm>
        </p:spPr>
        <p:txBody>
          <a:bodyPr/>
          <a:lstStyle/>
          <a:p>
            <a:pPr eaLnBrk="1" hangingPunct="1"/>
            <a:r>
              <a:rPr lang="uk-UA" sz="6000" b="1" smtClean="0">
                <a:solidFill>
                  <a:srgbClr val="F20000"/>
                </a:solidFill>
              </a:rPr>
              <a:t>«Маршрут Безпеки» </a:t>
            </a:r>
          </a:p>
          <a:p>
            <a:pPr eaLnBrk="1" hangingPunct="1"/>
            <a:r>
              <a:rPr lang="uk-UA" sz="6000" b="1" smtClean="0">
                <a:solidFill>
                  <a:srgbClr val="F20000"/>
                </a:solidFill>
              </a:rPr>
              <a:t>в нашій школі</a:t>
            </a:r>
            <a:endParaRPr lang="ru-RU" sz="6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435975" cy="1143000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0000FF"/>
                </a:solidFill>
                <a:latin typeface="Monotype Corsiva" pitchFamily="66" charset="0"/>
              </a:rPr>
              <a:t>Учасники: учні 8 – 10 класів</a:t>
            </a:r>
            <a:endParaRPr lang="ru-RU" b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1042988" y="3500438"/>
            <a:ext cx="2170112" cy="5762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uk-UA" sz="2000" b="1" smtClean="0">
                <a:solidFill>
                  <a:srgbClr val="660066"/>
                </a:solidFill>
                <a:latin typeface="Times New Roman" pitchFamily="18" charset="0"/>
              </a:rPr>
              <a:t>Учні 8 класу</a:t>
            </a:r>
          </a:p>
          <a:p>
            <a:pPr marL="0" indent="0" algn="ctr" eaLnBrk="1" hangingPunct="1">
              <a:buFontTx/>
              <a:buNone/>
            </a:pPr>
            <a:endParaRPr lang="ru-RU" sz="2000" b="1" smtClean="0">
              <a:solidFill>
                <a:srgbClr val="660066"/>
              </a:solidFill>
            </a:endParaRPr>
          </a:p>
        </p:txBody>
      </p:sp>
      <p:pic>
        <p:nvPicPr>
          <p:cNvPr id="12292" name="Picture 2" descr="F:\Новая папка (2)\IMG_96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125538"/>
            <a:ext cx="32400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F:\Новая папка (2)\IMG_97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1052513"/>
            <a:ext cx="324008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Заголовок 1"/>
          <p:cNvSpPr>
            <a:spLocks/>
          </p:cNvSpPr>
          <p:nvPr/>
        </p:nvSpPr>
        <p:spPr bwMode="auto">
          <a:xfrm>
            <a:off x="5292725" y="3500438"/>
            <a:ext cx="287813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2000" b="1">
                <a:solidFill>
                  <a:srgbClr val="660066"/>
                </a:solidFill>
                <a:latin typeface="Times New Roman" pitchFamily="18" charset="0"/>
              </a:rPr>
              <a:t/>
            </a:r>
            <a:br>
              <a:rPr lang="uk-UA" sz="2000" b="1">
                <a:solidFill>
                  <a:srgbClr val="660066"/>
                </a:solidFill>
                <a:latin typeface="Times New Roman" pitchFamily="18" charset="0"/>
              </a:rPr>
            </a:br>
            <a:r>
              <a:rPr lang="uk-UA" sz="2000" b="1">
                <a:solidFill>
                  <a:srgbClr val="660066"/>
                </a:solidFill>
                <a:latin typeface="Times New Roman" pitchFamily="18" charset="0"/>
              </a:rPr>
              <a:t>Учні 9 класу</a:t>
            </a:r>
            <a:r>
              <a:rPr lang="uk-UA" sz="4400" b="1">
                <a:solidFill>
                  <a:srgbClr val="660066"/>
                </a:solidFill>
                <a:latin typeface="Arial" charset="0"/>
              </a:rPr>
              <a:t/>
            </a:r>
            <a:br>
              <a:rPr lang="uk-UA" sz="4400" b="1">
                <a:solidFill>
                  <a:srgbClr val="660066"/>
                </a:solidFill>
                <a:latin typeface="Arial" charset="0"/>
              </a:rPr>
            </a:br>
            <a:endParaRPr lang="ru-RU" sz="44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2297" name="Picture 2" descr="F:\Новая папка (2)\IMG_97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775" y="3860800"/>
            <a:ext cx="37084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Заголовок 1"/>
          <p:cNvSpPr>
            <a:spLocks/>
          </p:cNvSpPr>
          <p:nvPr/>
        </p:nvSpPr>
        <p:spPr bwMode="auto">
          <a:xfrm>
            <a:off x="3492500" y="6281738"/>
            <a:ext cx="2447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2000" b="1">
                <a:solidFill>
                  <a:schemeClr val="bg1"/>
                </a:solidFill>
                <a:latin typeface="Times New Roman" pitchFamily="18" charset="0"/>
              </a:rPr>
              <a:t>Учні 10 класу</a:t>
            </a:r>
            <a:endParaRPr lang="ru-RU" sz="20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858962"/>
          </a:xfrm>
        </p:spPr>
        <p:txBody>
          <a:bodyPr/>
          <a:lstStyle/>
          <a:p>
            <a:pPr algn="l" eaLnBrk="1" hangingPunct="1"/>
            <a:r>
              <a:rPr lang="uk-UA" sz="4800" b="1" smtClean="0">
                <a:solidFill>
                  <a:srgbClr val="9E0000"/>
                </a:solidFill>
              </a:rPr>
              <a:t>Станція 1</a:t>
            </a:r>
            <a:r>
              <a:rPr lang="uk-UA" sz="4800" smtClean="0"/>
              <a:t>: </a:t>
            </a:r>
            <a:br>
              <a:rPr lang="uk-UA" sz="4800" smtClean="0"/>
            </a:br>
            <a:r>
              <a:rPr lang="uk-UA" sz="6000" b="1" smtClean="0">
                <a:solidFill>
                  <a:srgbClr val="FF0000"/>
                </a:solidFill>
                <a:latin typeface="Monotype Corsiva" pitchFamily="66" charset="0"/>
              </a:rPr>
              <a:t>Шляхи передачі ВІЛ</a:t>
            </a:r>
            <a:endParaRPr lang="ru-RU" sz="6000" b="1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468313" y="2060575"/>
            <a:ext cx="850741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4000" b="1" smtClean="0">
                <a:solidFill>
                  <a:srgbClr val="0000FF"/>
                </a:solidFill>
              </a:rPr>
              <a:t>Мета</a:t>
            </a:r>
            <a:r>
              <a:rPr lang="uk-UA" sz="4000" smtClean="0"/>
              <a:t>: </a:t>
            </a:r>
            <a:r>
              <a:rPr lang="uk-UA" sz="3600" smtClean="0">
                <a:latin typeface="Times New Roman" pitchFamily="18" charset="0"/>
              </a:rPr>
              <a:t>надати правдиву та офіційно затверджену інформацію щодо того, які життєві ситуації є небезпечними, а які є безпечними та не призводять до ВІЛ-інфікування</a:t>
            </a:r>
            <a:endParaRPr lang="ru-RU" sz="36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250825" y="404813"/>
            <a:ext cx="8713788" cy="936625"/>
          </a:xfrm>
        </p:spPr>
        <p:txBody>
          <a:bodyPr/>
          <a:lstStyle/>
          <a:p>
            <a:pPr algn="l" eaLnBrk="1" hangingPunct="1"/>
            <a:r>
              <a:rPr lang="uk-UA" sz="3600" b="1" smtClean="0">
                <a:solidFill>
                  <a:srgbClr val="FF3399"/>
                </a:solidFill>
              </a:rPr>
              <a:t>Фасилітатор Цись Наталія Петрівна</a:t>
            </a:r>
            <a:endParaRPr lang="ru-RU" sz="3600" b="1" smtClean="0">
              <a:solidFill>
                <a:srgbClr val="FF3399"/>
              </a:solidFill>
            </a:endParaRPr>
          </a:p>
        </p:txBody>
      </p:sp>
      <p:pic>
        <p:nvPicPr>
          <p:cNvPr id="16388" name="Picture 2" descr="F:\Новая папка (2)\IMG_96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412875"/>
            <a:ext cx="31670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IMG_969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1341438"/>
            <a:ext cx="3241675" cy="2519362"/>
          </a:xfrm>
          <a:prstGeom prst="rect">
            <a:avLst/>
          </a:prstGeom>
          <a:noFill/>
        </p:spPr>
      </p:pic>
      <p:pic>
        <p:nvPicPr>
          <p:cNvPr id="16391" name="Picture 7" descr="IMG_969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6238" y="4005263"/>
            <a:ext cx="3382962" cy="253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336</Words>
  <Application>Microsoft Office PowerPoint</Application>
  <PresentationFormat>Экран (4:3)</PresentationFormat>
  <Paragraphs>98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Georgia</vt:lpstr>
      <vt:lpstr>Arial</vt:lpstr>
      <vt:lpstr>Calibri</vt:lpstr>
      <vt:lpstr>Monotype Corsiva</vt:lpstr>
      <vt:lpstr>Times New Roman</vt:lpstr>
      <vt:lpstr>Comic Sans MS</vt:lpstr>
      <vt:lpstr>Оформление по умолчанию</vt:lpstr>
      <vt:lpstr>Слайд 1</vt:lpstr>
      <vt:lpstr>Структурна модель превентивної освіти </vt:lpstr>
      <vt:lpstr>Слайд 3</vt:lpstr>
      <vt:lpstr>Практична конференція</vt:lpstr>
      <vt:lpstr>Заняття – тренінг </vt:lpstr>
      <vt:lpstr>Проект одного дня</vt:lpstr>
      <vt:lpstr>Учасники: учні 8 – 10 класів</vt:lpstr>
      <vt:lpstr>Станція 1:  Шляхи передачі ВІЛ</vt:lpstr>
      <vt:lpstr>Фасилітатор Цись Наталія Петрівна</vt:lpstr>
      <vt:lpstr>Станція 2:  ВІЛ/СНІД: запитання та    відповіді</vt:lpstr>
      <vt:lpstr>Фасилітатор Караван Людмила Григорівна</vt:lpstr>
      <vt:lpstr>Станція 3:  Поруч із тобою</vt:lpstr>
      <vt:lpstr>Фасилітатор Лисенко Світлана Олексіївна</vt:lpstr>
      <vt:lpstr>Станція 4:  Захист від ВІЛ, ІПСШ,  та засоби контрацепції</vt:lpstr>
      <vt:lpstr>Фасилітатор Мельченко Ірина  Яківна</vt:lpstr>
      <vt:lpstr>Станція 5:  Твоє життя – твій вибір</vt:lpstr>
      <vt:lpstr>Фасилітатор Гавленко Роман Миколайович </vt:lpstr>
      <vt:lpstr>Чесна гра</vt:lpstr>
      <vt:lpstr>Заняття 3. Знай правила гри</vt:lpstr>
      <vt:lpstr>Слайд 20</vt:lpstr>
      <vt:lpstr>Учасники тренінгу</vt:lpstr>
      <vt:lpstr>Робота в групах</vt:lpstr>
      <vt:lpstr>Слайд 23</vt:lpstr>
      <vt:lpstr>Слайд 24</vt:lpstr>
      <vt:lpstr>Інші види діяльності</vt:lpstr>
      <vt:lpstr>Слайд 26</vt:lpstr>
      <vt:lpstr>Слайд 27</vt:lpstr>
      <vt:lpstr>Слайд 28</vt:lpstr>
    </vt:vector>
  </TitlesOfParts>
  <Company>МОУ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Sony</cp:lastModifiedBy>
  <cp:revision>49</cp:revision>
  <dcterms:created xsi:type="dcterms:W3CDTF">2008-11-30T08:50:27Z</dcterms:created>
  <dcterms:modified xsi:type="dcterms:W3CDTF">2014-08-05T07:30:56Z</dcterms:modified>
</cp:coreProperties>
</file>