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0" r:id="rId2"/>
    <p:sldId id="257" r:id="rId3"/>
    <p:sldId id="258" r:id="rId4"/>
    <p:sldId id="259" r:id="rId5"/>
    <p:sldId id="264" r:id="rId6"/>
    <p:sldId id="268" r:id="rId7"/>
    <p:sldId id="267" r:id="rId8"/>
    <p:sldId id="266" r:id="rId9"/>
    <p:sldId id="271" r:id="rId10"/>
    <p:sldId id="270" r:id="rId11"/>
    <p:sldId id="278" r:id="rId12"/>
    <p:sldId id="277" r:id="rId13"/>
    <p:sldId id="276" r:id="rId14"/>
    <p:sldId id="281" r:id="rId15"/>
    <p:sldId id="280" r:id="rId16"/>
    <p:sldId id="283" r:id="rId17"/>
    <p:sldId id="285" r:id="rId18"/>
    <p:sldId id="286" r:id="rId19"/>
    <p:sldId id="284" r:id="rId20"/>
    <p:sldId id="279" r:id="rId21"/>
    <p:sldId id="275" r:id="rId22"/>
    <p:sldId id="274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3"/>
    <p:penClr>
      <a:srgbClr val="FF0000"/>
    </p:penClr>
  </p:showPr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9" autoAdjust="0"/>
  </p:normalViewPr>
  <p:slideViewPr>
    <p:cSldViewPr>
      <p:cViewPr>
        <p:scale>
          <a:sx n="48" d="100"/>
          <a:sy n="48" d="100"/>
        </p:scale>
        <p:origin x="-201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84F28-9FA5-41EA-9204-CEB4FAAEF52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480537-799B-495F-9EA5-427B7C0D2A5B}">
      <dgm:prSet phldrT="[Текст]" custT="1"/>
      <dgm:spPr/>
      <dgm:t>
        <a:bodyPr/>
        <a:lstStyle/>
        <a:p>
          <a:pPr algn="ctr"/>
          <a:r>
            <a:rPr lang="uk-UA" sz="17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Очікуваний результат:</a:t>
          </a:r>
        </a:p>
        <a:p>
          <a:pPr algn="ctr"/>
          <a:r>
            <a:rPr lang="uk-UA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особистісна успішність учня</a:t>
          </a:r>
          <a:endParaRPr lang="ru-RU" sz="24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2704C0-5322-4EE7-8023-C421846328AD}" type="parTrans" cxnId="{AF1C421E-3C10-4085-A936-AF5BF231FD5F}">
      <dgm:prSet/>
      <dgm:spPr/>
      <dgm:t>
        <a:bodyPr/>
        <a:lstStyle/>
        <a:p>
          <a:pPr algn="ctr"/>
          <a:endParaRPr lang="ru-RU"/>
        </a:p>
      </dgm:t>
    </dgm:pt>
    <dgm:pt modelId="{7BB4350B-340C-4FE2-8540-13AEE3F12CE3}" type="sibTrans" cxnId="{AF1C421E-3C10-4085-A936-AF5BF231FD5F}">
      <dgm:prSet/>
      <dgm:spPr/>
      <dgm:t>
        <a:bodyPr/>
        <a:lstStyle/>
        <a:p>
          <a:pPr algn="ctr"/>
          <a:endParaRPr lang="ru-RU"/>
        </a:p>
      </dgm:t>
    </dgm:pt>
    <dgm:pt modelId="{594265D9-330A-4C4F-9360-1551C31F643F}" type="pres">
      <dgm:prSet presAssocID="{DE484F28-9FA5-41EA-9204-CEB4FAAEF5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02E6FC-0782-4A2C-AEA3-80E45300B694}" type="pres">
      <dgm:prSet presAssocID="{2F480537-799B-495F-9EA5-427B7C0D2A5B}" presName="parentText" presStyleLbl="node1" presStyleIdx="0" presStyleCnt="1" custLinFactNeighborX="4530" custLinFactNeighborY="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1C421E-3C10-4085-A936-AF5BF231FD5F}" srcId="{DE484F28-9FA5-41EA-9204-CEB4FAAEF524}" destId="{2F480537-799B-495F-9EA5-427B7C0D2A5B}" srcOrd="0" destOrd="0" parTransId="{3B2704C0-5322-4EE7-8023-C421846328AD}" sibTransId="{7BB4350B-340C-4FE2-8540-13AEE3F12CE3}"/>
    <dgm:cxn modelId="{C94D335E-1DA2-41CA-9C86-742F18EEE198}" type="presOf" srcId="{DE484F28-9FA5-41EA-9204-CEB4FAAEF524}" destId="{594265D9-330A-4C4F-9360-1551C31F643F}" srcOrd="0" destOrd="0" presId="urn:microsoft.com/office/officeart/2005/8/layout/vList2"/>
    <dgm:cxn modelId="{942C6863-3D32-4456-ABCF-22319DCFC278}" type="presOf" srcId="{2F480537-799B-495F-9EA5-427B7C0D2A5B}" destId="{7A02E6FC-0782-4A2C-AEA3-80E45300B694}" srcOrd="0" destOrd="0" presId="urn:microsoft.com/office/officeart/2005/8/layout/vList2"/>
    <dgm:cxn modelId="{A1172FD8-032F-4970-BA85-4BF648DFCF6C}" type="presParOf" srcId="{594265D9-330A-4C4F-9360-1551C31F643F}" destId="{7A02E6FC-0782-4A2C-AEA3-80E45300B6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02E6FC-0782-4A2C-AEA3-80E45300B694}">
      <dsp:nvSpPr>
        <dsp:cNvPr id="0" name=""/>
        <dsp:cNvSpPr/>
      </dsp:nvSpPr>
      <dsp:spPr>
        <a:xfrm>
          <a:off x="0" y="385"/>
          <a:ext cx="6636302" cy="7494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Очікуваний результат: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особистісна успішність учня</a:t>
          </a:r>
          <a:endParaRPr lang="ru-RU" sz="2400" kern="12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85"/>
        <a:ext cx="6636302" cy="74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30454-C007-4DDE-9577-C9B12ECF9D3B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10C9A-44C5-44D5-AB86-B140A9B72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0C9A-44C5-44D5-AB86-B140A9B726D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0C9A-44C5-44D5-AB86-B140A9B726D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0C9A-44C5-44D5-AB86-B140A9B726D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7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29.jpeg"/><Relationship Id="rId10" Type="http://schemas.microsoft.com/office/2007/relationships/diagramDrawing" Target="../diagrams/drawing1.xml"/><Relationship Id="rId4" Type="http://schemas.openxmlformats.org/officeDocument/2006/relationships/image" Target="../media/image28.jpe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72400" cy="1362456"/>
          </a:xfrm>
        </p:spPr>
        <p:txBody>
          <a:bodyPr/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0"/>
            <a:ext cx="7772400" cy="1509712"/>
          </a:xfrm>
        </p:spPr>
        <p:txBody>
          <a:bodyPr/>
          <a:lstStyle/>
          <a:p>
            <a:pPr algn="ctr"/>
            <a:endParaRPr lang="uk-UA" dirty="0" smtClean="0"/>
          </a:p>
          <a:p>
            <a:pPr algn="ctr"/>
            <a:r>
              <a:rPr lang="uk-UA" dirty="0" err="1" smtClean="0">
                <a:solidFill>
                  <a:srgbClr val="FFFF00"/>
                </a:solidFill>
              </a:rPr>
              <a:t>Квітневська</a:t>
            </a:r>
            <a:r>
              <a:rPr lang="uk-UA" dirty="0" smtClean="0">
                <a:solidFill>
                  <a:srgbClr val="FFFF00"/>
                </a:solidFill>
              </a:rPr>
              <a:t> загальноосвітня школа І-ІІІ ступенів</a:t>
            </a:r>
          </a:p>
          <a:p>
            <a:pPr algn="ctr"/>
            <a:r>
              <a:rPr lang="uk-UA" dirty="0" err="1" smtClean="0">
                <a:solidFill>
                  <a:srgbClr val="FFFF00"/>
                </a:solidFill>
              </a:rPr>
              <a:t>Дубенської</a:t>
            </a:r>
            <a:r>
              <a:rPr lang="uk-UA" dirty="0" smtClean="0">
                <a:solidFill>
                  <a:srgbClr val="FFFF00"/>
                </a:solidFill>
              </a:rPr>
              <a:t> районної ради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000240"/>
            <a:ext cx="8114465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Модель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превентивної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освіти</a:t>
            </a:r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школі, дружній до дитини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7" name="Picture 1" descr="D:\Фото школа\Табір фото\IMG_17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3571876"/>
            <a:ext cx="3952871" cy="29646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500042"/>
            <a:ext cx="6217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Співпраця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учнями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50017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сприяння розвитку учнівського самоврядування та дитячих організацій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забезпечення </a:t>
            </a:r>
            <a:r>
              <a:rPr lang="uk-UA" sz="2000" dirty="0" err="1" smtClean="0">
                <a:solidFill>
                  <a:srgbClr val="FFFF00"/>
                </a:solidFill>
              </a:rPr>
              <a:t>соціально-</a:t>
            </a:r>
            <a:r>
              <a:rPr lang="uk-UA" sz="2000" dirty="0" smtClean="0">
                <a:solidFill>
                  <a:srgbClr val="FFFF00"/>
                </a:solidFill>
              </a:rPr>
              <a:t> психологічного мікроклімату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навчання активу класу;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охоплення учнів гуртковою та клубною роботою за інтересами;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організація ігрової та </a:t>
            </a:r>
            <a:r>
              <a:rPr lang="uk-UA" sz="2000" dirty="0" err="1" smtClean="0">
                <a:solidFill>
                  <a:srgbClr val="FFFF00"/>
                </a:solidFill>
              </a:rPr>
              <a:t>дозвілевої</a:t>
            </a:r>
            <a:r>
              <a:rPr lang="uk-UA" sz="2000" dirty="0" smtClean="0">
                <a:solidFill>
                  <a:srgbClr val="FFFF00"/>
                </a:solidFill>
              </a:rPr>
              <a:t> діяльності;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анкетування та тестування;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тренінги та інтерактивні виставки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залучення учнів до участі в олімпіадах, конкурсах , акціях та інше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073" name="Picture 1" descr="C:\Documents and Settings\User\Рабочий стол\Новая папка (2)\Фото168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2197104" cy="3313631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Новая папка (2)\Фото168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3286124"/>
            <a:ext cx="2330454" cy="33552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6429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Гармонійний розвиток та особистісна успішність учня залежать від його біологічних, психічних та соціальних потреб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D:\Фото школа\фОТО\100_21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785926"/>
            <a:ext cx="3179763" cy="2385026"/>
          </a:xfrm>
          <a:prstGeom prst="rect">
            <a:avLst/>
          </a:prstGeom>
          <a:noFill/>
        </p:spPr>
      </p:pic>
      <p:pic>
        <p:nvPicPr>
          <p:cNvPr id="1028" name="Picture 4" descr="D:\Фото школа\Новая папка (4)\P01-03-11_15.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785926"/>
            <a:ext cx="3238447" cy="2428835"/>
          </a:xfrm>
          <a:prstGeom prst="rect">
            <a:avLst/>
          </a:prstGeom>
          <a:noFill/>
        </p:spPr>
      </p:pic>
      <p:pic>
        <p:nvPicPr>
          <p:cNvPr id="1029" name="Picture 5" descr="D:\Фото школа\Новая папка (4)\P14-12-10_14.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4286256"/>
            <a:ext cx="3143272" cy="2357454"/>
          </a:xfrm>
          <a:prstGeom prst="rect">
            <a:avLst/>
          </a:prstGeom>
          <a:noFill/>
        </p:spPr>
      </p:pic>
      <p:pic>
        <p:nvPicPr>
          <p:cNvPr id="1030" name="Picture 6" descr="D:\Фото школа\Новая папка (4)\IMG_468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38" y="4286256"/>
            <a:ext cx="3148008" cy="23610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3929066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Танцювальний гурток </a:t>
            </a:r>
            <a:endParaRPr lang="ru-RU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628652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ногу із комп'ютерними технологіями</a:t>
            </a:r>
            <a:endParaRPr lang="ru-RU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3857628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Турнір-змагання із шахів</a:t>
            </a:r>
            <a:endParaRPr lang="ru-RU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6286520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Екскурсія до </a:t>
            </a:r>
            <a:r>
              <a:rPr lang="uk-UA" sz="1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м.Львова</a:t>
            </a:r>
            <a:r>
              <a:rPr lang="uk-UA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Складовими </a:t>
            </a:r>
            <a:r>
              <a:rPr lang="uk-UA" b="1" dirty="0" smtClean="0">
                <a:solidFill>
                  <a:srgbClr val="FF0000"/>
                </a:solidFill>
              </a:rPr>
              <a:t>особистісної успішності учня </a:t>
            </a:r>
            <a:r>
              <a:rPr lang="uk-UA" dirty="0" smtClean="0"/>
              <a:t>наш навчальний заклад вбачає </a:t>
            </a:r>
            <a:r>
              <a:rPr lang="uk-UA" b="1" i="1" dirty="0" smtClean="0">
                <a:solidFill>
                  <a:srgbClr val="FFFF00"/>
                </a:solidFill>
              </a:rPr>
              <a:t>духовно-моральну успішність, фізичну успішність, соціальну та психічну успішність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42976" y="1571610"/>
            <a:ext cx="6669652" cy="3589691"/>
            <a:chOff x="1142976" y="1571610"/>
            <a:chExt cx="6669652" cy="3589691"/>
          </a:xfrm>
        </p:grpSpPr>
        <p:sp>
          <p:nvSpPr>
            <p:cNvPr id="11" name="Полилиния 10"/>
            <p:cNvSpPr/>
            <p:nvPr/>
          </p:nvSpPr>
          <p:spPr>
            <a:xfrm>
              <a:off x="4975228" y="3406943"/>
              <a:ext cx="2837400" cy="1754358"/>
            </a:xfrm>
            <a:custGeom>
              <a:avLst/>
              <a:gdLst>
                <a:gd name="connsiteX0" fmla="*/ 0 w 2837400"/>
                <a:gd name="connsiteY0" fmla="*/ 175436 h 1754358"/>
                <a:gd name="connsiteX1" fmla="*/ 51384 w 2837400"/>
                <a:gd name="connsiteY1" fmla="*/ 51384 h 1754358"/>
                <a:gd name="connsiteX2" fmla="*/ 175436 w 2837400"/>
                <a:gd name="connsiteY2" fmla="*/ 0 h 1754358"/>
                <a:gd name="connsiteX3" fmla="*/ 2661964 w 2837400"/>
                <a:gd name="connsiteY3" fmla="*/ 0 h 1754358"/>
                <a:gd name="connsiteX4" fmla="*/ 2786016 w 2837400"/>
                <a:gd name="connsiteY4" fmla="*/ 51384 h 1754358"/>
                <a:gd name="connsiteX5" fmla="*/ 2837400 w 2837400"/>
                <a:gd name="connsiteY5" fmla="*/ 175436 h 1754358"/>
                <a:gd name="connsiteX6" fmla="*/ 2837400 w 2837400"/>
                <a:gd name="connsiteY6" fmla="*/ 1578922 h 1754358"/>
                <a:gd name="connsiteX7" fmla="*/ 2786016 w 2837400"/>
                <a:gd name="connsiteY7" fmla="*/ 1702974 h 1754358"/>
                <a:gd name="connsiteX8" fmla="*/ 2661964 w 2837400"/>
                <a:gd name="connsiteY8" fmla="*/ 1754358 h 1754358"/>
                <a:gd name="connsiteX9" fmla="*/ 175436 w 2837400"/>
                <a:gd name="connsiteY9" fmla="*/ 1754358 h 1754358"/>
                <a:gd name="connsiteX10" fmla="*/ 51384 w 2837400"/>
                <a:gd name="connsiteY10" fmla="*/ 1702974 h 1754358"/>
                <a:gd name="connsiteX11" fmla="*/ 0 w 2837400"/>
                <a:gd name="connsiteY11" fmla="*/ 1578922 h 1754358"/>
                <a:gd name="connsiteX12" fmla="*/ 0 w 2837400"/>
                <a:gd name="connsiteY12" fmla="*/ 175436 h 175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7400" h="1754358">
                  <a:moveTo>
                    <a:pt x="0" y="175436"/>
                  </a:moveTo>
                  <a:cubicBezTo>
                    <a:pt x="0" y="128907"/>
                    <a:pt x="18484" y="84285"/>
                    <a:pt x="51384" y="51384"/>
                  </a:cubicBezTo>
                  <a:cubicBezTo>
                    <a:pt x="84285" y="18483"/>
                    <a:pt x="128908" y="0"/>
                    <a:pt x="175436" y="0"/>
                  </a:cubicBezTo>
                  <a:lnTo>
                    <a:pt x="2661964" y="0"/>
                  </a:lnTo>
                  <a:cubicBezTo>
                    <a:pt x="2708493" y="0"/>
                    <a:pt x="2753115" y="18484"/>
                    <a:pt x="2786016" y="51384"/>
                  </a:cubicBezTo>
                  <a:cubicBezTo>
                    <a:pt x="2818917" y="84285"/>
                    <a:pt x="2837400" y="128908"/>
                    <a:pt x="2837400" y="175436"/>
                  </a:cubicBezTo>
                  <a:lnTo>
                    <a:pt x="2837400" y="1578922"/>
                  </a:lnTo>
                  <a:cubicBezTo>
                    <a:pt x="2837400" y="1625451"/>
                    <a:pt x="2818917" y="1670073"/>
                    <a:pt x="2786016" y="1702974"/>
                  </a:cubicBezTo>
                  <a:cubicBezTo>
                    <a:pt x="2753115" y="1735875"/>
                    <a:pt x="2708492" y="1754358"/>
                    <a:pt x="2661964" y="1754358"/>
                  </a:cubicBezTo>
                  <a:lnTo>
                    <a:pt x="175436" y="1754358"/>
                  </a:lnTo>
                  <a:cubicBezTo>
                    <a:pt x="128907" y="1754358"/>
                    <a:pt x="84285" y="1735875"/>
                    <a:pt x="51384" y="1702974"/>
                  </a:cubicBezTo>
                  <a:cubicBezTo>
                    <a:pt x="18483" y="1670073"/>
                    <a:pt x="0" y="1625450"/>
                    <a:pt x="0" y="1578922"/>
                  </a:cubicBezTo>
                  <a:lnTo>
                    <a:pt x="0" y="17543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1668" tIns="519038" rIns="80448" bIns="80447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uk-UA" sz="1100" b="1" kern="1200" baseline="30000">
                  <a:latin typeface="Times New Roman" pitchFamily="18" charset="0"/>
                  <a:cs typeface="Times New Roman" pitchFamily="18" charset="0"/>
                </a:rPr>
                <a:t>участь у олімпіадах, конкурсах, виставках, фестивалях</a:t>
              </a:r>
              <a:endParaRPr lang="ru-RU" sz="1100" b="1" kern="1200" baseline="300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uk-UA" sz="1100" b="1" kern="1200" baseline="30000">
                  <a:latin typeface="Times New Roman" pitchFamily="18" charset="0"/>
                  <a:cs typeface="Times New Roman" pitchFamily="18" charset="0"/>
                </a:rPr>
                <a:t>участь у створенні та реаалізації творчих проектів</a:t>
              </a:r>
              <a:endParaRPr lang="ru-RU" sz="1100" b="1" kern="1200" baseline="300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uk-UA" sz="1100" b="1" kern="1200" baseline="30000">
                  <a:latin typeface="Times New Roman" pitchFamily="18" charset="0"/>
                  <a:cs typeface="Times New Roman" pitchFamily="18" charset="0"/>
                </a:rPr>
                <a:t>занття  художньої студії "Барва"</a:t>
              </a:r>
              <a:endParaRPr lang="ru-RU" sz="1100" b="1" kern="1200" baseline="300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uk-UA" sz="1100" b="1" kern="1200" baseline="30000">
                  <a:latin typeface="Times New Roman" pitchFamily="18" charset="0"/>
                  <a:cs typeface="Times New Roman" pitchFamily="18" charset="0"/>
                </a:rPr>
                <a:t>заняття вокального ансамблю "Дзвіночок"</a:t>
              </a:r>
              <a:endParaRPr lang="ru-RU" sz="1100" b="1" kern="1200" baseline="300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uk-UA" sz="1100" b="1" kern="1200" baseline="30000">
                  <a:latin typeface="Times New Roman" pitchFamily="18" charset="0"/>
                  <a:cs typeface="Times New Roman" pitchFamily="18" charset="0"/>
                </a:rPr>
                <a:t>участь у психологічних тренінгах</a:t>
              </a:r>
              <a:endParaRPr lang="ru-RU" sz="1100" b="1" kern="1200" baseline="300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uk-UA" sz="1100" b="1" kern="1200" baseline="30000">
                  <a:latin typeface="Times New Roman" pitchFamily="18" charset="0"/>
                  <a:cs typeface="Times New Roman" pitchFamily="18" charset="0"/>
                </a:rPr>
                <a:t>участь у клубі "Пізнай себе"</a:t>
              </a:r>
              <a:endParaRPr lang="ru-RU" sz="1100" b="1" kern="1200" baseline="300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b="1" kern="1200" baseline="300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050" b="1" kern="1200" baseline="30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142976" y="3223901"/>
              <a:ext cx="2836689" cy="1937395"/>
            </a:xfrm>
            <a:custGeom>
              <a:avLst/>
              <a:gdLst>
                <a:gd name="connsiteX0" fmla="*/ 0 w 2836689"/>
                <a:gd name="connsiteY0" fmla="*/ 193740 h 1937395"/>
                <a:gd name="connsiteX1" fmla="*/ 56745 w 2836689"/>
                <a:gd name="connsiteY1" fmla="*/ 56745 h 1937395"/>
                <a:gd name="connsiteX2" fmla="*/ 193740 w 2836689"/>
                <a:gd name="connsiteY2" fmla="*/ 0 h 1937395"/>
                <a:gd name="connsiteX3" fmla="*/ 2642949 w 2836689"/>
                <a:gd name="connsiteY3" fmla="*/ 0 h 1937395"/>
                <a:gd name="connsiteX4" fmla="*/ 2779944 w 2836689"/>
                <a:gd name="connsiteY4" fmla="*/ 56745 h 1937395"/>
                <a:gd name="connsiteX5" fmla="*/ 2836689 w 2836689"/>
                <a:gd name="connsiteY5" fmla="*/ 193740 h 1937395"/>
                <a:gd name="connsiteX6" fmla="*/ 2836689 w 2836689"/>
                <a:gd name="connsiteY6" fmla="*/ 1743655 h 1937395"/>
                <a:gd name="connsiteX7" fmla="*/ 2779944 w 2836689"/>
                <a:gd name="connsiteY7" fmla="*/ 1880650 h 1937395"/>
                <a:gd name="connsiteX8" fmla="*/ 2642949 w 2836689"/>
                <a:gd name="connsiteY8" fmla="*/ 1937395 h 1937395"/>
                <a:gd name="connsiteX9" fmla="*/ 193740 w 2836689"/>
                <a:gd name="connsiteY9" fmla="*/ 1937395 h 1937395"/>
                <a:gd name="connsiteX10" fmla="*/ 56745 w 2836689"/>
                <a:gd name="connsiteY10" fmla="*/ 1880650 h 1937395"/>
                <a:gd name="connsiteX11" fmla="*/ 0 w 2836689"/>
                <a:gd name="connsiteY11" fmla="*/ 1743655 h 1937395"/>
                <a:gd name="connsiteX12" fmla="*/ 0 w 2836689"/>
                <a:gd name="connsiteY12" fmla="*/ 193740 h 193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6689" h="1937395">
                  <a:moveTo>
                    <a:pt x="0" y="193740"/>
                  </a:moveTo>
                  <a:cubicBezTo>
                    <a:pt x="0" y="142357"/>
                    <a:pt x="20412" y="93078"/>
                    <a:pt x="56745" y="56745"/>
                  </a:cubicBezTo>
                  <a:cubicBezTo>
                    <a:pt x="93078" y="20412"/>
                    <a:pt x="142357" y="0"/>
                    <a:pt x="193740" y="0"/>
                  </a:cubicBezTo>
                  <a:lnTo>
                    <a:pt x="2642949" y="0"/>
                  </a:lnTo>
                  <a:cubicBezTo>
                    <a:pt x="2694332" y="0"/>
                    <a:pt x="2743611" y="20412"/>
                    <a:pt x="2779944" y="56745"/>
                  </a:cubicBezTo>
                  <a:cubicBezTo>
                    <a:pt x="2816277" y="93078"/>
                    <a:pt x="2836689" y="142357"/>
                    <a:pt x="2836689" y="193740"/>
                  </a:cubicBezTo>
                  <a:lnTo>
                    <a:pt x="2836689" y="1743655"/>
                  </a:lnTo>
                  <a:cubicBezTo>
                    <a:pt x="2836689" y="1795038"/>
                    <a:pt x="2816277" y="1844317"/>
                    <a:pt x="2779944" y="1880650"/>
                  </a:cubicBezTo>
                  <a:cubicBezTo>
                    <a:pt x="2743611" y="1916983"/>
                    <a:pt x="2694332" y="1937395"/>
                    <a:pt x="2642949" y="1937395"/>
                  </a:cubicBezTo>
                  <a:lnTo>
                    <a:pt x="193740" y="1937395"/>
                  </a:lnTo>
                  <a:cubicBezTo>
                    <a:pt x="142357" y="1937395"/>
                    <a:pt x="93078" y="1916983"/>
                    <a:pt x="56745" y="1880650"/>
                  </a:cubicBezTo>
                  <a:cubicBezTo>
                    <a:pt x="20412" y="1844317"/>
                    <a:pt x="0" y="1795038"/>
                    <a:pt x="0" y="1743655"/>
                  </a:cubicBezTo>
                  <a:lnTo>
                    <a:pt x="0" y="193740"/>
                  </a:lnTo>
                  <a:close/>
                </a:path>
              </a:pathLst>
            </a:custGeom>
            <a:solidFill>
              <a:srgbClr val="FFFF99">
                <a:alpha val="89804"/>
              </a:srgb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038" tIns="557387" rIns="924045" bIns="7303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участь у громадській дитячій організації "Краяни" (1-6 кл)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курс "Живи за правилами" (8 кл)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участь у інтерактивній виставці "Маршрут безпеки" (9-11 кл)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курс "Формування здорового способу життя та профілактика ВІЛ/СНІДУ"(10-11кл)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b="1" kern="1200">
                  <a:latin typeface="Times New Roman" pitchFamily="18" charset="0"/>
                  <a:cs typeface="Times New Roman" pitchFamily="18" charset="0"/>
                </a:rPr>
                <a:t>участь в учнівському самоврядуванні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засідання клубу "Права дітей"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участь у програмі  "Місцевий розвиток,  орієнтований на громаду"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066269" y="1571610"/>
              <a:ext cx="2746359" cy="1628105"/>
            </a:xfrm>
            <a:custGeom>
              <a:avLst/>
              <a:gdLst>
                <a:gd name="connsiteX0" fmla="*/ 0 w 2746359"/>
                <a:gd name="connsiteY0" fmla="*/ 162811 h 1628105"/>
                <a:gd name="connsiteX1" fmla="*/ 47686 w 2746359"/>
                <a:gd name="connsiteY1" fmla="*/ 47686 h 1628105"/>
                <a:gd name="connsiteX2" fmla="*/ 162811 w 2746359"/>
                <a:gd name="connsiteY2" fmla="*/ 0 h 1628105"/>
                <a:gd name="connsiteX3" fmla="*/ 2583548 w 2746359"/>
                <a:gd name="connsiteY3" fmla="*/ 0 h 1628105"/>
                <a:gd name="connsiteX4" fmla="*/ 2698673 w 2746359"/>
                <a:gd name="connsiteY4" fmla="*/ 47686 h 1628105"/>
                <a:gd name="connsiteX5" fmla="*/ 2746359 w 2746359"/>
                <a:gd name="connsiteY5" fmla="*/ 162811 h 1628105"/>
                <a:gd name="connsiteX6" fmla="*/ 2746359 w 2746359"/>
                <a:gd name="connsiteY6" fmla="*/ 1465294 h 1628105"/>
                <a:gd name="connsiteX7" fmla="*/ 2698673 w 2746359"/>
                <a:gd name="connsiteY7" fmla="*/ 1580419 h 1628105"/>
                <a:gd name="connsiteX8" fmla="*/ 2583548 w 2746359"/>
                <a:gd name="connsiteY8" fmla="*/ 1628105 h 1628105"/>
                <a:gd name="connsiteX9" fmla="*/ 162811 w 2746359"/>
                <a:gd name="connsiteY9" fmla="*/ 1628105 h 1628105"/>
                <a:gd name="connsiteX10" fmla="*/ 47686 w 2746359"/>
                <a:gd name="connsiteY10" fmla="*/ 1580419 h 1628105"/>
                <a:gd name="connsiteX11" fmla="*/ 0 w 2746359"/>
                <a:gd name="connsiteY11" fmla="*/ 1465294 h 1628105"/>
                <a:gd name="connsiteX12" fmla="*/ 0 w 2746359"/>
                <a:gd name="connsiteY12" fmla="*/ 162811 h 16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6359" h="1628105">
                  <a:moveTo>
                    <a:pt x="0" y="162811"/>
                  </a:moveTo>
                  <a:cubicBezTo>
                    <a:pt x="0" y="119631"/>
                    <a:pt x="17153" y="78219"/>
                    <a:pt x="47686" y="47686"/>
                  </a:cubicBezTo>
                  <a:cubicBezTo>
                    <a:pt x="78219" y="17153"/>
                    <a:pt x="119631" y="0"/>
                    <a:pt x="162811" y="0"/>
                  </a:cubicBezTo>
                  <a:lnTo>
                    <a:pt x="2583548" y="0"/>
                  </a:lnTo>
                  <a:cubicBezTo>
                    <a:pt x="2626728" y="0"/>
                    <a:pt x="2668140" y="17153"/>
                    <a:pt x="2698673" y="47686"/>
                  </a:cubicBezTo>
                  <a:cubicBezTo>
                    <a:pt x="2729206" y="78219"/>
                    <a:pt x="2746359" y="119631"/>
                    <a:pt x="2746359" y="162811"/>
                  </a:cubicBezTo>
                  <a:lnTo>
                    <a:pt x="2746359" y="1465294"/>
                  </a:lnTo>
                  <a:cubicBezTo>
                    <a:pt x="2746359" y="1508474"/>
                    <a:pt x="2729206" y="1549886"/>
                    <a:pt x="2698673" y="1580419"/>
                  </a:cubicBezTo>
                  <a:cubicBezTo>
                    <a:pt x="2668140" y="1610952"/>
                    <a:pt x="2626728" y="1628105"/>
                    <a:pt x="2583548" y="1628105"/>
                  </a:cubicBezTo>
                  <a:lnTo>
                    <a:pt x="162811" y="1628105"/>
                  </a:lnTo>
                  <a:cubicBezTo>
                    <a:pt x="119631" y="1628105"/>
                    <a:pt x="78219" y="1610952"/>
                    <a:pt x="47686" y="1580419"/>
                  </a:cubicBezTo>
                  <a:cubicBezTo>
                    <a:pt x="17153" y="1549886"/>
                    <a:pt x="0" y="1508474"/>
                    <a:pt x="0" y="1465294"/>
                  </a:cubicBezTo>
                  <a:lnTo>
                    <a:pt x="0" y="16281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0152" tIns="66244" rIns="66244" bIns="473271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 заняття у  гуртку"Школа здоров</a:t>
              </a:r>
              <a:r>
                <a:rPr lang="en-US" sz="800" b="1" kern="1200">
                  <a:latin typeface="Times New Roman" pitchFamily="18" charset="0"/>
                  <a:cs typeface="Times New Roman" pitchFamily="18" charset="0"/>
                </a:rPr>
                <a:t>'</a:t>
              </a: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я"</a:t>
              </a:r>
              <a:r>
                <a:rPr lang="en-US" sz="800" b="1" kern="1200">
                  <a:latin typeface="Times New Roman" pitchFamily="18" charset="0"/>
                  <a:cs typeface="Times New Roman" pitchFamily="18" charset="0"/>
                </a:rPr>
                <a:t> (5-9 </a:t>
              </a: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кл)</a:t>
              </a:r>
              <a:endParaRPr lang="ru-RU" sz="800" b="1" kern="120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заняття у гуртку "Олімпієць"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(8-11 кл)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 спортивні змагання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    ранкова гімнастика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   туризм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b="1" kern="1200">
                  <a:latin typeface="Times New Roman" pitchFamily="18" charset="0"/>
                  <a:cs typeface="Times New Roman" pitchFamily="18" charset="0"/>
                </a:rPr>
                <a:t>організація велопробігів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b="1" kern="1200">
                  <a:latin typeface="Times New Roman" pitchFamily="18" charset="0"/>
                  <a:cs typeface="Times New Roman" pitchFamily="18" charset="0"/>
                </a:rPr>
                <a:t>фізкультпаузи  та хвилинки на уроках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гаряче харчування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0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000" b="1" kern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142976" y="1571610"/>
              <a:ext cx="2790882" cy="1563590"/>
            </a:xfrm>
            <a:custGeom>
              <a:avLst/>
              <a:gdLst>
                <a:gd name="connsiteX0" fmla="*/ 0 w 2790882"/>
                <a:gd name="connsiteY0" fmla="*/ 156359 h 1563590"/>
                <a:gd name="connsiteX1" fmla="*/ 45797 w 2790882"/>
                <a:gd name="connsiteY1" fmla="*/ 45797 h 1563590"/>
                <a:gd name="connsiteX2" fmla="*/ 156360 w 2790882"/>
                <a:gd name="connsiteY2" fmla="*/ 1 h 1563590"/>
                <a:gd name="connsiteX3" fmla="*/ 2634523 w 2790882"/>
                <a:gd name="connsiteY3" fmla="*/ 0 h 1563590"/>
                <a:gd name="connsiteX4" fmla="*/ 2745085 w 2790882"/>
                <a:gd name="connsiteY4" fmla="*/ 45797 h 1563590"/>
                <a:gd name="connsiteX5" fmla="*/ 2790881 w 2790882"/>
                <a:gd name="connsiteY5" fmla="*/ 156360 h 1563590"/>
                <a:gd name="connsiteX6" fmla="*/ 2790882 w 2790882"/>
                <a:gd name="connsiteY6" fmla="*/ 1407231 h 1563590"/>
                <a:gd name="connsiteX7" fmla="*/ 2745085 w 2790882"/>
                <a:gd name="connsiteY7" fmla="*/ 1517794 h 1563590"/>
                <a:gd name="connsiteX8" fmla="*/ 2634522 w 2790882"/>
                <a:gd name="connsiteY8" fmla="*/ 1563590 h 1563590"/>
                <a:gd name="connsiteX9" fmla="*/ 156359 w 2790882"/>
                <a:gd name="connsiteY9" fmla="*/ 1563590 h 1563590"/>
                <a:gd name="connsiteX10" fmla="*/ 45796 w 2790882"/>
                <a:gd name="connsiteY10" fmla="*/ 1517793 h 1563590"/>
                <a:gd name="connsiteX11" fmla="*/ 0 w 2790882"/>
                <a:gd name="connsiteY11" fmla="*/ 1407230 h 1563590"/>
                <a:gd name="connsiteX12" fmla="*/ 0 w 2790882"/>
                <a:gd name="connsiteY12" fmla="*/ 156359 h 156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0882" h="1563590">
                  <a:moveTo>
                    <a:pt x="0" y="156359"/>
                  </a:moveTo>
                  <a:cubicBezTo>
                    <a:pt x="0" y="114890"/>
                    <a:pt x="16474" y="75119"/>
                    <a:pt x="45797" y="45797"/>
                  </a:cubicBezTo>
                  <a:cubicBezTo>
                    <a:pt x="75120" y="16474"/>
                    <a:pt x="114891" y="1"/>
                    <a:pt x="156360" y="1"/>
                  </a:cubicBezTo>
                  <a:lnTo>
                    <a:pt x="2634523" y="0"/>
                  </a:lnTo>
                  <a:cubicBezTo>
                    <a:pt x="2675992" y="0"/>
                    <a:pt x="2715763" y="16474"/>
                    <a:pt x="2745085" y="45797"/>
                  </a:cubicBezTo>
                  <a:cubicBezTo>
                    <a:pt x="2774408" y="75120"/>
                    <a:pt x="2790881" y="114891"/>
                    <a:pt x="2790881" y="156360"/>
                  </a:cubicBezTo>
                  <a:cubicBezTo>
                    <a:pt x="2790881" y="573317"/>
                    <a:pt x="2790882" y="990274"/>
                    <a:pt x="2790882" y="1407231"/>
                  </a:cubicBezTo>
                  <a:cubicBezTo>
                    <a:pt x="2790882" y="1448700"/>
                    <a:pt x="2774408" y="1488471"/>
                    <a:pt x="2745085" y="1517794"/>
                  </a:cubicBezTo>
                  <a:cubicBezTo>
                    <a:pt x="2715762" y="1547117"/>
                    <a:pt x="2675991" y="1563590"/>
                    <a:pt x="2634522" y="1563590"/>
                  </a:cubicBezTo>
                  <a:lnTo>
                    <a:pt x="156359" y="1563590"/>
                  </a:lnTo>
                  <a:cubicBezTo>
                    <a:pt x="114890" y="1563590"/>
                    <a:pt x="75119" y="1547116"/>
                    <a:pt x="45796" y="1517793"/>
                  </a:cubicBezTo>
                  <a:cubicBezTo>
                    <a:pt x="16473" y="1488470"/>
                    <a:pt x="0" y="1448699"/>
                    <a:pt x="0" y="1407230"/>
                  </a:cubicBezTo>
                  <a:lnTo>
                    <a:pt x="0" y="15635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9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827" tIns="64827" rIns="902092" bIns="455725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заняття факультативу "Християнська етика" (5-9 кл)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волонтерський рух "Поміч"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курс"Етика"(11 кл)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уроки доброти та милосердя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b="1" kern="1200">
                  <a:latin typeface="Times New Roman" pitchFamily="18" charset="0"/>
                  <a:cs typeface="Times New Roman" pitchFamily="18" charset="0"/>
                </a:rPr>
                <a:t>дні сім</a:t>
              </a:r>
              <a:r>
                <a:rPr lang="en-US" sz="800" b="1" kern="1200">
                  <a:latin typeface="Times New Roman" pitchFamily="18" charset="0"/>
                  <a:cs typeface="Times New Roman" pitchFamily="18" charset="0"/>
                </a:rPr>
                <a:t>'</a:t>
              </a: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ї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800" b="1" kern="1200">
                  <a:latin typeface="Times New Roman" pitchFamily="18" charset="0"/>
                  <a:cs typeface="Times New Roman" pitchFamily="18" charset="0"/>
                </a:rPr>
                <a:t>сімейні вечори   у"Родинній світлиці"</a:t>
              </a:r>
              <a:endParaRPr lang="ru-RU" sz="800" b="1" kern="120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800" b="1" kern="1200">
                  <a:latin typeface="Times New Roman" pitchFamily="18" charset="0"/>
                  <a:cs typeface="Times New Roman" pitchFamily="18" charset="0"/>
                </a:rPr>
                <a:t>участь у програмі "Школа і сім</a:t>
              </a:r>
              <a:r>
                <a:rPr lang="en-US" sz="800" b="1" kern="1200">
                  <a:latin typeface="Times New Roman" pitchFamily="18" charset="0"/>
                  <a:cs typeface="Times New Roman" pitchFamily="18" charset="0"/>
                </a:rPr>
                <a:t>'</a:t>
              </a:r>
              <a:r>
                <a:rPr lang="ru-RU" sz="800" b="1" kern="1200">
                  <a:latin typeface="Times New Roman" pitchFamily="18" charset="0"/>
                  <a:cs typeface="Times New Roman" pitchFamily="18" charset="0"/>
                </a:rPr>
                <a:t>я"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045244" y="1720990"/>
              <a:ext cx="1491894" cy="1356630"/>
            </a:xfrm>
            <a:custGeom>
              <a:avLst/>
              <a:gdLst>
                <a:gd name="connsiteX0" fmla="*/ 0 w 1491894"/>
                <a:gd name="connsiteY0" fmla="*/ 1356630 h 1356630"/>
                <a:gd name="connsiteX1" fmla="*/ 488192 w 1491894"/>
                <a:gd name="connsiteY1" fmla="*/ 352927 h 1356630"/>
                <a:gd name="connsiteX2" fmla="*/ 1491896 w 1491894"/>
                <a:gd name="connsiteY2" fmla="*/ 2 h 1356630"/>
                <a:gd name="connsiteX3" fmla="*/ 1491894 w 1491894"/>
                <a:gd name="connsiteY3" fmla="*/ 1356630 h 1356630"/>
                <a:gd name="connsiteX4" fmla="*/ 0 w 1491894"/>
                <a:gd name="connsiteY4" fmla="*/ 1356630 h 135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894" h="1356630">
                  <a:moveTo>
                    <a:pt x="0" y="1356630"/>
                  </a:moveTo>
                  <a:cubicBezTo>
                    <a:pt x="1" y="974469"/>
                    <a:pt x="177259" y="610033"/>
                    <a:pt x="488192" y="352927"/>
                  </a:cubicBezTo>
                  <a:cubicBezTo>
                    <a:pt x="762826" y="125836"/>
                    <a:pt x="1120695" y="1"/>
                    <a:pt x="1491896" y="2"/>
                  </a:cubicBezTo>
                  <a:cubicBezTo>
                    <a:pt x="1491895" y="452211"/>
                    <a:pt x="1491895" y="904421"/>
                    <a:pt x="1491894" y="1356630"/>
                  </a:cubicBezTo>
                  <a:lnTo>
                    <a:pt x="0" y="1356630"/>
                  </a:lnTo>
                  <a:close/>
                </a:path>
              </a:pathLst>
            </a:custGeom>
            <a:blipFill rotWithShape="0">
              <a:blip r:embed="rId2" cstate="email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311" tIns="482691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i="1" kern="12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Духовно-моральна успішність</a:t>
              </a:r>
              <a:endParaRPr lang="ru-RU" sz="1200" b="1" i="1" kern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536073" y="1729507"/>
              <a:ext cx="1462481" cy="1391761"/>
            </a:xfrm>
            <a:custGeom>
              <a:avLst/>
              <a:gdLst>
                <a:gd name="connsiteX0" fmla="*/ 0 w 1391761"/>
                <a:gd name="connsiteY0" fmla="*/ 1462481 h 1462481"/>
                <a:gd name="connsiteX1" fmla="*/ 383564 w 1391761"/>
                <a:gd name="connsiteY1" fmla="*/ 454283 h 1462481"/>
                <a:gd name="connsiteX2" fmla="*/ 1391763 w 1391761"/>
                <a:gd name="connsiteY2" fmla="*/ 2 h 1462481"/>
                <a:gd name="connsiteX3" fmla="*/ 1391761 w 1391761"/>
                <a:gd name="connsiteY3" fmla="*/ 1462481 h 1462481"/>
                <a:gd name="connsiteX4" fmla="*/ 0 w 1391761"/>
                <a:gd name="connsiteY4" fmla="*/ 1462481 h 146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761" h="1462481">
                  <a:moveTo>
                    <a:pt x="0" y="0"/>
                  </a:moveTo>
                  <a:cubicBezTo>
                    <a:pt x="357185" y="0"/>
                    <a:pt x="700699" y="144307"/>
                    <a:pt x="959445" y="403054"/>
                  </a:cubicBezTo>
                  <a:cubicBezTo>
                    <a:pt x="1235501" y="679110"/>
                    <a:pt x="1391760" y="1062039"/>
                    <a:pt x="1391759" y="1462483"/>
                  </a:cubicBezTo>
                  <a:cubicBezTo>
                    <a:pt x="927839" y="1462482"/>
                    <a:pt x="463920" y="1462482"/>
                    <a:pt x="0" y="1462481"/>
                  </a:cubicBez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 cstate="email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5" tIns="492983" rIns="513693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i="1" kern="12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Фізична успішність</a:t>
              </a:r>
              <a:endParaRPr lang="ru-RU" sz="1200" b="1" i="1" kern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 rot="21600000">
              <a:off x="4589409" y="3132035"/>
              <a:ext cx="1490738" cy="1242658"/>
            </a:xfrm>
            <a:custGeom>
              <a:avLst/>
              <a:gdLst>
                <a:gd name="connsiteX0" fmla="*/ 0 w 1490738"/>
                <a:gd name="connsiteY0" fmla="*/ 1242657 h 1242657"/>
                <a:gd name="connsiteX1" fmla="*/ 536222 w 1490738"/>
                <a:gd name="connsiteY1" fmla="*/ 288140 h 1242657"/>
                <a:gd name="connsiteX2" fmla="*/ 1490740 w 1490738"/>
                <a:gd name="connsiteY2" fmla="*/ 1 h 1242657"/>
                <a:gd name="connsiteX3" fmla="*/ 1490738 w 1490738"/>
                <a:gd name="connsiteY3" fmla="*/ 1242657 h 1242657"/>
                <a:gd name="connsiteX4" fmla="*/ 0 w 1490738"/>
                <a:gd name="connsiteY4" fmla="*/ 1242657 h 124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738" h="1242657">
                  <a:moveTo>
                    <a:pt x="1490738" y="0"/>
                  </a:moveTo>
                  <a:cubicBezTo>
                    <a:pt x="1490737" y="368731"/>
                    <a:pt x="1294292" y="718419"/>
                    <a:pt x="954516" y="954517"/>
                  </a:cubicBezTo>
                  <a:cubicBezTo>
                    <a:pt x="686582" y="1140694"/>
                    <a:pt x="348812" y="1242656"/>
                    <a:pt x="-1" y="1242656"/>
                  </a:cubicBezTo>
                  <a:cubicBezTo>
                    <a:pt x="0" y="828437"/>
                    <a:pt x="0" y="414219"/>
                    <a:pt x="0" y="0"/>
                  </a:cubicBezTo>
                  <a:lnTo>
                    <a:pt x="1490738" y="0"/>
                  </a:lnTo>
                  <a:close/>
                </a:path>
              </a:pathLst>
            </a:custGeom>
            <a:blipFill rotWithShape="0">
              <a:blip r:embed="rId4" cstate="email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85345" rIns="521972" bIns="44930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i="1" kern="12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Психічна успішність</a:t>
              </a:r>
              <a:endParaRPr lang="ru-RU" sz="1200" b="1" i="1" kern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 rot="21600000">
              <a:off x="3055889" y="3177745"/>
              <a:ext cx="1530008" cy="1210157"/>
            </a:xfrm>
            <a:custGeom>
              <a:avLst/>
              <a:gdLst>
                <a:gd name="connsiteX0" fmla="*/ 0 w 1210156"/>
                <a:gd name="connsiteY0" fmla="*/ 1530007 h 1530007"/>
                <a:gd name="connsiteX1" fmla="*/ 261007 w 1210156"/>
                <a:gd name="connsiteY1" fmla="*/ 580857 h 1530007"/>
                <a:gd name="connsiteX2" fmla="*/ 1210158 w 1210156"/>
                <a:gd name="connsiteY2" fmla="*/ 1 h 1530007"/>
                <a:gd name="connsiteX3" fmla="*/ 1210156 w 1210156"/>
                <a:gd name="connsiteY3" fmla="*/ 1530007 h 1530007"/>
                <a:gd name="connsiteX4" fmla="*/ 0 w 1210156"/>
                <a:gd name="connsiteY4" fmla="*/ 1530007 h 15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156" h="1530007">
                  <a:moveTo>
                    <a:pt x="1210156" y="1530006"/>
                  </a:moveTo>
                  <a:cubicBezTo>
                    <a:pt x="937664" y="1530006"/>
                    <a:pt x="673148" y="1413735"/>
                    <a:pt x="459428" y="1200014"/>
                  </a:cubicBezTo>
                  <a:cubicBezTo>
                    <a:pt x="169247" y="909832"/>
                    <a:pt x="0" y="467764"/>
                    <a:pt x="1" y="-2"/>
                  </a:cubicBezTo>
                  <a:cubicBezTo>
                    <a:pt x="403386" y="-1"/>
                    <a:pt x="806771" y="-1"/>
                    <a:pt x="1210156" y="1"/>
                  </a:cubicBezTo>
                  <a:lnTo>
                    <a:pt x="1210156" y="1530006"/>
                  </a:lnTo>
                  <a:close/>
                </a:path>
              </a:pathLst>
            </a:custGeom>
            <a:blipFill rotWithShape="0">
              <a:blip r:embed="rId5" cstate="email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72" tIns="85344" rIns="85344" bIns="43979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i="1" kern="12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Соціальна успішність</a:t>
              </a:r>
              <a:endParaRPr lang="ru-RU" sz="1200" b="1" i="1" kern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Круговая стрелка 18"/>
            <p:cNvSpPr/>
            <p:nvPr/>
          </p:nvSpPr>
          <p:spPr>
            <a:xfrm>
              <a:off x="4278769" y="2754075"/>
              <a:ext cx="525097" cy="456606"/>
            </a:xfrm>
            <a:prstGeom prst="circularArrow">
              <a:avLst/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Круговая стрелка 19"/>
            <p:cNvSpPr/>
            <p:nvPr/>
          </p:nvSpPr>
          <p:spPr>
            <a:xfrm rot="10800000">
              <a:off x="4288284" y="3118491"/>
              <a:ext cx="525097" cy="456606"/>
            </a:xfrm>
            <a:prstGeom prst="circularArrow">
              <a:avLst/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667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41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214414" y="5643578"/>
          <a:ext cx="6636302" cy="7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4357686" y="5143512"/>
            <a:ext cx="207963" cy="250825"/>
          </a:xfrm>
          <a:prstGeom prst="downArrow">
            <a:avLst>
              <a:gd name="adj1" fmla="val 50000"/>
              <a:gd name="adj2" fmla="val 3015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</a:rPr>
              <a:t>Для забезпечення якісної превентивної освіти у нашому навчальному закладі зроблено перші кроки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50070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1. </a:t>
            </a:r>
            <a:r>
              <a:rPr lang="uk-UA" dirty="0" smtClean="0">
                <a:solidFill>
                  <a:srgbClr val="FFFF00"/>
                </a:solidFill>
              </a:rPr>
              <a:t>До робочого навчального плану школи включено факультативний курс з профілактичної  освіти  «Захисти себе від ВІЛ» (10-11 кл),  який забезпечено навчально-методичними комплектами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289" name="Picture 1" descr="D:\Фото школа\Табір фото\P28-05-12_13.42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14488"/>
            <a:ext cx="4238548" cy="3178911"/>
          </a:xfrm>
          <a:prstGeom prst="rect">
            <a:avLst/>
          </a:prstGeom>
          <a:noFill/>
        </p:spPr>
      </p:pic>
      <p:pic>
        <p:nvPicPr>
          <p:cNvPr id="12290" name="Picture 2" descr="D:\Фото школа\фОТО\100_20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714488"/>
            <a:ext cx="2357454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357826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2. Учні отримують відповідні до їхнього віку базові знання щодо раціонального харчування, профілактики захворювань, гігієни, фізичної культури, безпеки, емоційного здоров’я, репродуктивного здоров’я, профілактики вживання алкоголю, тютюну та інших психотропних речовин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14290"/>
            <a:ext cx="2182662" cy="290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 descr="D:\Фото школа\Табір фото\P28-05-12_13.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14290"/>
            <a:ext cx="3428969" cy="2571727"/>
          </a:xfrm>
          <a:prstGeom prst="rect">
            <a:avLst/>
          </a:prstGeom>
          <a:noFill/>
        </p:spPr>
      </p:pic>
      <p:pic>
        <p:nvPicPr>
          <p:cNvPr id="38916" name="Picture 4" descr="Изображение 11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3214686"/>
            <a:ext cx="2786082" cy="20895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8917" name="Picture 5" descr="D:\Фото школа\фОТО\P920009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071810"/>
            <a:ext cx="3135294" cy="23513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2928934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Казкотерапія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5143512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Свято осені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2500306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Відпочинок на свіжому повітрі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5000636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Заняття з фізичної культури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215082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FFFF00"/>
                </a:solidFill>
              </a:rPr>
              <a:t>3. У школі </a:t>
            </a:r>
            <a:r>
              <a:rPr lang="uk-UA" sz="2000" dirty="0" err="1" smtClean="0">
                <a:solidFill>
                  <a:srgbClr val="FFFF00"/>
                </a:solidFill>
              </a:rPr>
              <a:t>облаштовано</a:t>
            </a:r>
            <a:r>
              <a:rPr lang="uk-UA" sz="2000" dirty="0" smtClean="0">
                <a:solidFill>
                  <a:srgbClr val="FFFF00"/>
                </a:solidFill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</a:rPr>
              <a:t>тренінговий</a:t>
            </a:r>
            <a:r>
              <a:rPr lang="uk-UA" sz="2000" dirty="0" smtClean="0">
                <a:solidFill>
                  <a:srgbClr val="FFFF00"/>
                </a:solidFill>
              </a:rPr>
              <a:t>  кабінет з основ здоров</a:t>
            </a:r>
            <a:r>
              <a:rPr lang="ru-RU" sz="2000" dirty="0" smtClean="0">
                <a:solidFill>
                  <a:srgbClr val="FFFF00"/>
                </a:solidFill>
              </a:rPr>
              <a:t>’</a:t>
            </a:r>
            <a:r>
              <a:rPr lang="uk-UA" sz="2000" dirty="0" smtClean="0">
                <a:solidFill>
                  <a:srgbClr val="FFFF00"/>
                </a:solidFill>
              </a:rPr>
              <a:t>я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0962" name="Picture 2" descr="C:\Documents and Settings\User\Рабочий стол\Новая папка (2)\Фото166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482578"/>
            <a:ext cx="3641773" cy="2731330"/>
          </a:xfrm>
          <a:prstGeom prst="rect">
            <a:avLst/>
          </a:prstGeom>
          <a:noFill/>
        </p:spPr>
      </p:pic>
      <p:pic>
        <p:nvPicPr>
          <p:cNvPr id="40963" name="Picture 3" descr="C:\Documents and Settings\User\Рабочий стол\Новая папка (2)\Фото166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571480"/>
            <a:ext cx="3620034" cy="2715025"/>
          </a:xfrm>
          <a:prstGeom prst="rect">
            <a:avLst/>
          </a:prstGeom>
          <a:noFill/>
        </p:spPr>
      </p:pic>
      <p:pic>
        <p:nvPicPr>
          <p:cNvPr id="40964" name="Picture 4" descr="C:\Documents and Settings\User\Рабочий стол\Новая папка (2)\Фото166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571480"/>
            <a:ext cx="3597278" cy="2697958"/>
          </a:xfrm>
          <a:prstGeom prst="rect">
            <a:avLst/>
          </a:prstGeom>
          <a:noFill/>
        </p:spPr>
      </p:pic>
      <p:pic>
        <p:nvPicPr>
          <p:cNvPr id="40965" name="Picture 5" descr="C:\Documents and Settings\User\Рабочий стол\Новая папка (2)\Фото166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500438"/>
            <a:ext cx="3619526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150114"/>
            <a:ext cx="8715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4. </a:t>
            </a:r>
            <a:r>
              <a:rPr lang="uk-UA" sz="2000" dirty="0" smtClean="0">
                <a:solidFill>
                  <a:srgbClr val="FFFF00"/>
                </a:solidFill>
              </a:rPr>
              <a:t>У навчальному закладі проходила  інтерактивна виставка «Маршрут безпеки» для учнів 9-11 класів за участю </a:t>
            </a:r>
            <a:r>
              <a:rPr lang="uk-UA" sz="2000" dirty="0" err="1" smtClean="0">
                <a:solidFill>
                  <a:srgbClr val="FFFF00"/>
                </a:solidFill>
              </a:rPr>
              <a:t>фасилітаторів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27860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rgbClr val="FFFF00"/>
                </a:solidFill>
              </a:rPr>
              <a:t>Навчання </a:t>
            </a:r>
            <a:r>
              <a:rPr lang="uk-UA" b="1" i="1" dirty="0" err="1" smtClean="0">
                <a:solidFill>
                  <a:srgbClr val="FFFF00"/>
                </a:solidFill>
              </a:rPr>
              <a:t>учнів-фасилітаторів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41986" name="Picture 2" descr="C:\Documents and Settings\User\Рабочий стол\Новая папка (2)\Фото124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14290"/>
            <a:ext cx="3525840" cy="2644380"/>
          </a:xfrm>
          <a:prstGeom prst="rect">
            <a:avLst/>
          </a:prstGeom>
          <a:noFill/>
        </p:spPr>
      </p:pic>
      <p:pic>
        <p:nvPicPr>
          <p:cNvPr id="41987" name="Picture 3" descr="C:\Documents and Settings\User\Рабочий стол\Новая папка (2)\Фото124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14290"/>
            <a:ext cx="3429024" cy="2571768"/>
          </a:xfrm>
          <a:prstGeom prst="rect">
            <a:avLst/>
          </a:prstGeom>
          <a:noFill/>
        </p:spPr>
      </p:pic>
      <p:pic>
        <p:nvPicPr>
          <p:cNvPr id="41988" name="Picture 4" descr="C:\Documents and Settings\User\Рабочий стол\Новая папка (2)\Фото125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214686"/>
            <a:ext cx="3692529" cy="2769397"/>
          </a:xfrm>
          <a:prstGeom prst="rect">
            <a:avLst/>
          </a:prstGeom>
          <a:noFill/>
        </p:spPr>
      </p:pic>
      <p:pic>
        <p:nvPicPr>
          <p:cNvPr id="41989" name="Picture 5" descr="C:\Documents and Settings\User\Рабочий стол\Новая папка (2)\Фото12504_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7" y="3214686"/>
            <a:ext cx="3715119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628652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“Маршруту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безпеки”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 descr="D:\Фото школа\Акція про СНІД\PC0202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571480"/>
            <a:ext cx="3714946" cy="2786082"/>
          </a:xfrm>
          <a:prstGeom prst="rect">
            <a:avLst/>
          </a:prstGeom>
          <a:noFill/>
        </p:spPr>
      </p:pic>
      <p:pic>
        <p:nvPicPr>
          <p:cNvPr id="43012" name="Picture 4" descr="D:\Фото школа\Акція про СНІД\PC0202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571480"/>
            <a:ext cx="3714946" cy="2786082"/>
          </a:xfrm>
          <a:prstGeom prst="rect">
            <a:avLst/>
          </a:prstGeom>
          <a:noFill/>
        </p:spPr>
      </p:pic>
      <p:pic>
        <p:nvPicPr>
          <p:cNvPr id="43013" name="Picture 5" descr="D:\Фото школа\Акція про СНІД\PC0202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500438"/>
            <a:ext cx="3786214" cy="2839530"/>
          </a:xfrm>
          <a:prstGeom prst="rect">
            <a:avLst/>
          </a:prstGeom>
          <a:noFill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3500438"/>
            <a:ext cx="3768703" cy="282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500702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solidFill>
                  <a:srgbClr val="FFFF00"/>
                </a:solidFill>
              </a:rPr>
              <a:t>Публікація в обласному </a:t>
            </a:r>
          </a:p>
          <a:p>
            <a:pPr algn="ctr"/>
            <a:r>
              <a:rPr lang="uk-UA" sz="2000" i="1" dirty="0" smtClean="0">
                <a:solidFill>
                  <a:srgbClr val="FFFF00"/>
                </a:solidFill>
              </a:rPr>
              <a:t>тижневику </a:t>
            </a:r>
            <a:r>
              <a:rPr lang="uk-UA" sz="2000" i="1" dirty="0" err="1" smtClean="0">
                <a:solidFill>
                  <a:srgbClr val="FFFF00"/>
                </a:solidFill>
              </a:rPr>
              <a:t>“Скриня</a:t>
            </a:r>
            <a:r>
              <a:rPr lang="uk-UA" sz="2000" dirty="0" err="1" smtClean="0">
                <a:solidFill>
                  <a:srgbClr val="FFFF00"/>
                </a:solidFill>
              </a:rPr>
              <a:t>”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00042"/>
            <a:ext cx="3571900" cy="498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Фото школа\Акція про СНІД\PC0202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28604"/>
            <a:ext cx="3087820" cy="2315759"/>
          </a:xfrm>
          <a:prstGeom prst="rect">
            <a:avLst/>
          </a:prstGeom>
          <a:noFill/>
        </p:spPr>
      </p:pic>
      <p:pic>
        <p:nvPicPr>
          <p:cNvPr id="6" name="Picture 4" descr="D:\Фото школа\Акція про СНІД\PC0202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429000"/>
            <a:ext cx="3048162" cy="2286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2857496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solidFill>
                  <a:srgbClr val="FFFF00"/>
                </a:solidFill>
              </a:rPr>
              <a:t>       Акція </a:t>
            </a:r>
            <a:r>
              <a:rPr lang="uk-UA" sz="2000" i="1" dirty="0" err="1" smtClean="0">
                <a:solidFill>
                  <a:srgbClr val="FFFF00"/>
                </a:solidFill>
              </a:rPr>
              <a:t>“Ми</a:t>
            </a:r>
            <a:r>
              <a:rPr lang="uk-UA" sz="2000" i="1" dirty="0" smtClean="0">
                <a:solidFill>
                  <a:srgbClr val="FFFF00"/>
                </a:solidFill>
              </a:rPr>
              <a:t> проти СНІД”</a:t>
            </a:r>
            <a:r>
              <a:rPr lang="uk-UA" sz="2000" dirty="0" smtClean="0">
                <a:solidFill>
                  <a:srgbClr val="FFFF00"/>
                </a:solidFill>
              </a:rPr>
              <a:t>”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5016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</a:rPr>
              <a:t>5. Учні залучаються до заходів щодо популяризації здорового способу життя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428604"/>
            <a:ext cx="3452837" cy="258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143248"/>
            <a:ext cx="342902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 descr="C:\Documents and Settings\User\Рабочий стол\Новая папка (2)\Фото00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428604"/>
            <a:ext cx="3430589" cy="2572941"/>
          </a:xfrm>
          <a:prstGeom prst="rect">
            <a:avLst/>
          </a:prstGeom>
          <a:noFill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3214686"/>
            <a:ext cx="3455960" cy="259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142984"/>
            <a:ext cx="7429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i="1" dirty="0" err="1" smtClean="0">
                <a:solidFill>
                  <a:srgbClr val="FF0000"/>
                </a:solidFill>
                <a:latin typeface="Century Schoolbook" pitchFamily="18" charset="0"/>
              </a:rPr>
              <a:t>Найкращий</a:t>
            </a:r>
            <a:r>
              <a:rPr lang="ru-RU" sz="3200" i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ru-RU" sz="3200" i="1" dirty="0" err="1" smtClean="0">
                <a:solidFill>
                  <a:srgbClr val="FF0000"/>
                </a:solidFill>
                <a:latin typeface="Century Schoolbook" pitchFamily="18" charset="0"/>
              </a:rPr>
              <a:t>спосіб</a:t>
            </a:r>
            <a:r>
              <a:rPr lang="ru-RU" sz="3200" i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ru-RU" sz="3200" i="1" dirty="0" err="1" smtClean="0">
                <a:solidFill>
                  <a:srgbClr val="FF0000"/>
                </a:solidFill>
                <a:latin typeface="Century Schoolbook" pitchFamily="18" charset="0"/>
              </a:rPr>
              <a:t>зробити</a:t>
            </a:r>
            <a:r>
              <a:rPr lang="ru-RU" sz="3200" i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ru-RU" sz="3200" i="1" dirty="0" err="1" smtClean="0">
                <a:solidFill>
                  <a:srgbClr val="FF0000"/>
                </a:solidFill>
                <a:latin typeface="Century Schoolbook" pitchFamily="18" charset="0"/>
              </a:rPr>
              <a:t>дітей</a:t>
            </a:r>
            <a:r>
              <a:rPr lang="ru-RU" sz="3200" i="1" dirty="0" smtClean="0">
                <a:solidFill>
                  <a:srgbClr val="FF0000"/>
                </a:solidFill>
                <a:latin typeface="Century Schoolbook" pitchFamily="18" charset="0"/>
              </a:rPr>
              <a:t> хорошими - </a:t>
            </a:r>
            <a:r>
              <a:rPr lang="ru-RU" sz="3200" i="1" dirty="0" err="1" smtClean="0">
                <a:solidFill>
                  <a:srgbClr val="FF0000"/>
                </a:solidFill>
                <a:latin typeface="Century Schoolbook" pitchFamily="18" charset="0"/>
              </a:rPr>
              <a:t>зробити</a:t>
            </a:r>
            <a:r>
              <a:rPr lang="ru-RU" sz="3200" i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ru-RU" sz="3200" i="1" dirty="0" err="1" smtClean="0">
                <a:solidFill>
                  <a:srgbClr val="FF0000"/>
                </a:solidFill>
                <a:latin typeface="Century Schoolbook" pitchFamily="18" charset="0"/>
              </a:rPr>
              <a:t>їх</a:t>
            </a:r>
            <a:r>
              <a:rPr lang="ru-RU" sz="3200" i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ru-RU" sz="3200" i="1" dirty="0" err="1" smtClean="0">
                <a:solidFill>
                  <a:srgbClr val="FF0000"/>
                </a:solidFill>
                <a:latin typeface="Century Schoolbook" pitchFamily="18" charset="0"/>
              </a:rPr>
              <a:t>щасливими</a:t>
            </a:r>
            <a:r>
              <a:rPr lang="ru-RU" sz="3200" dirty="0" smtClean="0">
                <a:solidFill>
                  <a:srgbClr val="FF0000"/>
                </a:solidFill>
                <a:latin typeface="Century Schoolbook" pitchFamily="18" charset="0"/>
              </a:rPr>
              <a:t>.</a:t>
            </a:r>
          </a:p>
          <a:p>
            <a:pPr lvl="0" algn="ctr"/>
            <a:r>
              <a:rPr lang="ru-RU" sz="3200" dirty="0" smtClean="0">
                <a:solidFill>
                  <a:srgbClr val="FF0000"/>
                </a:solidFill>
                <a:latin typeface="Century Schoolbook" pitchFamily="18" charset="0"/>
              </a:rPr>
              <a:t>                                                                                                          </a:t>
            </a:r>
          </a:p>
          <a:p>
            <a:pPr lvl="0" algn="ctr"/>
            <a:r>
              <a:rPr lang="ru-RU" sz="3200" dirty="0" smtClean="0">
                <a:solidFill>
                  <a:srgbClr val="FF0000"/>
                </a:solidFill>
                <a:latin typeface="Century Schoolbook" pitchFamily="18" charset="0"/>
              </a:rPr>
              <a:t>                                      </a:t>
            </a:r>
            <a:r>
              <a:rPr lang="ru-RU" sz="3200" dirty="0" err="1" smtClean="0">
                <a:solidFill>
                  <a:srgbClr val="FF0000"/>
                </a:solidFill>
                <a:latin typeface="Century Schoolbook" pitchFamily="18" charset="0"/>
              </a:rPr>
              <a:t>О.Уальд</a:t>
            </a:r>
            <a:endParaRPr lang="ru-RU" sz="32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6" name="Picture 2" descr="D:\Фото школа\Табір фото\IMG_17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5" y="3000372"/>
            <a:ext cx="4857783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6215082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FF00"/>
                </a:solidFill>
              </a:rPr>
              <a:t>Участь у акції </a:t>
            </a:r>
            <a:r>
              <a:rPr lang="uk-UA" sz="2000" dirty="0" err="1" smtClean="0">
                <a:solidFill>
                  <a:srgbClr val="FFFF00"/>
                </a:solidFill>
              </a:rPr>
              <a:t>“За</a:t>
            </a:r>
            <a:r>
              <a:rPr lang="uk-UA" sz="2000" dirty="0" smtClean="0">
                <a:solidFill>
                  <a:srgbClr val="FFFF00"/>
                </a:solidFill>
              </a:rPr>
              <a:t> єдину Україну!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9939" name="Picture 3" descr="D:\Фото школа\Новая папка (4)\P82328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85728"/>
            <a:ext cx="3429024" cy="2571768"/>
          </a:xfrm>
          <a:prstGeom prst="rect">
            <a:avLst/>
          </a:prstGeom>
          <a:noFill/>
        </p:spPr>
      </p:pic>
      <p:pic>
        <p:nvPicPr>
          <p:cNvPr id="39940" name="Picture 4" descr="D:\Фото школа\Новая папка (4)\P82328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285728"/>
            <a:ext cx="3357586" cy="2518190"/>
          </a:xfrm>
          <a:prstGeom prst="rect">
            <a:avLst/>
          </a:prstGeom>
          <a:noFill/>
        </p:spPr>
      </p:pic>
      <p:pic>
        <p:nvPicPr>
          <p:cNvPr id="39942" name="Picture 6" descr="D:\Фото школа\Новая папка (4)\P82328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3214686"/>
            <a:ext cx="3597263" cy="2697947"/>
          </a:xfrm>
          <a:prstGeom prst="rect">
            <a:avLst/>
          </a:prstGeom>
          <a:noFill/>
        </p:spPr>
      </p:pic>
      <p:pic>
        <p:nvPicPr>
          <p:cNvPr id="39943" name="Picture 7" descr="P823289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214686"/>
            <a:ext cx="3526349" cy="264320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143644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FF00"/>
                </a:solidFill>
              </a:rPr>
              <a:t>Участь  в обласному конкурсі агітбригад </a:t>
            </a:r>
            <a:r>
              <a:rPr lang="uk-UA" sz="2000" dirty="0" err="1" smtClean="0">
                <a:solidFill>
                  <a:srgbClr val="FFFF00"/>
                </a:solidFill>
              </a:rPr>
              <a:t>“На</a:t>
            </a:r>
            <a:r>
              <a:rPr lang="uk-UA" sz="2000" dirty="0" smtClean="0">
                <a:solidFill>
                  <a:srgbClr val="FFFF00"/>
                </a:solidFill>
              </a:rPr>
              <a:t> нас надіється </a:t>
            </a:r>
            <a:r>
              <a:rPr lang="uk-UA" sz="2000" dirty="0" err="1" smtClean="0">
                <a:solidFill>
                  <a:srgbClr val="FFFF00"/>
                </a:solidFill>
              </a:rPr>
              <a:t>Земля”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1265" name="Picture 1" descr="D:\Фото школа\агітбригада\100_28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85728"/>
            <a:ext cx="3679829" cy="2760107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85728"/>
            <a:ext cx="3719526" cy="278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 descr="D:\Фото школа\агітбригада\100_29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3214686"/>
            <a:ext cx="3846534" cy="2885146"/>
          </a:xfrm>
          <a:prstGeom prst="rect">
            <a:avLst/>
          </a:prstGeom>
          <a:noFill/>
        </p:spPr>
      </p:pic>
      <p:pic>
        <p:nvPicPr>
          <p:cNvPr id="11268" name="Picture 4" descr="D:\Фото школа\агітбригада\100_29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286124"/>
            <a:ext cx="3679829" cy="27601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D:\Фото школа\Фото екологічна те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57166"/>
            <a:ext cx="4283844" cy="5715040"/>
          </a:xfrm>
          <a:prstGeom prst="rect">
            <a:avLst/>
          </a:prstGeom>
          <a:noFill/>
        </p:spPr>
      </p:pic>
      <p:pic>
        <p:nvPicPr>
          <p:cNvPr id="10241" name="Picture 1" descr="Изображение 3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3716350" cy="278605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29190" y="4000504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Волонтерський рух  </a:t>
            </a:r>
            <a:r>
              <a:rPr lang="uk-UA" sz="2000" dirty="0" err="1" smtClean="0">
                <a:solidFill>
                  <a:schemeClr val="bg2">
                    <a:lumMod val="75000"/>
                  </a:schemeClr>
                </a:solidFill>
              </a:rPr>
              <a:t>“Поміч”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44" name="Picture 4" descr="D:\Фото школа\майдан, школа\100_28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214686"/>
            <a:ext cx="3751267" cy="28136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8007" y="2967335"/>
            <a:ext cx="5419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Дякую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за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увагу</a:t>
            </a:r>
            <a:r>
              <a:rPr lang="ru-RU" sz="5400" b="1" cap="none" spc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857232"/>
            <a:ext cx="7772400" cy="186734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Мета діяльності ЗНЗ як Школи, дружньої до дитини: </a:t>
            </a:r>
            <a:r>
              <a:rPr lang="uk-UA" b="1" dirty="0" smtClean="0">
                <a:solidFill>
                  <a:srgbClr val="FF0000"/>
                </a:solidFill>
              </a:rPr>
              <a:t>забезпечення особистісної успішності учня завдяки узгодженій співпраці суб’єктів педагогічної взаємодії  і  створенню умов  для  сприятливого шкільного середовища та її всебічного розвитку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Фото школа\Новая папка (4)\moto_00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786057"/>
            <a:ext cx="2571752" cy="3429003"/>
          </a:xfrm>
          <a:prstGeom prst="rect">
            <a:avLst/>
          </a:prstGeom>
          <a:noFill/>
        </p:spPr>
      </p:pic>
      <p:pic>
        <p:nvPicPr>
          <p:cNvPr id="2053" name="Picture 5" descr="D:\Фото школа\Новая папка (4)\IMG_20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786058"/>
            <a:ext cx="2571943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99624" y="1071546"/>
            <a:ext cx="8475266" cy="4929222"/>
            <a:chOff x="299624" y="1071546"/>
            <a:chExt cx="8475266" cy="4929222"/>
          </a:xfrm>
        </p:grpSpPr>
        <p:sp>
          <p:nvSpPr>
            <p:cNvPr id="15" name="Полилиния 14"/>
            <p:cNvSpPr/>
            <p:nvPr/>
          </p:nvSpPr>
          <p:spPr>
            <a:xfrm>
              <a:off x="455076" y="1071546"/>
              <a:ext cx="1386093" cy="4929222"/>
            </a:xfrm>
            <a:custGeom>
              <a:avLst/>
              <a:gdLst>
                <a:gd name="connsiteX0" fmla="*/ 0 w 1386093"/>
                <a:gd name="connsiteY0" fmla="*/ 138609 h 4929222"/>
                <a:gd name="connsiteX1" fmla="*/ 40598 w 1386093"/>
                <a:gd name="connsiteY1" fmla="*/ 40598 h 4929222"/>
                <a:gd name="connsiteX2" fmla="*/ 138609 w 1386093"/>
                <a:gd name="connsiteY2" fmla="*/ 1 h 4929222"/>
                <a:gd name="connsiteX3" fmla="*/ 1247484 w 1386093"/>
                <a:gd name="connsiteY3" fmla="*/ 0 h 4929222"/>
                <a:gd name="connsiteX4" fmla="*/ 1345495 w 1386093"/>
                <a:gd name="connsiteY4" fmla="*/ 40598 h 4929222"/>
                <a:gd name="connsiteX5" fmla="*/ 1386092 w 1386093"/>
                <a:gd name="connsiteY5" fmla="*/ 138609 h 4929222"/>
                <a:gd name="connsiteX6" fmla="*/ 1386093 w 1386093"/>
                <a:gd name="connsiteY6" fmla="*/ 4790613 h 4929222"/>
                <a:gd name="connsiteX7" fmla="*/ 1345495 w 1386093"/>
                <a:gd name="connsiteY7" fmla="*/ 4888624 h 4929222"/>
                <a:gd name="connsiteX8" fmla="*/ 1247484 w 1386093"/>
                <a:gd name="connsiteY8" fmla="*/ 4929222 h 4929222"/>
                <a:gd name="connsiteX9" fmla="*/ 138609 w 1386093"/>
                <a:gd name="connsiteY9" fmla="*/ 4929222 h 4929222"/>
                <a:gd name="connsiteX10" fmla="*/ 40598 w 1386093"/>
                <a:gd name="connsiteY10" fmla="*/ 4888624 h 4929222"/>
                <a:gd name="connsiteX11" fmla="*/ 0 w 1386093"/>
                <a:gd name="connsiteY11" fmla="*/ 4790613 h 4929222"/>
                <a:gd name="connsiteX12" fmla="*/ 0 w 1386093"/>
                <a:gd name="connsiteY12" fmla="*/ 138609 h 49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6093" h="4929222">
                  <a:moveTo>
                    <a:pt x="0" y="138609"/>
                  </a:moveTo>
                  <a:cubicBezTo>
                    <a:pt x="0" y="101848"/>
                    <a:pt x="14604" y="66592"/>
                    <a:pt x="40598" y="40598"/>
                  </a:cubicBezTo>
                  <a:cubicBezTo>
                    <a:pt x="66592" y="14604"/>
                    <a:pt x="101848" y="0"/>
                    <a:pt x="138609" y="1"/>
                  </a:cubicBezTo>
                  <a:lnTo>
                    <a:pt x="1247484" y="0"/>
                  </a:lnTo>
                  <a:cubicBezTo>
                    <a:pt x="1284245" y="0"/>
                    <a:pt x="1319501" y="14604"/>
                    <a:pt x="1345495" y="40598"/>
                  </a:cubicBezTo>
                  <a:cubicBezTo>
                    <a:pt x="1371489" y="66592"/>
                    <a:pt x="1386093" y="101848"/>
                    <a:pt x="1386092" y="138609"/>
                  </a:cubicBezTo>
                  <a:cubicBezTo>
                    <a:pt x="1386092" y="1689277"/>
                    <a:pt x="1386093" y="3239945"/>
                    <a:pt x="1386093" y="4790613"/>
                  </a:cubicBezTo>
                  <a:cubicBezTo>
                    <a:pt x="1386093" y="4827374"/>
                    <a:pt x="1371490" y="4862630"/>
                    <a:pt x="1345495" y="4888624"/>
                  </a:cubicBezTo>
                  <a:cubicBezTo>
                    <a:pt x="1319501" y="4914618"/>
                    <a:pt x="1284245" y="4929222"/>
                    <a:pt x="1247484" y="4929222"/>
                  </a:cubicBezTo>
                  <a:lnTo>
                    <a:pt x="138609" y="4929222"/>
                  </a:lnTo>
                  <a:cubicBezTo>
                    <a:pt x="101848" y="4929222"/>
                    <a:pt x="66592" y="4914619"/>
                    <a:pt x="40598" y="4888624"/>
                  </a:cubicBezTo>
                  <a:cubicBezTo>
                    <a:pt x="14604" y="4862630"/>
                    <a:pt x="0" y="4827374"/>
                    <a:pt x="0" y="4790613"/>
                  </a:cubicBezTo>
                  <a:lnTo>
                    <a:pt x="0" y="13860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2049920" rIns="78232" bIns="1064078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50" kern="1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299624" y="4359332"/>
              <a:ext cx="1641430" cy="1641430"/>
            </a:xfrm>
            <a:prstGeom prst="ellipse">
              <a:avLst/>
            </a:prstGeom>
            <a:blipFill rotWithShape="0">
              <a:blip r:embed="rId3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2071673" y="1071546"/>
              <a:ext cx="1509315" cy="4929222"/>
            </a:xfrm>
            <a:custGeom>
              <a:avLst/>
              <a:gdLst>
                <a:gd name="connsiteX0" fmla="*/ 0 w 1509315"/>
                <a:gd name="connsiteY0" fmla="*/ 150932 h 4929222"/>
                <a:gd name="connsiteX1" fmla="*/ 44207 w 1509315"/>
                <a:gd name="connsiteY1" fmla="*/ 44207 h 4929222"/>
                <a:gd name="connsiteX2" fmla="*/ 150932 w 1509315"/>
                <a:gd name="connsiteY2" fmla="*/ 0 h 4929222"/>
                <a:gd name="connsiteX3" fmla="*/ 1358383 w 1509315"/>
                <a:gd name="connsiteY3" fmla="*/ 0 h 4929222"/>
                <a:gd name="connsiteX4" fmla="*/ 1465108 w 1509315"/>
                <a:gd name="connsiteY4" fmla="*/ 44207 h 4929222"/>
                <a:gd name="connsiteX5" fmla="*/ 1509315 w 1509315"/>
                <a:gd name="connsiteY5" fmla="*/ 150932 h 4929222"/>
                <a:gd name="connsiteX6" fmla="*/ 1509315 w 1509315"/>
                <a:gd name="connsiteY6" fmla="*/ 4778290 h 4929222"/>
                <a:gd name="connsiteX7" fmla="*/ 1465108 w 1509315"/>
                <a:gd name="connsiteY7" fmla="*/ 4885015 h 4929222"/>
                <a:gd name="connsiteX8" fmla="*/ 1358383 w 1509315"/>
                <a:gd name="connsiteY8" fmla="*/ 4929222 h 4929222"/>
                <a:gd name="connsiteX9" fmla="*/ 150932 w 1509315"/>
                <a:gd name="connsiteY9" fmla="*/ 4929222 h 4929222"/>
                <a:gd name="connsiteX10" fmla="*/ 44207 w 1509315"/>
                <a:gd name="connsiteY10" fmla="*/ 4885015 h 4929222"/>
                <a:gd name="connsiteX11" fmla="*/ 0 w 1509315"/>
                <a:gd name="connsiteY11" fmla="*/ 4778290 h 4929222"/>
                <a:gd name="connsiteX12" fmla="*/ 0 w 1509315"/>
                <a:gd name="connsiteY12" fmla="*/ 150932 h 49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9315" h="4929222">
                  <a:moveTo>
                    <a:pt x="0" y="150932"/>
                  </a:moveTo>
                  <a:cubicBezTo>
                    <a:pt x="0" y="110902"/>
                    <a:pt x="15902" y="72512"/>
                    <a:pt x="44207" y="44207"/>
                  </a:cubicBezTo>
                  <a:cubicBezTo>
                    <a:pt x="72512" y="15902"/>
                    <a:pt x="110902" y="0"/>
                    <a:pt x="150932" y="0"/>
                  </a:cubicBezTo>
                  <a:lnTo>
                    <a:pt x="1358383" y="0"/>
                  </a:lnTo>
                  <a:cubicBezTo>
                    <a:pt x="1398413" y="0"/>
                    <a:pt x="1436803" y="15902"/>
                    <a:pt x="1465108" y="44207"/>
                  </a:cubicBezTo>
                  <a:cubicBezTo>
                    <a:pt x="1493413" y="72512"/>
                    <a:pt x="1509315" y="110902"/>
                    <a:pt x="1509315" y="150932"/>
                  </a:cubicBezTo>
                  <a:lnTo>
                    <a:pt x="1509315" y="4778290"/>
                  </a:lnTo>
                  <a:cubicBezTo>
                    <a:pt x="1509315" y="4818320"/>
                    <a:pt x="1493413" y="4856710"/>
                    <a:pt x="1465108" y="4885015"/>
                  </a:cubicBezTo>
                  <a:cubicBezTo>
                    <a:pt x="1436803" y="4913320"/>
                    <a:pt x="1398413" y="4929222"/>
                    <a:pt x="1358383" y="4929222"/>
                  </a:cubicBezTo>
                  <a:lnTo>
                    <a:pt x="150932" y="4929222"/>
                  </a:lnTo>
                  <a:cubicBezTo>
                    <a:pt x="110902" y="4929222"/>
                    <a:pt x="72512" y="4913320"/>
                    <a:pt x="44207" y="4885015"/>
                  </a:cubicBezTo>
                  <a:cubicBezTo>
                    <a:pt x="15902" y="4856710"/>
                    <a:pt x="0" y="4818320"/>
                    <a:pt x="0" y="4778290"/>
                  </a:cubicBezTo>
                  <a:lnTo>
                    <a:pt x="0" y="1509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592" tIns="2263280" rIns="291592" bIns="1277438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100" kern="1200" dirty="0" smtClean="0"/>
                <a:t> </a:t>
              </a:r>
              <a:endParaRPr lang="ru-RU" sz="4100" kern="1200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007389" y="4221735"/>
              <a:ext cx="1697042" cy="1779032"/>
            </a:xfrm>
            <a:prstGeom prst="ellipse">
              <a:avLst/>
            </a:prstGeom>
            <a:blipFill rotWithShape="0">
              <a:blip r:embed="rId4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3796945" y="1071546"/>
              <a:ext cx="1534281" cy="4929222"/>
            </a:xfrm>
            <a:custGeom>
              <a:avLst/>
              <a:gdLst>
                <a:gd name="connsiteX0" fmla="*/ 0 w 1534281"/>
                <a:gd name="connsiteY0" fmla="*/ 153428 h 4929222"/>
                <a:gd name="connsiteX1" fmla="*/ 44938 w 1534281"/>
                <a:gd name="connsiteY1" fmla="*/ 44938 h 4929222"/>
                <a:gd name="connsiteX2" fmla="*/ 153428 w 1534281"/>
                <a:gd name="connsiteY2" fmla="*/ 0 h 4929222"/>
                <a:gd name="connsiteX3" fmla="*/ 1380853 w 1534281"/>
                <a:gd name="connsiteY3" fmla="*/ 0 h 4929222"/>
                <a:gd name="connsiteX4" fmla="*/ 1489343 w 1534281"/>
                <a:gd name="connsiteY4" fmla="*/ 44938 h 4929222"/>
                <a:gd name="connsiteX5" fmla="*/ 1534281 w 1534281"/>
                <a:gd name="connsiteY5" fmla="*/ 153428 h 4929222"/>
                <a:gd name="connsiteX6" fmla="*/ 1534281 w 1534281"/>
                <a:gd name="connsiteY6" fmla="*/ 4775794 h 4929222"/>
                <a:gd name="connsiteX7" fmla="*/ 1489343 w 1534281"/>
                <a:gd name="connsiteY7" fmla="*/ 4884284 h 4929222"/>
                <a:gd name="connsiteX8" fmla="*/ 1380853 w 1534281"/>
                <a:gd name="connsiteY8" fmla="*/ 4929222 h 4929222"/>
                <a:gd name="connsiteX9" fmla="*/ 153428 w 1534281"/>
                <a:gd name="connsiteY9" fmla="*/ 4929222 h 4929222"/>
                <a:gd name="connsiteX10" fmla="*/ 44938 w 1534281"/>
                <a:gd name="connsiteY10" fmla="*/ 4884284 h 4929222"/>
                <a:gd name="connsiteX11" fmla="*/ 0 w 1534281"/>
                <a:gd name="connsiteY11" fmla="*/ 4775794 h 4929222"/>
                <a:gd name="connsiteX12" fmla="*/ 0 w 1534281"/>
                <a:gd name="connsiteY12" fmla="*/ 153428 h 49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4281" h="4929222">
                  <a:moveTo>
                    <a:pt x="0" y="153428"/>
                  </a:moveTo>
                  <a:cubicBezTo>
                    <a:pt x="0" y="112736"/>
                    <a:pt x="16165" y="73711"/>
                    <a:pt x="44938" y="44938"/>
                  </a:cubicBezTo>
                  <a:cubicBezTo>
                    <a:pt x="73711" y="16165"/>
                    <a:pt x="112736" y="0"/>
                    <a:pt x="153428" y="0"/>
                  </a:cubicBezTo>
                  <a:lnTo>
                    <a:pt x="1380853" y="0"/>
                  </a:lnTo>
                  <a:cubicBezTo>
                    <a:pt x="1421545" y="0"/>
                    <a:pt x="1460570" y="16165"/>
                    <a:pt x="1489343" y="44938"/>
                  </a:cubicBezTo>
                  <a:cubicBezTo>
                    <a:pt x="1518116" y="73711"/>
                    <a:pt x="1534281" y="112736"/>
                    <a:pt x="1534281" y="153428"/>
                  </a:cubicBezTo>
                  <a:lnTo>
                    <a:pt x="1534281" y="4775794"/>
                  </a:lnTo>
                  <a:cubicBezTo>
                    <a:pt x="1534281" y="4816486"/>
                    <a:pt x="1518116" y="4855511"/>
                    <a:pt x="1489343" y="4884284"/>
                  </a:cubicBezTo>
                  <a:cubicBezTo>
                    <a:pt x="1460570" y="4913057"/>
                    <a:pt x="1421545" y="4929222"/>
                    <a:pt x="1380853" y="4929222"/>
                  </a:cubicBezTo>
                  <a:lnTo>
                    <a:pt x="153428" y="4929222"/>
                  </a:lnTo>
                  <a:cubicBezTo>
                    <a:pt x="112736" y="4929222"/>
                    <a:pt x="73711" y="4913057"/>
                    <a:pt x="44938" y="4884284"/>
                  </a:cubicBezTo>
                  <a:cubicBezTo>
                    <a:pt x="16165" y="4855511"/>
                    <a:pt x="0" y="4816486"/>
                    <a:pt x="0" y="4775794"/>
                  </a:cubicBezTo>
                  <a:lnTo>
                    <a:pt x="0" y="1534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2099704" rIns="128016" bIns="11138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rgbClr val="FFFF00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758045" y="4272718"/>
              <a:ext cx="1641430" cy="1728049"/>
            </a:xfrm>
            <a:prstGeom prst="ellipse">
              <a:avLst/>
            </a:prstGeom>
            <a:blipFill rotWithShape="0">
              <a:blip r:embed="rId5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5474485" y="1071546"/>
              <a:ext cx="1525542" cy="4929222"/>
            </a:xfrm>
            <a:custGeom>
              <a:avLst/>
              <a:gdLst>
                <a:gd name="connsiteX0" fmla="*/ 0 w 1525542"/>
                <a:gd name="connsiteY0" fmla="*/ 152554 h 4929222"/>
                <a:gd name="connsiteX1" fmla="*/ 44682 w 1525542"/>
                <a:gd name="connsiteY1" fmla="*/ 44682 h 4929222"/>
                <a:gd name="connsiteX2" fmla="*/ 152554 w 1525542"/>
                <a:gd name="connsiteY2" fmla="*/ 0 h 4929222"/>
                <a:gd name="connsiteX3" fmla="*/ 1372988 w 1525542"/>
                <a:gd name="connsiteY3" fmla="*/ 0 h 4929222"/>
                <a:gd name="connsiteX4" fmla="*/ 1480860 w 1525542"/>
                <a:gd name="connsiteY4" fmla="*/ 44682 h 4929222"/>
                <a:gd name="connsiteX5" fmla="*/ 1525542 w 1525542"/>
                <a:gd name="connsiteY5" fmla="*/ 152554 h 4929222"/>
                <a:gd name="connsiteX6" fmla="*/ 1525542 w 1525542"/>
                <a:gd name="connsiteY6" fmla="*/ 4776668 h 4929222"/>
                <a:gd name="connsiteX7" fmla="*/ 1480860 w 1525542"/>
                <a:gd name="connsiteY7" fmla="*/ 4884540 h 4929222"/>
                <a:gd name="connsiteX8" fmla="*/ 1372988 w 1525542"/>
                <a:gd name="connsiteY8" fmla="*/ 4929222 h 4929222"/>
                <a:gd name="connsiteX9" fmla="*/ 152554 w 1525542"/>
                <a:gd name="connsiteY9" fmla="*/ 4929222 h 4929222"/>
                <a:gd name="connsiteX10" fmla="*/ 44682 w 1525542"/>
                <a:gd name="connsiteY10" fmla="*/ 4884540 h 4929222"/>
                <a:gd name="connsiteX11" fmla="*/ 0 w 1525542"/>
                <a:gd name="connsiteY11" fmla="*/ 4776668 h 4929222"/>
                <a:gd name="connsiteX12" fmla="*/ 0 w 1525542"/>
                <a:gd name="connsiteY12" fmla="*/ 152554 h 49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5542" h="4929222">
                  <a:moveTo>
                    <a:pt x="0" y="152554"/>
                  </a:moveTo>
                  <a:cubicBezTo>
                    <a:pt x="0" y="112094"/>
                    <a:pt x="16073" y="73291"/>
                    <a:pt x="44682" y="44682"/>
                  </a:cubicBezTo>
                  <a:cubicBezTo>
                    <a:pt x="73291" y="16073"/>
                    <a:pt x="112094" y="0"/>
                    <a:pt x="152554" y="0"/>
                  </a:cubicBezTo>
                  <a:lnTo>
                    <a:pt x="1372988" y="0"/>
                  </a:lnTo>
                  <a:cubicBezTo>
                    <a:pt x="1413448" y="0"/>
                    <a:pt x="1452251" y="16073"/>
                    <a:pt x="1480860" y="44682"/>
                  </a:cubicBezTo>
                  <a:cubicBezTo>
                    <a:pt x="1509469" y="73291"/>
                    <a:pt x="1525542" y="112094"/>
                    <a:pt x="1525542" y="152554"/>
                  </a:cubicBezTo>
                  <a:lnTo>
                    <a:pt x="1525542" y="4776668"/>
                  </a:lnTo>
                  <a:cubicBezTo>
                    <a:pt x="1525542" y="4817128"/>
                    <a:pt x="1509469" y="4855931"/>
                    <a:pt x="1480860" y="4884540"/>
                  </a:cubicBezTo>
                  <a:cubicBezTo>
                    <a:pt x="1452251" y="4913149"/>
                    <a:pt x="1413448" y="4929222"/>
                    <a:pt x="1372988" y="4929222"/>
                  </a:cubicBezTo>
                  <a:lnTo>
                    <a:pt x="152554" y="4929222"/>
                  </a:lnTo>
                  <a:cubicBezTo>
                    <a:pt x="112094" y="4929222"/>
                    <a:pt x="73291" y="4913149"/>
                    <a:pt x="44682" y="4884540"/>
                  </a:cubicBezTo>
                  <a:cubicBezTo>
                    <a:pt x="16073" y="4855931"/>
                    <a:pt x="0" y="4817128"/>
                    <a:pt x="0" y="4776668"/>
                  </a:cubicBezTo>
                  <a:lnTo>
                    <a:pt x="0" y="1525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592" tIns="2263280" rIns="291592" bIns="1277438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100" kern="1200" dirty="0" smtClean="0"/>
                <a:t> </a:t>
              </a: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100" kern="1200" dirty="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427697" y="4359332"/>
              <a:ext cx="1641430" cy="1641430"/>
            </a:xfrm>
            <a:prstGeom prst="ellipse">
              <a:avLst/>
            </a:prstGeom>
            <a:blipFill rotWithShape="0">
              <a:blip r:embed="rId6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7181218" y="1071546"/>
              <a:ext cx="1545915" cy="4929222"/>
            </a:xfrm>
            <a:custGeom>
              <a:avLst/>
              <a:gdLst>
                <a:gd name="connsiteX0" fmla="*/ 0 w 1545915"/>
                <a:gd name="connsiteY0" fmla="*/ 154592 h 4929222"/>
                <a:gd name="connsiteX1" fmla="*/ 45279 w 1545915"/>
                <a:gd name="connsiteY1" fmla="*/ 45279 h 4929222"/>
                <a:gd name="connsiteX2" fmla="*/ 154592 w 1545915"/>
                <a:gd name="connsiteY2" fmla="*/ 0 h 4929222"/>
                <a:gd name="connsiteX3" fmla="*/ 1391323 w 1545915"/>
                <a:gd name="connsiteY3" fmla="*/ 0 h 4929222"/>
                <a:gd name="connsiteX4" fmla="*/ 1500636 w 1545915"/>
                <a:gd name="connsiteY4" fmla="*/ 45279 h 4929222"/>
                <a:gd name="connsiteX5" fmla="*/ 1545915 w 1545915"/>
                <a:gd name="connsiteY5" fmla="*/ 154592 h 4929222"/>
                <a:gd name="connsiteX6" fmla="*/ 1545915 w 1545915"/>
                <a:gd name="connsiteY6" fmla="*/ 4774630 h 4929222"/>
                <a:gd name="connsiteX7" fmla="*/ 1500636 w 1545915"/>
                <a:gd name="connsiteY7" fmla="*/ 4883943 h 4929222"/>
                <a:gd name="connsiteX8" fmla="*/ 1391323 w 1545915"/>
                <a:gd name="connsiteY8" fmla="*/ 4929222 h 4929222"/>
                <a:gd name="connsiteX9" fmla="*/ 154592 w 1545915"/>
                <a:gd name="connsiteY9" fmla="*/ 4929222 h 4929222"/>
                <a:gd name="connsiteX10" fmla="*/ 45279 w 1545915"/>
                <a:gd name="connsiteY10" fmla="*/ 4883943 h 4929222"/>
                <a:gd name="connsiteX11" fmla="*/ 0 w 1545915"/>
                <a:gd name="connsiteY11" fmla="*/ 4774630 h 4929222"/>
                <a:gd name="connsiteX12" fmla="*/ 0 w 1545915"/>
                <a:gd name="connsiteY12" fmla="*/ 154592 h 49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5915" h="4929222">
                  <a:moveTo>
                    <a:pt x="0" y="154592"/>
                  </a:moveTo>
                  <a:cubicBezTo>
                    <a:pt x="0" y="113592"/>
                    <a:pt x="16287" y="74271"/>
                    <a:pt x="45279" y="45279"/>
                  </a:cubicBezTo>
                  <a:cubicBezTo>
                    <a:pt x="74271" y="16287"/>
                    <a:pt x="113592" y="0"/>
                    <a:pt x="154592" y="0"/>
                  </a:cubicBezTo>
                  <a:lnTo>
                    <a:pt x="1391323" y="0"/>
                  </a:lnTo>
                  <a:cubicBezTo>
                    <a:pt x="1432323" y="0"/>
                    <a:pt x="1471644" y="16287"/>
                    <a:pt x="1500636" y="45279"/>
                  </a:cubicBezTo>
                  <a:cubicBezTo>
                    <a:pt x="1529628" y="74271"/>
                    <a:pt x="1545915" y="113592"/>
                    <a:pt x="1545915" y="154592"/>
                  </a:cubicBezTo>
                  <a:lnTo>
                    <a:pt x="1545915" y="4774630"/>
                  </a:lnTo>
                  <a:cubicBezTo>
                    <a:pt x="1545915" y="4815630"/>
                    <a:pt x="1529628" y="4854951"/>
                    <a:pt x="1500636" y="4883943"/>
                  </a:cubicBezTo>
                  <a:cubicBezTo>
                    <a:pt x="1471644" y="4912935"/>
                    <a:pt x="1432323" y="4929222"/>
                    <a:pt x="1391323" y="4929222"/>
                  </a:cubicBezTo>
                  <a:lnTo>
                    <a:pt x="154592" y="4929222"/>
                  </a:lnTo>
                  <a:cubicBezTo>
                    <a:pt x="113592" y="4929222"/>
                    <a:pt x="74271" y="4912935"/>
                    <a:pt x="45279" y="4883943"/>
                  </a:cubicBezTo>
                  <a:cubicBezTo>
                    <a:pt x="16287" y="4854951"/>
                    <a:pt x="0" y="4815630"/>
                    <a:pt x="0" y="4774630"/>
                  </a:cubicBezTo>
                  <a:lnTo>
                    <a:pt x="0" y="1545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592" tIns="2263280" rIns="291592" bIns="1277438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4100" kern="1200" dirty="0" smtClean="0"/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100" kern="1200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33460" y="4359332"/>
              <a:ext cx="1641430" cy="1641430"/>
            </a:xfrm>
            <a:prstGeom prst="ellipse">
              <a:avLst/>
            </a:prstGeom>
            <a:blipFill rotWithShape="0">
              <a:blip r:embed="rId7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Двойная стрелка влево/вправо 24"/>
            <p:cNvSpPr/>
            <p:nvPr/>
          </p:nvSpPr>
          <p:spPr>
            <a:xfrm>
              <a:off x="912580" y="1071548"/>
              <a:ext cx="7289748" cy="962055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" name="TextBox 6"/>
          <p:cNvSpPr txBox="1"/>
          <p:nvPr/>
        </p:nvSpPr>
        <p:spPr>
          <a:xfrm>
            <a:off x="428596" y="2071678"/>
            <a:ext cx="1571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1400" b="1" dirty="0" smtClean="0">
                <a:solidFill>
                  <a:srgbClr val="FFFF00"/>
                </a:solidFill>
              </a:rPr>
              <a:t> залучення усіх учасників навчально-виховного процесу до тісної співпраці, взаємодії та </a:t>
            </a:r>
            <a:r>
              <a:rPr lang="uk-UA" sz="1400" b="1" dirty="0" err="1" smtClean="0">
                <a:solidFill>
                  <a:srgbClr val="FFFF00"/>
                </a:solidFill>
              </a:rPr>
              <a:t>взаєморозумі-ння</a:t>
            </a:r>
            <a:endParaRPr lang="uk-UA" sz="1400" b="1" dirty="0" smtClean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2071678"/>
            <a:ext cx="17439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1400" dirty="0" smtClean="0">
                <a:solidFill>
                  <a:srgbClr val="FFFF00"/>
                </a:solidFill>
              </a:rPr>
              <a:t> </a:t>
            </a:r>
            <a:r>
              <a:rPr lang="uk-UA" sz="1400" b="1" dirty="0" smtClean="0">
                <a:solidFill>
                  <a:srgbClr val="FFFF00"/>
                </a:solidFill>
              </a:rPr>
              <a:t>створення сприятливої атмосфери для розвитку гармонійно-розвиненої особистості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1857364"/>
            <a:ext cx="15001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1400" b="1" dirty="0" smtClean="0">
                <a:solidFill>
                  <a:srgbClr val="FFFF00"/>
                </a:solidFill>
              </a:rPr>
              <a:t> забезпечення якості освіти відповідно до європейських стандартів для досягнення учнями благополуччя та реалізації власних здібностей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1428736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Завдання ЗНЗ як Школи, дружньої до дитини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2071678"/>
            <a:ext cx="1571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1400" b="1" dirty="0" smtClean="0">
                <a:solidFill>
                  <a:srgbClr val="FFFF00"/>
                </a:solidFill>
              </a:rPr>
              <a:t>впровадження  програм превентивного виховання для формування позитивної соціальної поведінки учнів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810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58082" y="2143116"/>
            <a:ext cx="12144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створення системи моніторингу діяльності Школи, дружньої до дитини 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867980" y="1571823"/>
            <a:ext cx="3550915" cy="3356762"/>
            <a:chOff x="2867980" y="1571823"/>
            <a:chExt cx="3550915" cy="3356762"/>
          </a:xfrm>
        </p:grpSpPr>
        <p:sp>
          <p:nvSpPr>
            <p:cNvPr id="13" name="Полилиния 12"/>
            <p:cNvSpPr/>
            <p:nvPr/>
          </p:nvSpPr>
          <p:spPr>
            <a:xfrm>
              <a:off x="4146135" y="1571823"/>
              <a:ext cx="1035432" cy="1035432"/>
            </a:xfrm>
            <a:custGeom>
              <a:avLst/>
              <a:gdLst>
                <a:gd name="connsiteX0" fmla="*/ 0 w 1035432"/>
                <a:gd name="connsiteY0" fmla="*/ 517716 h 1035432"/>
                <a:gd name="connsiteX1" fmla="*/ 151636 w 1035432"/>
                <a:gd name="connsiteY1" fmla="*/ 151636 h 1035432"/>
                <a:gd name="connsiteX2" fmla="*/ 517717 w 1035432"/>
                <a:gd name="connsiteY2" fmla="*/ 1 h 1035432"/>
                <a:gd name="connsiteX3" fmla="*/ 883797 w 1035432"/>
                <a:gd name="connsiteY3" fmla="*/ 151637 h 1035432"/>
                <a:gd name="connsiteX4" fmla="*/ 1035432 w 1035432"/>
                <a:gd name="connsiteY4" fmla="*/ 517718 h 1035432"/>
                <a:gd name="connsiteX5" fmla="*/ 883796 w 1035432"/>
                <a:gd name="connsiteY5" fmla="*/ 883799 h 1035432"/>
                <a:gd name="connsiteX6" fmla="*/ 517715 w 1035432"/>
                <a:gd name="connsiteY6" fmla="*/ 1035434 h 1035432"/>
                <a:gd name="connsiteX7" fmla="*/ 151634 w 1035432"/>
                <a:gd name="connsiteY7" fmla="*/ 883798 h 1035432"/>
                <a:gd name="connsiteX8" fmla="*/ -1 w 1035432"/>
                <a:gd name="connsiteY8" fmla="*/ 517717 h 1035432"/>
                <a:gd name="connsiteX9" fmla="*/ 0 w 1035432"/>
                <a:gd name="connsiteY9" fmla="*/ 517716 h 103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5432" h="1035432">
                  <a:moveTo>
                    <a:pt x="0" y="517716"/>
                  </a:moveTo>
                  <a:cubicBezTo>
                    <a:pt x="0" y="380409"/>
                    <a:pt x="54545" y="248726"/>
                    <a:pt x="151636" y="151636"/>
                  </a:cubicBezTo>
                  <a:cubicBezTo>
                    <a:pt x="248727" y="54546"/>
                    <a:pt x="380410" y="1"/>
                    <a:pt x="517717" y="1"/>
                  </a:cubicBezTo>
                  <a:cubicBezTo>
                    <a:pt x="655024" y="1"/>
                    <a:pt x="786707" y="54546"/>
                    <a:pt x="883797" y="151637"/>
                  </a:cubicBezTo>
                  <a:cubicBezTo>
                    <a:pt x="980887" y="248728"/>
                    <a:pt x="1035432" y="380411"/>
                    <a:pt x="1035432" y="517718"/>
                  </a:cubicBezTo>
                  <a:cubicBezTo>
                    <a:pt x="1035432" y="655025"/>
                    <a:pt x="980887" y="786708"/>
                    <a:pt x="883796" y="883799"/>
                  </a:cubicBezTo>
                  <a:cubicBezTo>
                    <a:pt x="786705" y="980890"/>
                    <a:pt x="655022" y="1035434"/>
                    <a:pt x="517715" y="1035434"/>
                  </a:cubicBezTo>
                  <a:cubicBezTo>
                    <a:pt x="380408" y="1035434"/>
                    <a:pt x="248725" y="980889"/>
                    <a:pt x="151634" y="883798"/>
                  </a:cubicBezTo>
                  <a:cubicBezTo>
                    <a:pt x="54543" y="786707"/>
                    <a:pt x="-1" y="655024"/>
                    <a:pt x="-1" y="517717"/>
                  </a:cubicBezTo>
                  <a:lnTo>
                    <a:pt x="0" y="5177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416" tIns="169415" rIns="169416" bIns="16941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 err="1">
                  <a:latin typeface="Times New Roman" pitchFamily="18" charset="0"/>
                  <a:cs typeface="Times New Roman" pitchFamily="18" charset="0"/>
                </a:rPr>
                <a:t>Педаго-гічний</a:t>
              </a:r>
              <a:r>
                <a:rPr lang="uk-UA" sz="1400" kern="1200" dirty="0">
                  <a:latin typeface="Times New Roman" pitchFamily="18" charset="0"/>
                  <a:cs typeface="Times New Roman" pitchFamily="18" charset="0"/>
                </a:rPr>
                <a:t> колектив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2055567">
              <a:off x="5154457" y="2332295"/>
              <a:ext cx="244670" cy="349458"/>
            </a:xfrm>
            <a:custGeom>
              <a:avLst/>
              <a:gdLst>
                <a:gd name="connsiteX0" fmla="*/ 0 w 244670"/>
                <a:gd name="connsiteY0" fmla="*/ 69892 h 349458"/>
                <a:gd name="connsiteX1" fmla="*/ 122335 w 244670"/>
                <a:gd name="connsiteY1" fmla="*/ 69892 h 349458"/>
                <a:gd name="connsiteX2" fmla="*/ 122335 w 244670"/>
                <a:gd name="connsiteY2" fmla="*/ 0 h 349458"/>
                <a:gd name="connsiteX3" fmla="*/ 244670 w 244670"/>
                <a:gd name="connsiteY3" fmla="*/ 174729 h 349458"/>
                <a:gd name="connsiteX4" fmla="*/ 122335 w 244670"/>
                <a:gd name="connsiteY4" fmla="*/ 349458 h 349458"/>
                <a:gd name="connsiteX5" fmla="*/ 122335 w 244670"/>
                <a:gd name="connsiteY5" fmla="*/ 279566 h 349458"/>
                <a:gd name="connsiteX6" fmla="*/ 0 w 244670"/>
                <a:gd name="connsiteY6" fmla="*/ 279566 h 349458"/>
                <a:gd name="connsiteX7" fmla="*/ 0 w 244670"/>
                <a:gd name="connsiteY7" fmla="*/ 69892 h 34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670" h="349458">
                  <a:moveTo>
                    <a:pt x="0" y="69892"/>
                  </a:moveTo>
                  <a:lnTo>
                    <a:pt x="122335" y="69892"/>
                  </a:lnTo>
                  <a:lnTo>
                    <a:pt x="122335" y="0"/>
                  </a:lnTo>
                  <a:lnTo>
                    <a:pt x="244670" y="174729"/>
                  </a:lnTo>
                  <a:lnTo>
                    <a:pt x="122335" y="349458"/>
                  </a:lnTo>
                  <a:lnTo>
                    <a:pt x="122335" y="279566"/>
                  </a:lnTo>
                  <a:lnTo>
                    <a:pt x="0" y="279566"/>
                  </a:lnTo>
                  <a:lnTo>
                    <a:pt x="0" y="6989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9891" rIns="73400" bIns="6989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383463" y="2414589"/>
              <a:ext cx="1035432" cy="1035432"/>
            </a:xfrm>
            <a:custGeom>
              <a:avLst/>
              <a:gdLst>
                <a:gd name="connsiteX0" fmla="*/ 0 w 1035432"/>
                <a:gd name="connsiteY0" fmla="*/ 517716 h 1035432"/>
                <a:gd name="connsiteX1" fmla="*/ 151636 w 1035432"/>
                <a:gd name="connsiteY1" fmla="*/ 151636 h 1035432"/>
                <a:gd name="connsiteX2" fmla="*/ 517717 w 1035432"/>
                <a:gd name="connsiteY2" fmla="*/ 1 h 1035432"/>
                <a:gd name="connsiteX3" fmla="*/ 883797 w 1035432"/>
                <a:gd name="connsiteY3" fmla="*/ 151637 h 1035432"/>
                <a:gd name="connsiteX4" fmla="*/ 1035432 w 1035432"/>
                <a:gd name="connsiteY4" fmla="*/ 517718 h 1035432"/>
                <a:gd name="connsiteX5" fmla="*/ 883796 w 1035432"/>
                <a:gd name="connsiteY5" fmla="*/ 883799 h 1035432"/>
                <a:gd name="connsiteX6" fmla="*/ 517715 w 1035432"/>
                <a:gd name="connsiteY6" fmla="*/ 1035434 h 1035432"/>
                <a:gd name="connsiteX7" fmla="*/ 151634 w 1035432"/>
                <a:gd name="connsiteY7" fmla="*/ 883798 h 1035432"/>
                <a:gd name="connsiteX8" fmla="*/ -1 w 1035432"/>
                <a:gd name="connsiteY8" fmla="*/ 517717 h 1035432"/>
                <a:gd name="connsiteX9" fmla="*/ 0 w 1035432"/>
                <a:gd name="connsiteY9" fmla="*/ 517716 h 103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5432" h="1035432">
                  <a:moveTo>
                    <a:pt x="0" y="517716"/>
                  </a:moveTo>
                  <a:cubicBezTo>
                    <a:pt x="0" y="380409"/>
                    <a:pt x="54545" y="248726"/>
                    <a:pt x="151636" y="151636"/>
                  </a:cubicBezTo>
                  <a:cubicBezTo>
                    <a:pt x="248727" y="54546"/>
                    <a:pt x="380410" y="1"/>
                    <a:pt x="517717" y="1"/>
                  </a:cubicBezTo>
                  <a:cubicBezTo>
                    <a:pt x="655024" y="1"/>
                    <a:pt x="786707" y="54546"/>
                    <a:pt x="883797" y="151637"/>
                  </a:cubicBezTo>
                  <a:cubicBezTo>
                    <a:pt x="980887" y="248728"/>
                    <a:pt x="1035432" y="380411"/>
                    <a:pt x="1035432" y="517718"/>
                  </a:cubicBezTo>
                  <a:cubicBezTo>
                    <a:pt x="1035432" y="655025"/>
                    <a:pt x="980887" y="786708"/>
                    <a:pt x="883796" y="883799"/>
                  </a:cubicBezTo>
                  <a:cubicBezTo>
                    <a:pt x="786705" y="980890"/>
                    <a:pt x="655022" y="1035434"/>
                    <a:pt x="517715" y="1035434"/>
                  </a:cubicBezTo>
                  <a:cubicBezTo>
                    <a:pt x="380408" y="1035434"/>
                    <a:pt x="248725" y="980889"/>
                    <a:pt x="151634" y="883798"/>
                  </a:cubicBezTo>
                  <a:cubicBezTo>
                    <a:pt x="54543" y="786707"/>
                    <a:pt x="-1" y="655024"/>
                    <a:pt x="-1" y="517717"/>
                  </a:cubicBezTo>
                  <a:lnTo>
                    <a:pt x="0" y="51771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416" tIns="169415" rIns="169416" bIns="16941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>
                  <a:latin typeface="Times New Roman" pitchFamily="18" charset="0"/>
                  <a:cs typeface="Times New Roman" pitchFamily="18" charset="0"/>
                </a:rPr>
                <a:t>Батьки</a:t>
              </a:r>
              <a:endParaRPr lang="ru-RU" sz="1400" kern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17280000">
              <a:off x="5525785" y="3489450"/>
              <a:ext cx="275188" cy="349459"/>
            </a:xfrm>
            <a:custGeom>
              <a:avLst/>
              <a:gdLst>
                <a:gd name="connsiteX0" fmla="*/ 0 w 275187"/>
                <a:gd name="connsiteY0" fmla="*/ 69892 h 349458"/>
                <a:gd name="connsiteX1" fmla="*/ 137594 w 275187"/>
                <a:gd name="connsiteY1" fmla="*/ 69892 h 349458"/>
                <a:gd name="connsiteX2" fmla="*/ 137594 w 275187"/>
                <a:gd name="connsiteY2" fmla="*/ 0 h 349458"/>
                <a:gd name="connsiteX3" fmla="*/ 275187 w 275187"/>
                <a:gd name="connsiteY3" fmla="*/ 174729 h 349458"/>
                <a:gd name="connsiteX4" fmla="*/ 137594 w 275187"/>
                <a:gd name="connsiteY4" fmla="*/ 349458 h 349458"/>
                <a:gd name="connsiteX5" fmla="*/ 137594 w 275187"/>
                <a:gd name="connsiteY5" fmla="*/ 279566 h 349458"/>
                <a:gd name="connsiteX6" fmla="*/ 0 w 275187"/>
                <a:gd name="connsiteY6" fmla="*/ 279566 h 349458"/>
                <a:gd name="connsiteX7" fmla="*/ 0 w 275187"/>
                <a:gd name="connsiteY7" fmla="*/ 69892 h 34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187" h="349458">
                  <a:moveTo>
                    <a:pt x="275187" y="279566"/>
                  </a:moveTo>
                  <a:lnTo>
                    <a:pt x="137593" y="279566"/>
                  </a:lnTo>
                  <a:lnTo>
                    <a:pt x="137593" y="349458"/>
                  </a:lnTo>
                  <a:lnTo>
                    <a:pt x="0" y="174729"/>
                  </a:lnTo>
                  <a:lnTo>
                    <a:pt x="137593" y="0"/>
                  </a:lnTo>
                  <a:lnTo>
                    <a:pt x="137593" y="69892"/>
                  </a:lnTo>
                  <a:lnTo>
                    <a:pt x="275187" y="69892"/>
                  </a:lnTo>
                  <a:lnTo>
                    <a:pt x="275187" y="27956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5" tIns="69892" rIns="1" bIns="6989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903048" y="3893153"/>
              <a:ext cx="1035432" cy="1035432"/>
            </a:xfrm>
            <a:custGeom>
              <a:avLst/>
              <a:gdLst>
                <a:gd name="connsiteX0" fmla="*/ 0 w 1035432"/>
                <a:gd name="connsiteY0" fmla="*/ 517716 h 1035432"/>
                <a:gd name="connsiteX1" fmla="*/ 151636 w 1035432"/>
                <a:gd name="connsiteY1" fmla="*/ 151636 h 1035432"/>
                <a:gd name="connsiteX2" fmla="*/ 517717 w 1035432"/>
                <a:gd name="connsiteY2" fmla="*/ 1 h 1035432"/>
                <a:gd name="connsiteX3" fmla="*/ 883797 w 1035432"/>
                <a:gd name="connsiteY3" fmla="*/ 151637 h 1035432"/>
                <a:gd name="connsiteX4" fmla="*/ 1035432 w 1035432"/>
                <a:gd name="connsiteY4" fmla="*/ 517718 h 1035432"/>
                <a:gd name="connsiteX5" fmla="*/ 883796 w 1035432"/>
                <a:gd name="connsiteY5" fmla="*/ 883799 h 1035432"/>
                <a:gd name="connsiteX6" fmla="*/ 517715 w 1035432"/>
                <a:gd name="connsiteY6" fmla="*/ 1035434 h 1035432"/>
                <a:gd name="connsiteX7" fmla="*/ 151634 w 1035432"/>
                <a:gd name="connsiteY7" fmla="*/ 883798 h 1035432"/>
                <a:gd name="connsiteX8" fmla="*/ -1 w 1035432"/>
                <a:gd name="connsiteY8" fmla="*/ 517717 h 1035432"/>
                <a:gd name="connsiteX9" fmla="*/ 0 w 1035432"/>
                <a:gd name="connsiteY9" fmla="*/ 517716 h 103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5432" h="1035432">
                  <a:moveTo>
                    <a:pt x="0" y="517716"/>
                  </a:moveTo>
                  <a:cubicBezTo>
                    <a:pt x="0" y="380409"/>
                    <a:pt x="54545" y="248726"/>
                    <a:pt x="151636" y="151636"/>
                  </a:cubicBezTo>
                  <a:cubicBezTo>
                    <a:pt x="248727" y="54546"/>
                    <a:pt x="380410" y="1"/>
                    <a:pt x="517717" y="1"/>
                  </a:cubicBezTo>
                  <a:cubicBezTo>
                    <a:pt x="655024" y="1"/>
                    <a:pt x="786707" y="54546"/>
                    <a:pt x="883797" y="151637"/>
                  </a:cubicBezTo>
                  <a:cubicBezTo>
                    <a:pt x="980887" y="248728"/>
                    <a:pt x="1035432" y="380411"/>
                    <a:pt x="1035432" y="517718"/>
                  </a:cubicBezTo>
                  <a:cubicBezTo>
                    <a:pt x="1035432" y="655025"/>
                    <a:pt x="980887" y="786708"/>
                    <a:pt x="883796" y="883799"/>
                  </a:cubicBezTo>
                  <a:cubicBezTo>
                    <a:pt x="786705" y="980890"/>
                    <a:pt x="655022" y="1035434"/>
                    <a:pt x="517715" y="1035434"/>
                  </a:cubicBezTo>
                  <a:cubicBezTo>
                    <a:pt x="380408" y="1035434"/>
                    <a:pt x="248725" y="980889"/>
                    <a:pt x="151634" y="883798"/>
                  </a:cubicBezTo>
                  <a:cubicBezTo>
                    <a:pt x="54543" y="786707"/>
                    <a:pt x="-1" y="655024"/>
                    <a:pt x="-1" y="517717"/>
                  </a:cubicBezTo>
                  <a:lnTo>
                    <a:pt x="0" y="51771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876" tIns="166875" rIns="166876" bIns="16687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Громад-ськість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 rot="21600000">
              <a:off x="4513632" y="4236139"/>
              <a:ext cx="275188" cy="349459"/>
            </a:xfrm>
            <a:custGeom>
              <a:avLst/>
              <a:gdLst>
                <a:gd name="connsiteX0" fmla="*/ 0 w 275187"/>
                <a:gd name="connsiteY0" fmla="*/ 69892 h 349458"/>
                <a:gd name="connsiteX1" fmla="*/ 137594 w 275187"/>
                <a:gd name="connsiteY1" fmla="*/ 69892 h 349458"/>
                <a:gd name="connsiteX2" fmla="*/ 137594 w 275187"/>
                <a:gd name="connsiteY2" fmla="*/ 0 h 349458"/>
                <a:gd name="connsiteX3" fmla="*/ 275187 w 275187"/>
                <a:gd name="connsiteY3" fmla="*/ 174729 h 349458"/>
                <a:gd name="connsiteX4" fmla="*/ 137594 w 275187"/>
                <a:gd name="connsiteY4" fmla="*/ 349458 h 349458"/>
                <a:gd name="connsiteX5" fmla="*/ 137594 w 275187"/>
                <a:gd name="connsiteY5" fmla="*/ 279566 h 349458"/>
                <a:gd name="connsiteX6" fmla="*/ 0 w 275187"/>
                <a:gd name="connsiteY6" fmla="*/ 279566 h 349458"/>
                <a:gd name="connsiteX7" fmla="*/ 0 w 275187"/>
                <a:gd name="connsiteY7" fmla="*/ 69892 h 34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187" h="349458">
                  <a:moveTo>
                    <a:pt x="275187" y="279566"/>
                  </a:moveTo>
                  <a:lnTo>
                    <a:pt x="137593" y="279566"/>
                  </a:lnTo>
                  <a:lnTo>
                    <a:pt x="137593" y="349458"/>
                  </a:lnTo>
                  <a:lnTo>
                    <a:pt x="0" y="174729"/>
                  </a:lnTo>
                  <a:lnTo>
                    <a:pt x="137593" y="0"/>
                  </a:lnTo>
                  <a:lnTo>
                    <a:pt x="137593" y="69892"/>
                  </a:lnTo>
                  <a:lnTo>
                    <a:pt x="275187" y="69892"/>
                  </a:lnTo>
                  <a:lnTo>
                    <a:pt x="275187" y="27956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6" tIns="69893" rIns="1" bIns="6989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348394" y="3893153"/>
              <a:ext cx="1035432" cy="1035432"/>
            </a:xfrm>
            <a:custGeom>
              <a:avLst/>
              <a:gdLst>
                <a:gd name="connsiteX0" fmla="*/ 0 w 1035432"/>
                <a:gd name="connsiteY0" fmla="*/ 517716 h 1035432"/>
                <a:gd name="connsiteX1" fmla="*/ 151636 w 1035432"/>
                <a:gd name="connsiteY1" fmla="*/ 151636 h 1035432"/>
                <a:gd name="connsiteX2" fmla="*/ 517717 w 1035432"/>
                <a:gd name="connsiteY2" fmla="*/ 1 h 1035432"/>
                <a:gd name="connsiteX3" fmla="*/ 883797 w 1035432"/>
                <a:gd name="connsiteY3" fmla="*/ 151637 h 1035432"/>
                <a:gd name="connsiteX4" fmla="*/ 1035432 w 1035432"/>
                <a:gd name="connsiteY4" fmla="*/ 517718 h 1035432"/>
                <a:gd name="connsiteX5" fmla="*/ 883796 w 1035432"/>
                <a:gd name="connsiteY5" fmla="*/ 883799 h 1035432"/>
                <a:gd name="connsiteX6" fmla="*/ 517715 w 1035432"/>
                <a:gd name="connsiteY6" fmla="*/ 1035434 h 1035432"/>
                <a:gd name="connsiteX7" fmla="*/ 151634 w 1035432"/>
                <a:gd name="connsiteY7" fmla="*/ 883798 h 1035432"/>
                <a:gd name="connsiteX8" fmla="*/ -1 w 1035432"/>
                <a:gd name="connsiteY8" fmla="*/ 517717 h 1035432"/>
                <a:gd name="connsiteX9" fmla="*/ 0 w 1035432"/>
                <a:gd name="connsiteY9" fmla="*/ 517716 h 103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5432" h="1035432">
                  <a:moveTo>
                    <a:pt x="0" y="517716"/>
                  </a:moveTo>
                  <a:cubicBezTo>
                    <a:pt x="0" y="380409"/>
                    <a:pt x="54545" y="248726"/>
                    <a:pt x="151636" y="151636"/>
                  </a:cubicBezTo>
                  <a:cubicBezTo>
                    <a:pt x="248727" y="54546"/>
                    <a:pt x="380410" y="1"/>
                    <a:pt x="517717" y="1"/>
                  </a:cubicBezTo>
                  <a:cubicBezTo>
                    <a:pt x="655024" y="1"/>
                    <a:pt x="786707" y="54546"/>
                    <a:pt x="883797" y="151637"/>
                  </a:cubicBezTo>
                  <a:cubicBezTo>
                    <a:pt x="980887" y="248728"/>
                    <a:pt x="1035432" y="380411"/>
                    <a:pt x="1035432" y="517718"/>
                  </a:cubicBezTo>
                  <a:cubicBezTo>
                    <a:pt x="1035432" y="655025"/>
                    <a:pt x="980887" y="786708"/>
                    <a:pt x="883796" y="883799"/>
                  </a:cubicBezTo>
                  <a:cubicBezTo>
                    <a:pt x="786705" y="980890"/>
                    <a:pt x="655022" y="1035434"/>
                    <a:pt x="517715" y="1035434"/>
                  </a:cubicBezTo>
                  <a:cubicBezTo>
                    <a:pt x="380408" y="1035434"/>
                    <a:pt x="248725" y="980889"/>
                    <a:pt x="151634" y="883798"/>
                  </a:cubicBezTo>
                  <a:cubicBezTo>
                    <a:pt x="54543" y="786707"/>
                    <a:pt x="-1" y="655024"/>
                    <a:pt x="-1" y="517717"/>
                  </a:cubicBezTo>
                  <a:lnTo>
                    <a:pt x="0" y="51771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336" tIns="164335" rIns="164336" bIns="164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000" kern="1200">
                  <a:latin typeface="Times New Roman" pitchFamily="18" charset="0"/>
                  <a:cs typeface="Times New Roman" pitchFamily="18" charset="0"/>
                </a:rPr>
                <a:t>Психоло-гічно-соціальна служба</a:t>
              </a:r>
              <a:endParaRPr lang="ru-RU" sz="1000" kern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 rot="25920000">
              <a:off x="3490716" y="3504264"/>
              <a:ext cx="275188" cy="349459"/>
            </a:xfrm>
            <a:custGeom>
              <a:avLst/>
              <a:gdLst>
                <a:gd name="connsiteX0" fmla="*/ 0 w 275187"/>
                <a:gd name="connsiteY0" fmla="*/ 69892 h 349458"/>
                <a:gd name="connsiteX1" fmla="*/ 137594 w 275187"/>
                <a:gd name="connsiteY1" fmla="*/ 69892 h 349458"/>
                <a:gd name="connsiteX2" fmla="*/ 137594 w 275187"/>
                <a:gd name="connsiteY2" fmla="*/ 0 h 349458"/>
                <a:gd name="connsiteX3" fmla="*/ 275187 w 275187"/>
                <a:gd name="connsiteY3" fmla="*/ 174729 h 349458"/>
                <a:gd name="connsiteX4" fmla="*/ 137594 w 275187"/>
                <a:gd name="connsiteY4" fmla="*/ 349458 h 349458"/>
                <a:gd name="connsiteX5" fmla="*/ 137594 w 275187"/>
                <a:gd name="connsiteY5" fmla="*/ 279566 h 349458"/>
                <a:gd name="connsiteX6" fmla="*/ 0 w 275187"/>
                <a:gd name="connsiteY6" fmla="*/ 279566 h 349458"/>
                <a:gd name="connsiteX7" fmla="*/ 0 w 275187"/>
                <a:gd name="connsiteY7" fmla="*/ 69892 h 34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187" h="349458">
                  <a:moveTo>
                    <a:pt x="275187" y="279566"/>
                  </a:moveTo>
                  <a:lnTo>
                    <a:pt x="137593" y="279566"/>
                  </a:lnTo>
                  <a:lnTo>
                    <a:pt x="137593" y="349458"/>
                  </a:lnTo>
                  <a:lnTo>
                    <a:pt x="0" y="174729"/>
                  </a:lnTo>
                  <a:lnTo>
                    <a:pt x="137593" y="0"/>
                  </a:lnTo>
                  <a:lnTo>
                    <a:pt x="137593" y="69892"/>
                  </a:lnTo>
                  <a:lnTo>
                    <a:pt x="275187" y="69892"/>
                  </a:lnTo>
                  <a:lnTo>
                    <a:pt x="275187" y="27956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57" tIns="69892" rIns="-1" bIns="6989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867980" y="2414589"/>
              <a:ext cx="1035432" cy="1035432"/>
            </a:xfrm>
            <a:custGeom>
              <a:avLst/>
              <a:gdLst>
                <a:gd name="connsiteX0" fmla="*/ 0 w 1035432"/>
                <a:gd name="connsiteY0" fmla="*/ 517716 h 1035432"/>
                <a:gd name="connsiteX1" fmla="*/ 151636 w 1035432"/>
                <a:gd name="connsiteY1" fmla="*/ 151636 h 1035432"/>
                <a:gd name="connsiteX2" fmla="*/ 517717 w 1035432"/>
                <a:gd name="connsiteY2" fmla="*/ 1 h 1035432"/>
                <a:gd name="connsiteX3" fmla="*/ 883797 w 1035432"/>
                <a:gd name="connsiteY3" fmla="*/ 151637 h 1035432"/>
                <a:gd name="connsiteX4" fmla="*/ 1035432 w 1035432"/>
                <a:gd name="connsiteY4" fmla="*/ 517718 h 1035432"/>
                <a:gd name="connsiteX5" fmla="*/ 883796 w 1035432"/>
                <a:gd name="connsiteY5" fmla="*/ 883799 h 1035432"/>
                <a:gd name="connsiteX6" fmla="*/ 517715 w 1035432"/>
                <a:gd name="connsiteY6" fmla="*/ 1035434 h 1035432"/>
                <a:gd name="connsiteX7" fmla="*/ 151634 w 1035432"/>
                <a:gd name="connsiteY7" fmla="*/ 883798 h 1035432"/>
                <a:gd name="connsiteX8" fmla="*/ -1 w 1035432"/>
                <a:gd name="connsiteY8" fmla="*/ 517717 h 1035432"/>
                <a:gd name="connsiteX9" fmla="*/ 0 w 1035432"/>
                <a:gd name="connsiteY9" fmla="*/ 517716 h 103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5432" h="1035432">
                  <a:moveTo>
                    <a:pt x="0" y="517716"/>
                  </a:moveTo>
                  <a:cubicBezTo>
                    <a:pt x="0" y="380409"/>
                    <a:pt x="54545" y="248726"/>
                    <a:pt x="151636" y="151636"/>
                  </a:cubicBezTo>
                  <a:cubicBezTo>
                    <a:pt x="248727" y="54546"/>
                    <a:pt x="380410" y="1"/>
                    <a:pt x="517717" y="1"/>
                  </a:cubicBezTo>
                  <a:cubicBezTo>
                    <a:pt x="655024" y="1"/>
                    <a:pt x="786707" y="54546"/>
                    <a:pt x="883797" y="151637"/>
                  </a:cubicBezTo>
                  <a:cubicBezTo>
                    <a:pt x="980887" y="248728"/>
                    <a:pt x="1035432" y="380411"/>
                    <a:pt x="1035432" y="517718"/>
                  </a:cubicBezTo>
                  <a:cubicBezTo>
                    <a:pt x="1035432" y="655025"/>
                    <a:pt x="980887" y="786708"/>
                    <a:pt x="883796" y="883799"/>
                  </a:cubicBezTo>
                  <a:cubicBezTo>
                    <a:pt x="786705" y="980890"/>
                    <a:pt x="655022" y="1035434"/>
                    <a:pt x="517715" y="1035434"/>
                  </a:cubicBezTo>
                  <a:cubicBezTo>
                    <a:pt x="380408" y="1035434"/>
                    <a:pt x="248725" y="980889"/>
                    <a:pt x="151634" y="883798"/>
                  </a:cubicBezTo>
                  <a:cubicBezTo>
                    <a:pt x="54543" y="786707"/>
                    <a:pt x="-1" y="655024"/>
                    <a:pt x="-1" y="517717"/>
                  </a:cubicBezTo>
                  <a:lnTo>
                    <a:pt x="0" y="517716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416" tIns="169415" rIns="169416" bIns="16941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>
                  <a:latin typeface="Times New Roman" pitchFamily="18" charset="0"/>
                  <a:cs typeface="Times New Roman" pitchFamily="18" charset="0"/>
                </a:rPr>
                <a:t>Учні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 rot="19596043">
              <a:off x="3887245" y="2340285"/>
              <a:ext cx="262646" cy="349458"/>
            </a:xfrm>
            <a:custGeom>
              <a:avLst/>
              <a:gdLst>
                <a:gd name="connsiteX0" fmla="*/ 0 w 262646"/>
                <a:gd name="connsiteY0" fmla="*/ 69892 h 349458"/>
                <a:gd name="connsiteX1" fmla="*/ 131323 w 262646"/>
                <a:gd name="connsiteY1" fmla="*/ 69892 h 349458"/>
                <a:gd name="connsiteX2" fmla="*/ 131323 w 262646"/>
                <a:gd name="connsiteY2" fmla="*/ 0 h 349458"/>
                <a:gd name="connsiteX3" fmla="*/ 262646 w 262646"/>
                <a:gd name="connsiteY3" fmla="*/ 174729 h 349458"/>
                <a:gd name="connsiteX4" fmla="*/ 131323 w 262646"/>
                <a:gd name="connsiteY4" fmla="*/ 349458 h 349458"/>
                <a:gd name="connsiteX5" fmla="*/ 131323 w 262646"/>
                <a:gd name="connsiteY5" fmla="*/ 279566 h 349458"/>
                <a:gd name="connsiteX6" fmla="*/ 0 w 262646"/>
                <a:gd name="connsiteY6" fmla="*/ 279566 h 349458"/>
                <a:gd name="connsiteX7" fmla="*/ 0 w 262646"/>
                <a:gd name="connsiteY7" fmla="*/ 69892 h 34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646" h="349458">
                  <a:moveTo>
                    <a:pt x="0" y="69892"/>
                  </a:moveTo>
                  <a:lnTo>
                    <a:pt x="131323" y="69892"/>
                  </a:lnTo>
                  <a:lnTo>
                    <a:pt x="131323" y="0"/>
                  </a:lnTo>
                  <a:lnTo>
                    <a:pt x="262646" y="174729"/>
                  </a:lnTo>
                  <a:lnTo>
                    <a:pt x="131323" y="349458"/>
                  </a:lnTo>
                  <a:lnTo>
                    <a:pt x="131323" y="279566"/>
                  </a:lnTo>
                  <a:lnTo>
                    <a:pt x="0" y="279566"/>
                  </a:lnTo>
                  <a:lnTo>
                    <a:pt x="0" y="6989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9891" rIns="78794" bIns="6989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071934" y="2928934"/>
            <a:ext cx="1214446" cy="857256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єкти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ШДДД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357554" y="285728"/>
            <a:ext cx="2600325" cy="12573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Педагогічна рада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Шкільні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Психолого-педагогічний семінар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Куратори шкільного самоврядування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Класні керівники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71472" y="2143116"/>
            <a:ext cx="2257425" cy="128588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Учнівське самоврядування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Шкільні дитячі об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єднання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 класів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Клуби за інтересами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Організації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6429388" y="2285992"/>
            <a:ext cx="2152650" cy="117951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Рада школи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Батьківський комітет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Батьківські клуби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Батьківський всеобуч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000100" y="4714884"/>
            <a:ext cx="2543176" cy="141922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Шкільний психолог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Комісія у справах неповнолітніх при сільській раді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 соціальних служб молоді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Сільський медичний пункт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715008" y="4714884"/>
            <a:ext cx="2266950" cy="1357322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Піклувальна рада школи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Сільський будинок культури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Бібліотека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Сільська громада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364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357166"/>
            <a:ext cx="68028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Співпраця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батьками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50017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створення батьківських комітетів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зв'язок із постійними комісіями ради школи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батьківські всеобучі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участь у тренінгах по превентивній освіті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сімейні вечори у «Родинній світлиці»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 проведення конференцій, диспутів, дискусій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проведення днів сім’ї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анкетування та тестування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участь у колективних творчих справах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участь у батьківських клубах та інше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071942"/>
            <a:ext cx="3309816" cy="248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Documents and Settings\User\Рабочий стол\100_21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500174"/>
            <a:ext cx="3333756" cy="25005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0931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Співпраця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із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педагогічним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колективом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643050"/>
            <a:ext cx="4429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інтерактивні педагогічні ради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семінари та «круглі столи», де обговорюються питання превентивної освіти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тренінги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засідання методичних об’єднань та творчих лабораторій;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участь у психолого-педагогічних семінарах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участь у творчих конкурсах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участь у колективному плануванні роботи закладу та інше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6145" name="Picture 1" descr="D:\Фото школа\Новая папка (4)\P82328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285860"/>
            <a:ext cx="2330420" cy="2806233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4143380"/>
            <a:ext cx="3338507" cy="25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71480"/>
            <a:ext cx="86355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Співпраця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із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громадськістю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071934" y="1500174"/>
            <a:ext cx="478631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залучення до роботи у піклувальній раді школи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громадська експертиза та моніторинг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співпраця із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культурно-дозвілевими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комплексами БК та бібліотеки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спільна праця над проектами для місцевої громади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проведення різноманітних акцій, пов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язаних з охороною довкілля,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інше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D:\Фото школа\фОТО\P10110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28736"/>
            <a:ext cx="3071834" cy="2303739"/>
          </a:xfrm>
          <a:prstGeom prst="rect">
            <a:avLst/>
          </a:prstGeom>
          <a:noFill/>
        </p:spPr>
      </p:pic>
      <p:pic>
        <p:nvPicPr>
          <p:cNvPr id="7171" name="Picture 3" descr="D:\Фото школа\фОТО\P90800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143380"/>
            <a:ext cx="3000396" cy="24115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364331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solidFill>
                  <a:srgbClr val="FFFF00"/>
                </a:solidFill>
              </a:rPr>
              <a:t>Відкриття меморіальної дошки на </a:t>
            </a:r>
            <a:r>
              <a:rPr lang="uk-UA" sz="1400" i="1" dirty="0" err="1" smtClean="0">
                <a:solidFill>
                  <a:srgbClr val="FFFF00"/>
                </a:solidFill>
              </a:rPr>
              <a:t>примішенні</a:t>
            </a:r>
            <a:r>
              <a:rPr lang="uk-UA" sz="1400" i="1" dirty="0" smtClean="0">
                <a:solidFill>
                  <a:srgbClr val="FFFF00"/>
                </a:solidFill>
              </a:rPr>
              <a:t> школи Б.</a:t>
            </a:r>
            <a:r>
              <a:rPr lang="uk-UA" sz="1400" i="1" dirty="0" err="1" smtClean="0">
                <a:solidFill>
                  <a:srgbClr val="FFFF00"/>
                </a:solidFill>
              </a:rPr>
              <a:t>Возницькому</a:t>
            </a:r>
            <a:endParaRPr lang="ru-RU" sz="1400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6273225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i="1" dirty="0" smtClean="0">
                <a:solidFill>
                  <a:srgbClr val="FFFF00"/>
                </a:solidFill>
              </a:rPr>
              <a:t>Участь у районному святі</a:t>
            </a:r>
          </a:p>
          <a:p>
            <a:pPr algn="ctr"/>
            <a:r>
              <a:rPr lang="uk-UA" sz="1400" i="1" dirty="0" err="1" smtClean="0">
                <a:solidFill>
                  <a:srgbClr val="FFFF00"/>
                </a:solidFill>
              </a:rPr>
              <a:t>“Із</a:t>
            </a:r>
            <a:r>
              <a:rPr lang="uk-UA" sz="1400" i="1" dirty="0" smtClean="0">
                <a:solidFill>
                  <a:srgbClr val="FFFF00"/>
                </a:solidFill>
              </a:rPr>
              <a:t> народної </a:t>
            </a:r>
            <a:r>
              <a:rPr lang="uk-UA" sz="1400" i="1" dirty="0" err="1" smtClean="0">
                <a:solidFill>
                  <a:srgbClr val="FFFF00"/>
                </a:solidFill>
              </a:rPr>
              <a:t>криниці”</a:t>
            </a:r>
            <a:endParaRPr lang="ru-RU" sz="1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Фото школа\Новая папка (4)\IMG_19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714752"/>
            <a:ext cx="2089704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71480"/>
            <a:ext cx="86685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Співпраця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психологічно-соціальною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службою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1448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координація роботи шкільного психолога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співпраця із комісією у справах неповнолітніх  при сільській раді та центром соціальних служб молоді щодо профілактики правопорушень та наданні допомоги сім’ям, що її потребують;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FFFF00"/>
                </a:solidFill>
              </a:rPr>
              <a:t> залучення медичного працівника місцевого </a:t>
            </a:r>
            <a:r>
              <a:rPr lang="uk-UA" sz="2000" dirty="0" err="1" smtClean="0">
                <a:solidFill>
                  <a:srgbClr val="FFFF00"/>
                </a:solidFill>
              </a:rPr>
              <a:t>ФАПу</a:t>
            </a:r>
            <a:r>
              <a:rPr lang="uk-UA" sz="2000" dirty="0" smtClean="0">
                <a:solidFill>
                  <a:srgbClr val="FFFF00"/>
                </a:solidFill>
              </a:rPr>
              <a:t> до навчально-виховної діяльності щодо формування  здорового способу життя та контролю за станом здоров’я учнів та інше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Documents and Settings\User\Рабочий стол\Новая папка (2)\Фото168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714488"/>
            <a:ext cx="2453212" cy="1839909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68" y="4073430"/>
            <a:ext cx="1571636" cy="2373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1446</TotalTime>
  <Words>906</Words>
  <Application>Microsoft Office PowerPoint</Application>
  <PresentationFormat>Экран (4:3)</PresentationFormat>
  <Paragraphs>160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Sony</cp:lastModifiedBy>
  <cp:revision>59</cp:revision>
  <dcterms:modified xsi:type="dcterms:W3CDTF">2014-08-01T13:26:44Z</dcterms:modified>
</cp:coreProperties>
</file>