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2"/>
  </p:notesMasterIdLst>
  <p:sldIdLst>
    <p:sldId id="373" r:id="rId2"/>
    <p:sldId id="309" r:id="rId3"/>
    <p:sldId id="259" r:id="rId4"/>
    <p:sldId id="351" r:id="rId5"/>
    <p:sldId id="353" r:id="rId6"/>
    <p:sldId id="354" r:id="rId7"/>
    <p:sldId id="355" r:id="rId8"/>
    <p:sldId id="352" r:id="rId9"/>
    <p:sldId id="262" r:id="rId10"/>
    <p:sldId id="269" r:id="rId11"/>
    <p:sldId id="271" r:id="rId12"/>
    <p:sldId id="280" r:id="rId13"/>
    <p:sldId id="295" r:id="rId14"/>
    <p:sldId id="296" r:id="rId15"/>
    <p:sldId id="301" r:id="rId16"/>
    <p:sldId id="316" r:id="rId17"/>
    <p:sldId id="298" r:id="rId18"/>
    <p:sldId id="364" r:id="rId19"/>
    <p:sldId id="365" r:id="rId20"/>
    <p:sldId id="306" r:id="rId21"/>
    <p:sldId id="334" r:id="rId22"/>
    <p:sldId id="359" r:id="rId23"/>
    <p:sldId id="361" r:id="rId24"/>
    <p:sldId id="367" r:id="rId25"/>
    <p:sldId id="369" r:id="rId26"/>
    <p:sldId id="362" r:id="rId27"/>
    <p:sldId id="363" r:id="rId28"/>
    <p:sldId id="356" r:id="rId29"/>
    <p:sldId id="366" r:id="rId30"/>
    <p:sldId id="37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B24"/>
    <a:srgbClr val="663E30"/>
    <a:srgbClr val="F509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8" autoAdjust="0"/>
    <p:restoredTop sz="94660"/>
  </p:normalViewPr>
  <p:slideViewPr>
    <p:cSldViewPr>
      <p:cViewPr>
        <p:scale>
          <a:sx n="75" d="100"/>
          <a:sy n="7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3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0737527114967479E-2"/>
          <c:y val="8.0568720379146974E-2"/>
          <c:w val="0.84598698481561807"/>
          <c:h val="0.7535545023696683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</c:v>
                </c:pt>
              </c:strCache>
            </c:strRef>
          </c:tx>
          <c:spPr>
            <a:solidFill>
              <a:srgbClr val="9999FF"/>
            </a:solidFill>
            <a:ln w="22902">
              <a:solidFill>
                <a:srgbClr val="000000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50</c:v>
                </c:pt>
                <c:pt idx="1">
                  <c:v>66</c:v>
                </c:pt>
                <c:pt idx="2">
                  <c:v>20</c:v>
                </c:pt>
                <c:pt idx="3">
                  <c:v>59</c:v>
                </c:pt>
                <c:pt idx="4">
                  <c:v>66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</c:v>
                </c:pt>
              </c:strCache>
            </c:strRef>
          </c:tx>
          <c:spPr>
            <a:solidFill>
              <a:srgbClr val="993366"/>
            </a:solidFill>
            <a:ln w="22902">
              <a:solidFill>
                <a:srgbClr val="000000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52</c:v>
                </c:pt>
                <c:pt idx="3">
                  <c:v>11</c:v>
                </c:pt>
                <c:pt idx="4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</c:v>
                </c:pt>
              </c:strCache>
            </c:strRef>
          </c:tx>
          <c:spPr>
            <a:solidFill>
              <a:srgbClr val="FFFFCC"/>
            </a:solidFill>
            <a:ln w="22902">
              <a:solidFill>
                <a:srgbClr val="000000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gapDepth val="0"/>
        <c:shape val="box"/>
        <c:axId val="181228288"/>
        <c:axId val="181230208"/>
        <c:axId val="0"/>
      </c:bar3DChart>
      <c:catAx>
        <c:axId val="181228288"/>
        <c:scaling>
          <c:orientation val="minMax"/>
        </c:scaling>
        <c:axPos val="b"/>
        <c:numFmt formatCode="General" sourceLinked="1"/>
        <c:tickLblPos val="low"/>
        <c:spPr>
          <a:ln w="57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6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1230208"/>
        <c:crosses val="autoZero"/>
        <c:auto val="1"/>
        <c:lblAlgn val="ctr"/>
        <c:lblOffset val="100"/>
        <c:tickLblSkip val="1"/>
        <c:tickMarkSkip val="1"/>
      </c:catAx>
      <c:valAx>
        <c:axId val="181230208"/>
        <c:scaling>
          <c:orientation val="minMax"/>
        </c:scaling>
        <c:axPos val="l"/>
        <c:majorGridlines>
          <c:spPr>
            <a:ln w="572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57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6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1228288"/>
        <c:crosses val="autoZero"/>
        <c:crossBetween val="between"/>
      </c:valAx>
      <c:spPr>
        <a:noFill/>
        <a:ln w="45804">
          <a:noFill/>
        </a:ln>
      </c:spPr>
    </c:plotArea>
    <c:legend>
      <c:legendPos val="r"/>
      <c:layout>
        <c:manualLayout>
          <c:xMode val="edge"/>
          <c:yMode val="edge"/>
          <c:x val="0.93058568329718017"/>
          <c:y val="0.35545023696682471"/>
          <c:w val="6.0737527114967479E-2"/>
          <c:h val="0.2890995260663507"/>
        </c:manualLayout>
      </c:layout>
      <c:spPr>
        <a:noFill/>
        <a:ln w="5725">
          <a:solidFill>
            <a:srgbClr val="000000"/>
          </a:solidFill>
          <a:prstDash val="solid"/>
        </a:ln>
      </c:spPr>
      <c:txPr>
        <a:bodyPr/>
        <a:lstStyle/>
        <a:p>
          <a:pPr>
            <a:defRPr sz="1533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68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5.7199211045364899E-2"/>
          <c:y val="5.5749128919860627E-2"/>
          <c:w val="0.76134122287968464"/>
          <c:h val="0.81881533101045301"/>
        </c:manualLayout>
      </c:layout>
      <c:bar3DChart>
        <c:barDir val="col"/>
        <c:grouping val="clustered"/>
        <c:ser>
          <c:idx val="0"/>
          <c:order val="0"/>
          <c:tx>
            <c:strRef>
              <c:f>Лист2!$A$4</c:f>
              <c:strCache>
                <c:ptCount val="1"/>
                <c:pt idx="0">
                  <c:v>сім'я</c:v>
                </c:pt>
              </c:strCache>
            </c:strRef>
          </c:tx>
          <c:cat>
            <c:strRef>
              <c:f>Лист2!$B$3:$I$3</c:f>
              <c:strCache>
                <c:ptCount val="8"/>
                <c:pt idx="0">
                  <c:v>4-б</c:v>
                </c:pt>
                <c:pt idx="1">
                  <c:v>5-а</c:v>
                </c:pt>
                <c:pt idx="2">
                  <c:v>7-а</c:v>
                </c:pt>
                <c:pt idx="3">
                  <c:v>9-а</c:v>
                </c:pt>
                <c:pt idx="4">
                  <c:v>9-в</c:v>
                </c:pt>
                <c:pt idx="5">
                  <c:v>10</c:v>
                </c:pt>
                <c:pt idx="6">
                  <c:v>учителі</c:v>
                </c:pt>
                <c:pt idx="7">
                  <c:v>батьки</c:v>
                </c:pt>
              </c:strCache>
            </c:strRef>
          </c:cat>
          <c:val>
            <c:numRef>
              <c:f>Лист2!$B$4:$I$4</c:f>
              <c:numCache>
                <c:formatCode>General</c:formatCode>
                <c:ptCount val="8"/>
                <c:pt idx="0">
                  <c:v>55</c:v>
                </c:pt>
                <c:pt idx="1">
                  <c:v>68</c:v>
                </c:pt>
                <c:pt idx="2">
                  <c:v>57</c:v>
                </c:pt>
                <c:pt idx="3">
                  <c:v>26</c:v>
                </c:pt>
                <c:pt idx="4">
                  <c:v>34</c:v>
                </c:pt>
                <c:pt idx="5">
                  <c:v>46</c:v>
                </c:pt>
                <c:pt idx="6">
                  <c:v>80</c:v>
                </c:pt>
                <c:pt idx="7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школа</c:v>
                </c:pt>
              </c:strCache>
            </c:strRef>
          </c:tx>
          <c:cat>
            <c:strRef>
              <c:f>Лист2!$B$3:$I$3</c:f>
              <c:strCache>
                <c:ptCount val="8"/>
                <c:pt idx="0">
                  <c:v>4-б</c:v>
                </c:pt>
                <c:pt idx="1">
                  <c:v>5-а</c:v>
                </c:pt>
                <c:pt idx="2">
                  <c:v>7-а</c:v>
                </c:pt>
                <c:pt idx="3">
                  <c:v>9-а</c:v>
                </c:pt>
                <c:pt idx="4">
                  <c:v>9-в</c:v>
                </c:pt>
                <c:pt idx="5">
                  <c:v>10</c:v>
                </c:pt>
                <c:pt idx="6">
                  <c:v>учителі</c:v>
                </c:pt>
                <c:pt idx="7">
                  <c:v>батьки</c:v>
                </c:pt>
              </c:strCache>
            </c:strRef>
          </c:cat>
          <c:val>
            <c:numRef>
              <c:f>Лист2!$B$5:$I$5</c:f>
              <c:numCache>
                <c:formatCode>General</c:formatCode>
                <c:ptCount val="8"/>
                <c:pt idx="0">
                  <c:v>72</c:v>
                </c:pt>
                <c:pt idx="1">
                  <c:v>48</c:v>
                </c:pt>
                <c:pt idx="2">
                  <c:v>38</c:v>
                </c:pt>
                <c:pt idx="3">
                  <c:v>54</c:v>
                </c:pt>
                <c:pt idx="4">
                  <c:v>48</c:v>
                </c:pt>
                <c:pt idx="5">
                  <c:v>50</c:v>
                </c:pt>
                <c:pt idx="7">
                  <c:v>65</c:v>
                </c:pt>
              </c:numCache>
            </c:numRef>
          </c:val>
        </c:ser>
        <c:ser>
          <c:idx val="2"/>
          <c:order val="2"/>
          <c:tx>
            <c:strRef>
              <c:f>Лист2!$A$6</c:f>
              <c:strCache>
                <c:ptCount val="1"/>
                <c:pt idx="0">
                  <c:v>друзі</c:v>
                </c:pt>
              </c:strCache>
            </c:strRef>
          </c:tx>
          <c:cat>
            <c:strRef>
              <c:f>Лист2!$B$3:$I$3</c:f>
              <c:strCache>
                <c:ptCount val="8"/>
                <c:pt idx="0">
                  <c:v>4-б</c:v>
                </c:pt>
                <c:pt idx="1">
                  <c:v>5-а</c:v>
                </c:pt>
                <c:pt idx="2">
                  <c:v>7-а</c:v>
                </c:pt>
                <c:pt idx="3">
                  <c:v>9-а</c:v>
                </c:pt>
                <c:pt idx="4">
                  <c:v>9-в</c:v>
                </c:pt>
                <c:pt idx="5">
                  <c:v>10</c:v>
                </c:pt>
                <c:pt idx="6">
                  <c:v>учителі</c:v>
                </c:pt>
                <c:pt idx="7">
                  <c:v>батьки</c:v>
                </c:pt>
              </c:strCache>
            </c:strRef>
          </c:cat>
          <c:val>
            <c:numRef>
              <c:f>Лист2!$B$6:$I$6</c:f>
              <c:numCache>
                <c:formatCode>General</c:formatCode>
                <c:ptCount val="8"/>
                <c:pt idx="0">
                  <c:v>14</c:v>
                </c:pt>
                <c:pt idx="1">
                  <c:v>18</c:v>
                </c:pt>
                <c:pt idx="2">
                  <c:v>17</c:v>
                </c:pt>
                <c:pt idx="3">
                  <c:v>69</c:v>
                </c:pt>
                <c:pt idx="4">
                  <c:v>73</c:v>
                </c:pt>
                <c:pt idx="5">
                  <c:v>77</c:v>
                </c:pt>
                <c:pt idx="6">
                  <c:v>30</c:v>
                </c:pt>
                <c:pt idx="7">
                  <c:v>28</c:v>
                </c:pt>
              </c:numCache>
            </c:numRef>
          </c:val>
        </c:ser>
        <c:ser>
          <c:idx val="3"/>
          <c:order val="3"/>
          <c:tx>
            <c:strRef>
              <c:f>Лист2!$A$7</c:f>
              <c:strCache>
                <c:ptCount val="1"/>
                <c:pt idx="0">
                  <c:v>суспільство</c:v>
                </c:pt>
              </c:strCache>
            </c:strRef>
          </c:tx>
          <c:cat>
            <c:strRef>
              <c:f>Лист2!$B$3:$I$3</c:f>
              <c:strCache>
                <c:ptCount val="8"/>
                <c:pt idx="0">
                  <c:v>4-б</c:v>
                </c:pt>
                <c:pt idx="1">
                  <c:v>5-а</c:v>
                </c:pt>
                <c:pt idx="2">
                  <c:v>7-а</c:v>
                </c:pt>
                <c:pt idx="3">
                  <c:v>9-а</c:v>
                </c:pt>
                <c:pt idx="4">
                  <c:v>9-в</c:v>
                </c:pt>
                <c:pt idx="5">
                  <c:v>10</c:v>
                </c:pt>
                <c:pt idx="6">
                  <c:v>учителі</c:v>
                </c:pt>
                <c:pt idx="7">
                  <c:v>батьки</c:v>
                </c:pt>
              </c:strCache>
            </c:strRef>
          </c:cat>
          <c:val>
            <c:numRef>
              <c:f>Лист2!$B$7:$I$7</c:f>
              <c:numCache>
                <c:formatCode>General</c:formatCode>
                <c:ptCount val="8"/>
                <c:pt idx="3">
                  <c:v>14</c:v>
                </c:pt>
                <c:pt idx="5">
                  <c:v>21</c:v>
                </c:pt>
                <c:pt idx="6">
                  <c:v>45</c:v>
                </c:pt>
                <c:pt idx="7">
                  <c:v>16</c:v>
                </c:pt>
              </c:numCache>
            </c:numRef>
          </c:val>
        </c:ser>
        <c:ser>
          <c:idx val="4"/>
          <c:order val="4"/>
          <c:tx>
            <c:strRef>
              <c:f>Лист2!$A$8</c:f>
              <c:strCache>
                <c:ptCount val="1"/>
                <c:pt idx="0">
                  <c:v>tv</c:v>
                </c:pt>
              </c:strCache>
            </c:strRef>
          </c:tx>
          <c:cat>
            <c:strRef>
              <c:f>Лист2!$B$3:$I$3</c:f>
              <c:strCache>
                <c:ptCount val="8"/>
                <c:pt idx="0">
                  <c:v>4-б</c:v>
                </c:pt>
                <c:pt idx="1">
                  <c:v>5-а</c:v>
                </c:pt>
                <c:pt idx="2">
                  <c:v>7-а</c:v>
                </c:pt>
                <c:pt idx="3">
                  <c:v>9-а</c:v>
                </c:pt>
                <c:pt idx="4">
                  <c:v>9-в</c:v>
                </c:pt>
                <c:pt idx="5">
                  <c:v>10</c:v>
                </c:pt>
                <c:pt idx="6">
                  <c:v>учителі</c:v>
                </c:pt>
                <c:pt idx="7">
                  <c:v>батьки</c:v>
                </c:pt>
              </c:strCache>
            </c:strRef>
          </c:cat>
          <c:val>
            <c:numRef>
              <c:f>Лист2!$B$8:$I$8</c:f>
              <c:numCache>
                <c:formatCode>General</c:formatCode>
                <c:ptCount val="8"/>
                <c:pt idx="0">
                  <c:v>11</c:v>
                </c:pt>
                <c:pt idx="2">
                  <c:v>39</c:v>
                </c:pt>
                <c:pt idx="3">
                  <c:v>24</c:v>
                </c:pt>
                <c:pt idx="4">
                  <c:v>34</c:v>
                </c:pt>
                <c:pt idx="5">
                  <c:v>29</c:v>
                </c:pt>
                <c:pt idx="6">
                  <c:v>18</c:v>
                </c:pt>
                <c:pt idx="7">
                  <c:v>18</c:v>
                </c:pt>
              </c:numCache>
            </c:numRef>
          </c:val>
        </c:ser>
        <c:shape val="box"/>
        <c:axId val="179902336"/>
        <c:axId val="179903872"/>
        <c:axId val="0"/>
      </c:bar3DChart>
      <c:catAx>
        <c:axId val="179902336"/>
        <c:scaling>
          <c:orientation val="minMax"/>
        </c:scaling>
        <c:axPos val="b"/>
        <c:numFmt formatCode="General" sourceLinked="1"/>
        <c:tickLblPos val="nextTo"/>
        <c:crossAx val="179903872"/>
        <c:crosses val="autoZero"/>
        <c:auto val="1"/>
        <c:lblAlgn val="ctr"/>
        <c:lblOffset val="100"/>
      </c:catAx>
      <c:valAx>
        <c:axId val="179903872"/>
        <c:scaling>
          <c:orientation val="minMax"/>
        </c:scaling>
        <c:axPos val="l"/>
        <c:majorGridlines/>
        <c:numFmt formatCode="General" sourceLinked="1"/>
        <c:tickLblPos val="nextTo"/>
        <c:crossAx val="179902336"/>
        <c:crosses val="autoZero"/>
        <c:crossBetween val="between"/>
      </c:valAx>
      <c:spPr>
        <a:noFill/>
        <a:ln w="41069">
          <a:noFill/>
        </a:ln>
      </c:spPr>
    </c:plotArea>
    <c:legend>
      <c:legendPos val="r"/>
      <c:layout>
        <c:manualLayout>
          <c:xMode val="edge"/>
          <c:yMode val="edge"/>
          <c:x val="0.82840236686390523"/>
          <c:y val="0.28919860627177701"/>
          <c:w val="0.17159763313609472"/>
          <c:h val="0.41811846689895482"/>
        </c:manualLayout>
      </c:layout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0B84F89-01CA-4A8B-8543-435A150F14DA}" type="datetimeFigureOut">
              <a:rPr lang="uk-UA"/>
              <a:pPr>
                <a:defRPr/>
              </a:pPr>
              <a:t>03.07.2014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35761A5-D3DF-425B-B85B-2A2AD29D72B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5751-66D7-4780-B0F6-CF1096095CC3}" type="datetime1">
              <a:rPr lang="uk-UA"/>
              <a:pPr>
                <a:defRPr/>
              </a:pPr>
              <a:t>03.07.2014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041E0-7795-4925-868E-6DED2B4B9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AE5A-43C8-49D8-86EE-ACF80D526F95}" type="datetime1">
              <a:rPr lang="uk-UA"/>
              <a:pPr>
                <a:defRPr/>
              </a:pPr>
              <a:t>03.07.2014</a:t>
            </a:fld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A708-DE57-4CE3-93DE-A549A450A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ED2A-4CBB-489E-BFCC-C1946F94BDEF}" type="datetime1">
              <a:rPr lang="uk-UA"/>
              <a:pPr>
                <a:defRPr/>
              </a:pPr>
              <a:t>03.07.2014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BE5C-513C-485C-9377-4EE2D0E98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3B1E-F91B-4BAD-A960-68A10284DA34}" type="datetime1">
              <a:rPr lang="uk-UA"/>
              <a:pPr>
                <a:defRPr/>
              </a:pPr>
              <a:t>03.07.2014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72ED6-698C-4207-B737-F38279E6D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9615C-38F2-4F0B-9759-6C9D4E23CD10}" type="datetime1">
              <a:rPr lang="uk-UA"/>
              <a:pPr>
                <a:defRPr/>
              </a:pPr>
              <a:t>03.07.2014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08EE-85A6-4534-BCF4-965242DAE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C3E7-3071-44D7-B82C-EE0612A14479}" type="datetime1">
              <a:rPr lang="uk-UA"/>
              <a:pPr>
                <a:defRPr/>
              </a:pPr>
              <a:t>03.07.2014</a:t>
            </a:fld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B1454-4A91-4681-A13D-EC80ED4BE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CDC7-7753-4C59-8AB4-7180A0EE7939}" type="datetime1">
              <a:rPr lang="uk-UA"/>
              <a:pPr>
                <a:defRPr/>
              </a:pPr>
              <a:t>03.07.2014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4C0F3-2754-4813-8AC9-57D4B8A48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5454-141B-414B-8297-60FBECFC55F2}" type="datetime1">
              <a:rPr lang="uk-UA"/>
              <a:pPr>
                <a:defRPr/>
              </a:pPr>
              <a:t>03.07.2014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9308-B31C-4CD0-BF98-D6046D2BF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5572-2B34-49C4-B19A-9D716172A14E}" type="datetime1">
              <a:rPr lang="uk-UA"/>
              <a:pPr>
                <a:defRPr/>
              </a:pPr>
              <a:t>03.07.2014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89B1-5A34-4ADA-9F95-09A95C121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6AC5B-5D99-48A9-9843-F62872608AB3}" type="datetime1">
              <a:rPr lang="uk-UA"/>
              <a:pPr>
                <a:defRPr/>
              </a:pPr>
              <a:t>03.07.2014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6744-5DA1-4094-89B7-CF36C72FF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2A823-6008-4575-BB98-7DEAAF11653E}" type="datetime1">
              <a:rPr lang="uk-UA"/>
              <a:pPr>
                <a:defRPr/>
              </a:pPr>
              <a:t>03.07.2014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271A-98FD-4868-86B1-22858031F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0"/>
          </a:p>
        </p:txBody>
      </p:sp>
      <p:sp>
        <p:nvSpPr>
          <p:cNvPr id="307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b="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C452000-A736-4690-AE1A-04D602DFB0C8}" type="datetime1">
              <a:rPr lang="uk-UA"/>
              <a:pPr>
                <a:defRPr/>
              </a:pPr>
              <a:t>03.07.2014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b="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b="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CBD3AA1-0DBD-44FE-89A0-EF7E4EDB1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5" r:id="rId4"/>
    <p:sldLayoutId id="2147483809" r:id="rId5"/>
    <p:sldLayoutId id="2147483804" r:id="rId6"/>
    <p:sldLayoutId id="2147483810" r:id="rId7"/>
    <p:sldLayoutId id="2147483811" r:id="rId8"/>
    <p:sldLayoutId id="2147483812" r:id="rId9"/>
    <p:sldLayoutId id="2147483803" r:id="rId10"/>
    <p:sldLayoutId id="2147483813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042988" y="620688"/>
            <a:ext cx="7772400" cy="1974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200" dirty="0" smtClean="0">
                <a:solidFill>
                  <a:srgbClr val="0070C0"/>
                </a:solidFill>
              </a:rPr>
              <a:t>      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Реалізація превентивного проекту </a:t>
            </a:r>
            <a:b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</a:rPr>
              <a:t>“Школа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сприяння здоров’ю –</a:t>
            </a:r>
            <a:b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школа дружня до 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</a:rPr>
              <a:t>дитини”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dirty="0" smtClean="0">
                <a:solidFill>
                  <a:srgbClr val="0070C0"/>
                </a:solidFill>
              </a:rPr>
              <a:t/>
            </a:r>
            <a:br>
              <a:rPr lang="uk-UA" sz="3200" dirty="0" smtClean="0">
                <a:solidFill>
                  <a:srgbClr val="0070C0"/>
                </a:solidFill>
              </a:rPr>
            </a:br>
            <a:r>
              <a:rPr lang="uk-UA" sz="3200" dirty="0" smtClean="0"/>
              <a:t>	</a:t>
            </a:r>
            <a:endParaRPr lang="ru-RU" sz="3200" dirty="0" smtClean="0"/>
          </a:p>
        </p:txBody>
      </p:sp>
      <p:pic>
        <p:nvPicPr>
          <p:cNvPr id="2052" name="Picture 4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0575"/>
            <a:ext cx="45720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8"/>
          <p:cNvSpPr>
            <a:spLocks noChangeArrowheads="1"/>
          </p:cNvSpPr>
          <p:nvPr/>
        </p:nvSpPr>
        <p:spPr bwMode="auto">
          <a:xfrm>
            <a:off x="4572000" y="3500438"/>
            <a:ext cx="45720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uk-UA" u="sng"/>
          </a:p>
          <a:p>
            <a:pPr>
              <a:lnSpc>
                <a:spcPct val="80000"/>
              </a:lnSpc>
            </a:pPr>
            <a:endParaRPr lang="uk-UA" u="sng"/>
          </a:p>
          <a:p>
            <a:pPr>
              <a:lnSpc>
                <a:spcPct val="80000"/>
              </a:lnSpc>
            </a:pPr>
            <a:r>
              <a:rPr lang="uk-UA"/>
              <a:t> Залевська С.Д. – заступник </a:t>
            </a:r>
          </a:p>
          <a:p>
            <a:pPr>
              <a:lnSpc>
                <a:spcPct val="80000"/>
              </a:lnSpc>
            </a:pPr>
            <a:r>
              <a:rPr lang="uk-UA"/>
              <a:t> директора з виховної роботи  </a:t>
            </a:r>
          </a:p>
          <a:p>
            <a:pPr>
              <a:lnSpc>
                <a:spcPct val="80000"/>
              </a:lnSpc>
            </a:pPr>
            <a:r>
              <a:rPr lang="uk-UA" sz="1600"/>
              <a:t>  	</a:t>
            </a:r>
            <a:endParaRPr lang="en-US" sz="1600"/>
          </a:p>
        </p:txBody>
      </p:sp>
      <p:sp>
        <p:nvSpPr>
          <p:cNvPr id="12293" name="Прямоугольник 9"/>
          <p:cNvSpPr>
            <a:spLocks noChangeArrowheads="1"/>
          </p:cNvSpPr>
          <p:nvPr/>
        </p:nvSpPr>
        <p:spPr bwMode="auto">
          <a:xfrm>
            <a:off x="4572000" y="5445125"/>
            <a:ext cx="4572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uk-UA"/>
              <a:t>Кам</a:t>
            </a:r>
            <a:r>
              <a:rPr lang="en-US"/>
              <a:t>’</a:t>
            </a:r>
            <a:r>
              <a:rPr lang="uk-UA"/>
              <a:t>янець-Подільська   загальноосвітня школа  І-ІІІ ступенів № 15 Хмельницької області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3332" y="533378"/>
            <a:ext cx="8461429" cy="74974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Реалізація </a:t>
            </a:r>
            <a:r>
              <a:rPr lang="ru-RU" b="1" dirty="0" err="1" smtClean="0"/>
              <a:t>психічної</a:t>
            </a:r>
            <a:r>
              <a:rPr lang="ru-RU" b="1" dirty="0" smtClean="0"/>
              <a:t> </a:t>
            </a:r>
            <a:r>
              <a:rPr lang="uk-UA" b="1" dirty="0" smtClean="0"/>
              <a:t>складової</a:t>
            </a:r>
            <a:r>
              <a:rPr lang="uk-UA" sz="2000" b="1" dirty="0"/>
              <a:t/>
            </a:r>
            <a:br>
              <a:rPr lang="uk-UA" sz="2000" b="1" dirty="0"/>
            </a:br>
            <a:endParaRPr lang="en-US" sz="2000" dirty="0" smtClean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gray">
          <a:xfrm>
            <a:off x="0" y="2725738"/>
            <a:ext cx="9144000" cy="53975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ECECEC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b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gray">
          <a:xfrm>
            <a:off x="0" y="2778125"/>
            <a:ext cx="9144000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 b="0"/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 rot="3877067">
            <a:off x="4524375" y="4162425"/>
            <a:ext cx="2879725" cy="974725"/>
            <a:chOff x="2290" y="2725"/>
            <a:chExt cx="2108" cy="713"/>
          </a:xfrm>
        </p:grpSpPr>
        <p:grpSp>
          <p:nvGrpSpPr>
            <p:cNvPr id="22606" name="Group 6"/>
            <p:cNvGrpSpPr>
              <a:grpSpLocks/>
            </p:cNvGrpSpPr>
            <p:nvPr/>
          </p:nvGrpSpPr>
          <p:grpSpPr bwMode="auto">
            <a:xfrm>
              <a:off x="2290" y="3030"/>
              <a:ext cx="2108" cy="408"/>
              <a:chOff x="2290" y="3030"/>
              <a:chExt cx="2108" cy="408"/>
            </a:xfrm>
          </p:grpSpPr>
          <p:sp>
            <p:nvSpPr>
              <p:cNvPr id="22610" name="Freeform 7"/>
              <p:cNvSpPr>
                <a:spLocks/>
              </p:cNvSpPr>
              <p:nvPr/>
            </p:nvSpPr>
            <p:spPr bwMode="gray">
              <a:xfrm>
                <a:off x="2290" y="3030"/>
                <a:ext cx="2108" cy="408"/>
              </a:xfrm>
              <a:custGeom>
                <a:avLst/>
                <a:gdLst>
                  <a:gd name="T0" fmla="*/ 4252 w 1832"/>
                  <a:gd name="T1" fmla="*/ 32 h 408"/>
                  <a:gd name="T2" fmla="*/ 4247 w 1832"/>
                  <a:gd name="T3" fmla="*/ 66 h 408"/>
                  <a:gd name="T4" fmla="*/ 4209 w 1832"/>
                  <a:gd name="T5" fmla="*/ 128 h 408"/>
                  <a:gd name="T6" fmla="*/ 4149 w 1832"/>
                  <a:gd name="T7" fmla="*/ 188 h 408"/>
                  <a:gd name="T8" fmla="*/ 4071 w 1832"/>
                  <a:gd name="T9" fmla="*/ 240 h 408"/>
                  <a:gd name="T10" fmla="*/ 3974 w 1832"/>
                  <a:gd name="T11" fmla="*/ 288 h 408"/>
                  <a:gd name="T12" fmla="*/ 3864 w 1832"/>
                  <a:gd name="T13" fmla="*/ 330 h 408"/>
                  <a:gd name="T14" fmla="*/ 3737 w 1832"/>
                  <a:gd name="T15" fmla="*/ 362 h 408"/>
                  <a:gd name="T16" fmla="*/ 3598 w 1832"/>
                  <a:gd name="T17" fmla="*/ 388 h 408"/>
                  <a:gd name="T18" fmla="*/ 3449 w 1832"/>
                  <a:gd name="T19" fmla="*/ 402 h 408"/>
                  <a:gd name="T20" fmla="*/ 3293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4252 w 1832"/>
                  <a:gd name="T27" fmla="*/ 0 h 408"/>
                  <a:gd name="T28" fmla="*/ 4252 w 1832"/>
                  <a:gd name="T29" fmla="*/ 32 h 408"/>
                  <a:gd name="T30" fmla="*/ 425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11" name="Freeform 8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607" name="Group 9"/>
            <p:cNvGrpSpPr>
              <a:grpSpLocks/>
            </p:cNvGrpSpPr>
            <p:nvPr/>
          </p:nvGrpSpPr>
          <p:grpSpPr bwMode="auto">
            <a:xfrm flipV="1">
              <a:off x="2290" y="2725"/>
              <a:ext cx="1702" cy="313"/>
              <a:chOff x="2290" y="3030"/>
              <a:chExt cx="2217" cy="408"/>
            </a:xfrm>
          </p:grpSpPr>
          <p:sp>
            <p:nvSpPr>
              <p:cNvPr id="22608" name="Freeform 10"/>
              <p:cNvSpPr>
                <a:spLocks/>
              </p:cNvSpPr>
              <p:nvPr/>
            </p:nvSpPr>
            <p:spPr bwMode="gray">
              <a:xfrm>
                <a:off x="2290" y="3030"/>
                <a:ext cx="2217" cy="408"/>
              </a:xfrm>
              <a:custGeom>
                <a:avLst/>
                <a:gdLst>
                  <a:gd name="T0" fmla="*/ 5754 w 1832"/>
                  <a:gd name="T1" fmla="*/ 32 h 408"/>
                  <a:gd name="T2" fmla="*/ 5748 w 1832"/>
                  <a:gd name="T3" fmla="*/ 66 h 408"/>
                  <a:gd name="T4" fmla="*/ 5695 w 1832"/>
                  <a:gd name="T5" fmla="*/ 128 h 408"/>
                  <a:gd name="T6" fmla="*/ 5616 w 1832"/>
                  <a:gd name="T7" fmla="*/ 188 h 408"/>
                  <a:gd name="T8" fmla="*/ 5510 w 1832"/>
                  <a:gd name="T9" fmla="*/ 240 h 408"/>
                  <a:gd name="T10" fmla="*/ 5378 w 1832"/>
                  <a:gd name="T11" fmla="*/ 288 h 408"/>
                  <a:gd name="T12" fmla="*/ 5227 w 1832"/>
                  <a:gd name="T13" fmla="*/ 330 h 408"/>
                  <a:gd name="T14" fmla="*/ 5054 w 1832"/>
                  <a:gd name="T15" fmla="*/ 362 h 408"/>
                  <a:gd name="T16" fmla="*/ 4868 w 1832"/>
                  <a:gd name="T17" fmla="*/ 388 h 408"/>
                  <a:gd name="T18" fmla="*/ 4666 w 1832"/>
                  <a:gd name="T19" fmla="*/ 402 h 408"/>
                  <a:gd name="T20" fmla="*/ 4453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5754 w 1832"/>
                  <a:gd name="T27" fmla="*/ 0 h 408"/>
                  <a:gd name="T28" fmla="*/ 5754 w 1832"/>
                  <a:gd name="T29" fmla="*/ 32 h 408"/>
                  <a:gd name="T30" fmla="*/ 5754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09" name="Freeform 1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534" name="Group 12"/>
          <p:cNvGrpSpPr>
            <a:grpSpLocks/>
          </p:cNvGrpSpPr>
          <p:nvPr/>
        </p:nvGrpSpPr>
        <p:grpSpPr bwMode="auto">
          <a:xfrm>
            <a:off x="4427538" y="1844675"/>
            <a:ext cx="1716087" cy="1724025"/>
            <a:chOff x="2789" y="1625"/>
            <a:chExt cx="907" cy="907"/>
          </a:xfrm>
        </p:grpSpPr>
        <p:sp>
          <p:nvSpPr>
            <p:cNvPr id="22596" name="Oval 13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uk-UA" b="0"/>
            </a:p>
          </p:txBody>
        </p:sp>
        <p:sp>
          <p:nvSpPr>
            <p:cNvPr id="22597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uk-UA" b="0"/>
            </a:p>
          </p:txBody>
        </p:sp>
        <p:sp>
          <p:nvSpPr>
            <p:cNvPr id="22598" name="Oval 15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0"/>
            </a:p>
          </p:txBody>
        </p:sp>
        <p:sp>
          <p:nvSpPr>
            <p:cNvPr id="22599" name="Oval 16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0"/>
            </a:p>
          </p:txBody>
        </p:sp>
        <p:sp>
          <p:nvSpPr>
            <p:cNvPr id="22600" name="Oval 17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0"/>
            </a:p>
          </p:txBody>
        </p:sp>
        <p:grpSp>
          <p:nvGrpSpPr>
            <p:cNvPr id="22601" name="Group 18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260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uk-UA" b="0"/>
              </a:p>
            </p:txBody>
          </p:sp>
          <p:sp>
            <p:nvSpPr>
              <p:cNvPr id="2260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uk-UA" b="0"/>
              </a:p>
            </p:txBody>
          </p:sp>
          <p:sp>
            <p:nvSpPr>
              <p:cNvPr id="2260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uk-UA" b="0"/>
              </a:p>
            </p:txBody>
          </p:sp>
          <p:sp>
            <p:nvSpPr>
              <p:cNvPr id="22605" name="Oval 22"/>
              <p:cNvSpPr>
                <a:spLocks noChangeArrowheads="1"/>
              </p:cNvSpPr>
              <p:nvPr/>
            </p:nvSpPr>
            <p:spPr bwMode="gray">
              <a:xfrm>
                <a:off x="4324" y="1905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uk-UA" sz="1200"/>
                  <a:t>Демонстрація</a:t>
                </a:r>
              </a:p>
              <a:p>
                <a:pPr algn="ctr"/>
                <a:r>
                  <a:rPr lang="uk-UA" sz="1200"/>
                  <a:t> ненасильницьких </a:t>
                </a:r>
              </a:p>
              <a:p>
                <a:pPr algn="ctr"/>
                <a:r>
                  <a:rPr lang="uk-UA" sz="1200"/>
                  <a:t>засобів </a:t>
                </a:r>
              </a:p>
              <a:p>
                <a:pPr algn="ctr"/>
                <a:r>
                  <a:rPr lang="uk-UA" sz="1200"/>
                  <a:t>навчання</a:t>
                </a:r>
              </a:p>
            </p:txBody>
          </p:sp>
        </p:grpSp>
      </p:grpSp>
      <p:grpSp>
        <p:nvGrpSpPr>
          <p:cNvPr id="22535" name="Group 23"/>
          <p:cNvGrpSpPr>
            <a:grpSpLocks/>
          </p:cNvGrpSpPr>
          <p:nvPr/>
        </p:nvGrpSpPr>
        <p:grpSpPr bwMode="auto">
          <a:xfrm rot="3877067">
            <a:off x="6863557" y="3975894"/>
            <a:ext cx="2503487" cy="974725"/>
            <a:chOff x="2290" y="2725"/>
            <a:chExt cx="1832" cy="713"/>
          </a:xfrm>
        </p:grpSpPr>
        <p:grpSp>
          <p:nvGrpSpPr>
            <p:cNvPr id="22590" name="Group 24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22594" name="Freeform 25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95" name="Freeform 26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91" name="Group 27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22592" name="Freeform 2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93" name="Freeform 2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2536" name="Oval 30"/>
          <p:cNvSpPr>
            <a:spLocks noChangeArrowheads="1"/>
          </p:cNvSpPr>
          <p:nvPr/>
        </p:nvSpPr>
        <p:spPr bwMode="gray">
          <a:xfrm>
            <a:off x="6442075" y="1970088"/>
            <a:ext cx="1730375" cy="172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 b="0"/>
          </a:p>
        </p:txBody>
      </p:sp>
      <p:sp>
        <p:nvSpPr>
          <p:cNvPr id="22537" name="Oval 31"/>
          <p:cNvSpPr>
            <a:spLocks noChangeArrowheads="1"/>
          </p:cNvSpPr>
          <p:nvPr/>
        </p:nvSpPr>
        <p:spPr bwMode="gray">
          <a:xfrm>
            <a:off x="6442075" y="1970088"/>
            <a:ext cx="1730375" cy="1727200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 b="0"/>
          </a:p>
        </p:txBody>
      </p:sp>
      <p:sp>
        <p:nvSpPr>
          <p:cNvPr id="22538" name="Oval 32"/>
          <p:cNvSpPr>
            <a:spLocks noChangeArrowheads="1"/>
          </p:cNvSpPr>
          <p:nvPr/>
        </p:nvSpPr>
        <p:spPr bwMode="gray">
          <a:xfrm>
            <a:off x="6557963" y="2082800"/>
            <a:ext cx="1501775" cy="1500188"/>
          </a:xfrm>
          <a:prstGeom prst="ellipse">
            <a:avLst/>
          </a:prstGeom>
          <a:gradFill rotWithShape="1">
            <a:gsLst>
              <a:gs pos="0">
                <a:srgbClr val="1C538A"/>
              </a:gs>
              <a:gs pos="50000">
                <a:srgbClr val="3399FF"/>
              </a:gs>
              <a:gs pos="100000">
                <a:srgbClr val="1C538A"/>
              </a:gs>
            </a:gsLst>
            <a:lin ang="189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uk-UA" b="0"/>
          </a:p>
        </p:txBody>
      </p:sp>
      <p:sp>
        <p:nvSpPr>
          <p:cNvPr id="22539" name="Oval 33"/>
          <p:cNvSpPr>
            <a:spLocks noChangeArrowheads="1"/>
          </p:cNvSpPr>
          <p:nvPr/>
        </p:nvSpPr>
        <p:spPr bwMode="gray">
          <a:xfrm>
            <a:off x="6559550" y="2085975"/>
            <a:ext cx="1501775" cy="1500188"/>
          </a:xfrm>
          <a:prstGeom prst="ellipse">
            <a:avLst/>
          </a:prstGeom>
          <a:gradFill rotWithShape="1">
            <a:gsLst>
              <a:gs pos="0">
                <a:srgbClr val="2061A2"/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uk-UA" b="0"/>
          </a:p>
        </p:txBody>
      </p:sp>
      <p:sp>
        <p:nvSpPr>
          <p:cNvPr id="22540" name="Oval 34"/>
          <p:cNvSpPr>
            <a:spLocks noChangeArrowheads="1"/>
          </p:cNvSpPr>
          <p:nvPr/>
        </p:nvSpPr>
        <p:spPr bwMode="gray">
          <a:xfrm>
            <a:off x="6632575" y="2159000"/>
            <a:ext cx="1352550" cy="1349375"/>
          </a:xfrm>
          <a:prstGeom prst="ellipse">
            <a:avLst/>
          </a:prstGeom>
          <a:solidFill>
            <a:srgbClr val="000000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uk-UA" b="0"/>
          </a:p>
        </p:txBody>
      </p:sp>
      <p:grpSp>
        <p:nvGrpSpPr>
          <p:cNvPr id="22541" name="Group 35"/>
          <p:cNvGrpSpPr>
            <a:grpSpLocks/>
          </p:cNvGrpSpPr>
          <p:nvPr/>
        </p:nvGrpSpPr>
        <p:grpSpPr bwMode="auto">
          <a:xfrm>
            <a:off x="6653213" y="2179638"/>
            <a:ext cx="1311275" cy="1309687"/>
            <a:chOff x="4166" y="1706"/>
            <a:chExt cx="1252" cy="1252"/>
          </a:xfrm>
        </p:grpSpPr>
        <p:sp>
          <p:nvSpPr>
            <p:cNvPr id="22586" name="Oval 3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uk-UA" b="0"/>
            </a:p>
          </p:txBody>
        </p:sp>
        <p:sp>
          <p:nvSpPr>
            <p:cNvPr id="22587" name="Oval 3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uk-UA" b="0"/>
            </a:p>
          </p:txBody>
        </p:sp>
        <p:sp>
          <p:nvSpPr>
            <p:cNvPr id="22588" name="Oval 3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uk-UA" b="0"/>
            </a:p>
          </p:txBody>
        </p:sp>
        <p:sp>
          <p:nvSpPr>
            <p:cNvPr id="22589" name="Oval 39"/>
            <p:cNvSpPr>
              <a:spLocks noChangeArrowheads="1"/>
            </p:cNvSpPr>
            <p:nvPr/>
          </p:nvSpPr>
          <p:spPr bwMode="gray">
            <a:xfrm>
              <a:off x="4277" y="1808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1200"/>
                <a:t>Вміння </a:t>
              </a:r>
            </a:p>
            <a:p>
              <a:pPr algn="ctr"/>
              <a:r>
                <a:rPr lang="uk-UA" sz="1200"/>
                <a:t>відмовлятися </a:t>
              </a:r>
            </a:p>
            <a:p>
              <a:pPr algn="ctr"/>
              <a:r>
                <a:rPr lang="uk-UA" sz="1200"/>
                <a:t>від шкідливих</a:t>
              </a:r>
            </a:p>
            <a:p>
              <a:pPr algn="ctr"/>
              <a:r>
                <a:rPr lang="uk-UA" sz="1200"/>
                <a:t>звичок</a:t>
              </a:r>
            </a:p>
          </p:txBody>
        </p:sp>
      </p:grpSp>
      <p:grpSp>
        <p:nvGrpSpPr>
          <p:cNvPr id="22542" name="Group 40"/>
          <p:cNvGrpSpPr>
            <a:grpSpLocks/>
          </p:cNvGrpSpPr>
          <p:nvPr/>
        </p:nvGrpSpPr>
        <p:grpSpPr bwMode="auto">
          <a:xfrm rot="3877067">
            <a:off x="2455069" y="4106069"/>
            <a:ext cx="2954337" cy="974725"/>
            <a:chOff x="2290" y="2725"/>
            <a:chExt cx="2162" cy="713"/>
          </a:xfrm>
        </p:grpSpPr>
        <p:grpSp>
          <p:nvGrpSpPr>
            <p:cNvPr id="22580" name="Group 41"/>
            <p:cNvGrpSpPr>
              <a:grpSpLocks/>
            </p:cNvGrpSpPr>
            <p:nvPr/>
          </p:nvGrpSpPr>
          <p:grpSpPr bwMode="auto">
            <a:xfrm>
              <a:off x="2290" y="3030"/>
              <a:ext cx="2162" cy="408"/>
              <a:chOff x="2290" y="3030"/>
              <a:chExt cx="2162" cy="408"/>
            </a:xfrm>
          </p:grpSpPr>
          <p:sp>
            <p:nvSpPr>
              <p:cNvPr id="22584" name="Freeform 42"/>
              <p:cNvSpPr>
                <a:spLocks/>
              </p:cNvSpPr>
              <p:nvPr/>
            </p:nvSpPr>
            <p:spPr bwMode="gray">
              <a:xfrm>
                <a:off x="2290" y="3030"/>
                <a:ext cx="2162" cy="408"/>
              </a:xfrm>
              <a:custGeom>
                <a:avLst/>
                <a:gdLst>
                  <a:gd name="T0" fmla="*/ 4948 w 1832"/>
                  <a:gd name="T1" fmla="*/ 32 h 408"/>
                  <a:gd name="T2" fmla="*/ 4944 w 1832"/>
                  <a:gd name="T3" fmla="*/ 66 h 408"/>
                  <a:gd name="T4" fmla="*/ 4901 w 1832"/>
                  <a:gd name="T5" fmla="*/ 128 h 408"/>
                  <a:gd name="T6" fmla="*/ 4830 w 1832"/>
                  <a:gd name="T7" fmla="*/ 188 h 408"/>
                  <a:gd name="T8" fmla="*/ 4738 w 1832"/>
                  <a:gd name="T9" fmla="*/ 240 h 408"/>
                  <a:gd name="T10" fmla="*/ 4624 w 1832"/>
                  <a:gd name="T11" fmla="*/ 288 h 408"/>
                  <a:gd name="T12" fmla="*/ 4497 w 1832"/>
                  <a:gd name="T13" fmla="*/ 330 h 408"/>
                  <a:gd name="T14" fmla="*/ 4350 w 1832"/>
                  <a:gd name="T15" fmla="*/ 362 h 408"/>
                  <a:gd name="T16" fmla="*/ 4186 w 1832"/>
                  <a:gd name="T17" fmla="*/ 388 h 408"/>
                  <a:gd name="T18" fmla="*/ 4015 w 1832"/>
                  <a:gd name="T19" fmla="*/ 402 h 408"/>
                  <a:gd name="T20" fmla="*/ 3830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4948 w 1832"/>
                  <a:gd name="T27" fmla="*/ 0 h 408"/>
                  <a:gd name="T28" fmla="*/ 4948 w 1832"/>
                  <a:gd name="T29" fmla="*/ 32 h 408"/>
                  <a:gd name="T30" fmla="*/ 4948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5" name="Freeform 43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81" name="Group 44"/>
            <p:cNvGrpSpPr>
              <a:grpSpLocks/>
            </p:cNvGrpSpPr>
            <p:nvPr/>
          </p:nvGrpSpPr>
          <p:grpSpPr bwMode="auto">
            <a:xfrm flipV="1">
              <a:off x="2290" y="2725"/>
              <a:ext cx="1966" cy="313"/>
              <a:chOff x="2290" y="3030"/>
              <a:chExt cx="2562" cy="408"/>
            </a:xfrm>
          </p:grpSpPr>
          <p:sp>
            <p:nvSpPr>
              <p:cNvPr id="22582" name="Freeform 45"/>
              <p:cNvSpPr>
                <a:spLocks/>
              </p:cNvSpPr>
              <p:nvPr/>
            </p:nvSpPr>
            <p:spPr bwMode="gray">
              <a:xfrm>
                <a:off x="2290" y="3030"/>
                <a:ext cx="2562" cy="408"/>
              </a:xfrm>
              <a:custGeom>
                <a:avLst/>
                <a:gdLst>
                  <a:gd name="T0" fmla="*/ 13705 w 1832"/>
                  <a:gd name="T1" fmla="*/ 32 h 408"/>
                  <a:gd name="T2" fmla="*/ 13688 w 1832"/>
                  <a:gd name="T3" fmla="*/ 66 h 408"/>
                  <a:gd name="T4" fmla="*/ 13571 w 1832"/>
                  <a:gd name="T5" fmla="*/ 128 h 408"/>
                  <a:gd name="T6" fmla="*/ 13371 w 1832"/>
                  <a:gd name="T7" fmla="*/ 188 h 408"/>
                  <a:gd name="T8" fmla="*/ 13119 w 1832"/>
                  <a:gd name="T9" fmla="*/ 240 h 408"/>
                  <a:gd name="T10" fmla="*/ 12806 w 1832"/>
                  <a:gd name="T11" fmla="*/ 288 h 408"/>
                  <a:gd name="T12" fmla="*/ 12446 w 1832"/>
                  <a:gd name="T13" fmla="*/ 330 h 408"/>
                  <a:gd name="T14" fmla="*/ 12045 w 1832"/>
                  <a:gd name="T15" fmla="*/ 362 h 408"/>
                  <a:gd name="T16" fmla="*/ 11598 w 1832"/>
                  <a:gd name="T17" fmla="*/ 388 h 408"/>
                  <a:gd name="T18" fmla="*/ 11115 w 1832"/>
                  <a:gd name="T19" fmla="*/ 402 h 408"/>
                  <a:gd name="T20" fmla="*/ 10606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3705 w 1832"/>
                  <a:gd name="T27" fmla="*/ 0 h 408"/>
                  <a:gd name="T28" fmla="*/ 13705 w 1832"/>
                  <a:gd name="T29" fmla="*/ 32 h 408"/>
                  <a:gd name="T30" fmla="*/ 13705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3" name="Freeform 46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543" name="Group 47"/>
          <p:cNvGrpSpPr>
            <a:grpSpLocks/>
          </p:cNvGrpSpPr>
          <p:nvPr/>
        </p:nvGrpSpPr>
        <p:grpSpPr bwMode="auto">
          <a:xfrm>
            <a:off x="2379663" y="1957388"/>
            <a:ext cx="1741487" cy="1611312"/>
            <a:chOff x="2789" y="1625"/>
            <a:chExt cx="907" cy="907"/>
          </a:xfrm>
        </p:grpSpPr>
        <p:sp>
          <p:nvSpPr>
            <p:cNvPr id="22570" name="Oval 4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uk-UA" b="0"/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uk-UA" b="0"/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0"/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0"/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0"/>
            </a:p>
          </p:txBody>
        </p:sp>
        <p:grpSp>
          <p:nvGrpSpPr>
            <p:cNvPr id="22575" name="Group 53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2576" name="Oval 5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uk-UA" b="0"/>
              </a:p>
            </p:txBody>
          </p:sp>
          <p:sp>
            <p:nvSpPr>
              <p:cNvPr id="22577" name="Oval 5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uk-UA" b="0"/>
              </a:p>
            </p:txBody>
          </p:sp>
          <p:sp>
            <p:nvSpPr>
              <p:cNvPr id="22578" name="Oval 5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uk-UA" b="0"/>
              </a:p>
            </p:txBody>
          </p:sp>
          <p:sp>
            <p:nvSpPr>
              <p:cNvPr id="22579" name="Oval 57"/>
              <p:cNvSpPr>
                <a:spLocks noChangeArrowheads="1"/>
              </p:cNvSpPr>
              <p:nvPr/>
            </p:nvSpPr>
            <p:spPr bwMode="gray">
              <a:xfrm>
                <a:off x="4289" y="183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uk-UA" sz="1200"/>
                  <a:t>Дотримання </a:t>
                </a:r>
              </a:p>
              <a:p>
                <a:pPr algn="ctr"/>
                <a:r>
                  <a:rPr lang="uk-UA" sz="1200"/>
                  <a:t>позитивного </a:t>
                </a:r>
              </a:p>
              <a:p>
                <a:pPr algn="ctr"/>
                <a:r>
                  <a:rPr lang="uk-UA" sz="1200"/>
                  <a:t>мислення</a:t>
                </a:r>
              </a:p>
            </p:txBody>
          </p:sp>
        </p:grpSp>
      </p:grpSp>
      <p:grpSp>
        <p:nvGrpSpPr>
          <p:cNvPr id="22544" name="Group 58"/>
          <p:cNvGrpSpPr>
            <a:grpSpLocks/>
          </p:cNvGrpSpPr>
          <p:nvPr/>
        </p:nvGrpSpPr>
        <p:grpSpPr bwMode="auto">
          <a:xfrm rot="3877067">
            <a:off x="439738" y="4157662"/>
            <a:ext cx="3067050" cy="974725"/>
            <a:chOff x="2290" y="2725"/>
            <a:chExt cx="2244" cy="713"/>
          </a:xfrm>
        </p:grpSpPr>
        <p:grpSp>
          <p:nvGrpSpPr>
            <p:cNvPr id="22564" name="Group 59"/>
            <p:cNvGrpSpPr>
              <a:grpSpLocks/>
            </p:cNvGrpSpPr>
            <p:nvPr/>
          </p:nvGrpSpPr>
          <p:grpSpPr bwMode="auto">
            <a:xfrm>
              <a:off x="2290" y="3030"/>
              <a:ext cx="2244" cy="408"/>
              <a:chOff x="2290" y="3030"/>
              <a:chExt cx="2244" cy="408"/>
            </a:xfrm>
          </p:grpSpPr>
          <p:sp>
            <p:nvSpPr>
              <p:cNvPr id="22568" name="Freeform 60"/>
              <p:cNvSpPr>
                <a:spLocks/>
              </p:cNvSpPr>
              <p:nvPr/>
            </p:nvSpPr>
            <p:spPr bwMode="gray">
              <a:xfrm>
                <a:off x="2290" y="3030"/>
                <a:ext cx="2244" cy="408"/>
              </a:xfrm>
              <a:custGeom>
                <a:avLst/>
                <a:gdLst>
                  <a:gd name="T0" fmla="*/ 6187 w 1832"/>
                  <a:gd name="T1" fmla="*/ 32 h 408"/>
                  <a:gd name="T2" fmla="*/ 6183 w 1832"/>
                  <a:gd name="T3" fmla="*/ 66 h 408"/>
                  <a:gd name="T4" fmla="*/ 6127 w 1832"/>
                  <a:gd name="T5" fmla="*/ 128 h 408"/>
                  <a:gd name="T6" fmla="*/ 6039 w 1832"/>
                  <a:gd name="T7" fmla="*/ 188 h 408"/>
                  <a:gd name="T8" fmla="*/ 5924 w 1832"/>
                  <a:gd name="T9" fmla="*/ 240 h 408"/>
                  <a:gd name="T10" fmla="*/ 5784 w 1832"/>
                  <a:gd name="T11" fmla="*/ 288 h 408"/>
                  <a:gd name="T12" fmla="*/ 5617 w 1832"/>
                  <a:gd name="T13" fmla="*/ 330 h 408"/>
                  <a:gd name="T14" fmla="*/ 5436 w 1832"/>
                  <a:gd name="T15" fmla="*/ 362 h 408"/>
                  <a:gd name="T16" fmla="*/ 5236 w 1832"/>
                  <a:gd name="T17" fmla="*/ 388 h 408"/>
                  <a:gd name="T18" fmla="*/ 5017 w 1832"/>
                  <a:gd name="T19" fmla="*/ 402 h 408"/>
                  <a:gd name="T20" fmla="*/ 4791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6187 w 1832"/>
                  <a:gd name="T27" fmla="*/ 0 h 408"/>
                  <a:gd name="T28" fmla="*/ 6187 w 1832"/>
                  <a:gd name="T29" fmla="*/ 32 h 408"/>
                  <a:gd name="T30" fmla="*/ 6187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9" name="Freeform 6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65" name="Group 62"/>
            <p:cNvGrpSpPr>
              <a:grpSpLocks/>
            </p:cNvGrpSpPr>
            <p:nvPr/>
          </p:nvGrpSpPr>
          <p:grpSpPr bwMode="auto">
            <a:xfrm flipV="1">
              <a:off x="2290" y="2725"/>
              <a:ext cx="1643" cy="313"/>
              <a:chOff x="2290" y="3030"/>
              <a:chExt cx="2141" cy="408"/>
            </a:xfrm>
          </p:grpSpPr>
          <p:sp>
            <p:nvSpPr>
              <p:cNvPr id="22566" name="Freeform 63"/>
              <p:cNvSpPr>
                <a:spLocks/>
              </p:cNvSpPr>
              <p:nvPr/>
            </p:nvSpPr>
            <p:spPr bwMode="gray">
              <a:xfrm>
                <a:off x="2290" y="3030"/>
                <a:ext cx="2141" cy="408"/>
              </a:xfrm>
              <a:custGeom>
                <a:avLst/>
                <a:gdLst>
                  <a:gd name="T0" fmla="*/ 4666 w 1832"/>
                  <a:gd name="T1" fmla="*/ 32 h 408"/>
                  <a:gd name="T2" fmla="*/ 4664 w 1832"/>
                  <a:gd name="T3" fmla="*/ 66 h 408"/>
                  <a:gd name="T4" fmla="*/ 4622 w 1832"/>
                  <a:gd name="T5" fmla="*/ 128 h 408"/>
                  <a:gd name="T6" fmla="*/ 4558 w 1832"/>
                  <a:gd name="T7" fmla="*/ 188 h 408"/>
                  <a:gd name="T8" fmla="*/ 4469 w 1832"/>
                  <a:gd name="T9" fmla="*/ 240 h 408"/>
                  <a:gd name="T10" fmla="*/ 4364 w 1832"/>
                  <a:gd name="T11" fmla="*/ 288 h 408"/>
                  <a:gd name="T12" fmla="*/ 4240 w 1832"/>
                  <a:gd name="T13" fmla="*/ 330 h 408"/>
                  <a:gd name="T14" fmla="*/ 4102 w 1832"/>
                  <a:gd name="T15" fmla="*/ 362 h 408"/>
                  <a:gd name="T16" fmla="*/ 3947 w 1832"/>
                  <a:gd name="T17" fmla="*/ 388 h 408"/>
                  <a:gd name="T18" fmla="*/ 3786 w 1832"/>
                  <a:gd name="T19" fmla="*/ 402 h 408"/>
                  <a:gd name="T20" fmla="*/ 3612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4666 w 1832"/>
                  <a:gd name="T27" fmla="*/ 0 h 408"/>
                  <a:gd name="T28" fmla="*/ 4666 w 1832"/>
                  <a:gd name="T29" fmla="*/ 32 h 408"/>
                  <a:gd name="T30" fmla="*/ 4666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7" name="Freeform 6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545" name="Group 65"/>
          <p:cNvGrpSpPr>
            <a:grpSpLocks/>
          </p:cNvGrpSpPr>
          <p:nvPr/>
        </p:nvGrpSpPr>
        <p:grpSpPr bwMode="auto">
          <a:xfrm>
            <a:off x="396875" y="1844675"/>
            <a:ext cx="1905000" cy="1724025"/>
            <a:chOff x="2789" y="1625"/>
            <a:chExt cx="907" cy="907"/>
          </a:xfrm>
        </p:grpSpPr>
        <p:sp>
          <p:nvSpPr>
            <p:cNvPr id="22554" name="Oval 66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uk-UA" b="0"/>
            </a:p>
          </p:txBody>
        </p:sp>
        <p:sp>
          <p:nvSpPr>
            <p:cNvPr id="22555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uk-UA" b="0"/>
            </a:p>
          </p:txBody>
        </p:sp>
        <p:sp>
          <p:nvSpPr>
            <p:cNvPr id="22556" name="Oval 68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0"/>
            </a:p>
          </p:txBody>
        </p:sp>
        <p:sp>
          <p:nvSpPr>
            <p:cNvPr id="22557" name="Oval 69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0"/>
            </a:p>
          </p:txBody>
        </p:sp>
        <p:sp>
          <p:nvSpPr>
            <p:cNvPr id="22558" name="Oval 70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0"/>
            </a:p>
          </p:txBody>
        </p:sp>
        <p:grpSp>
          <p:nvGrpSpPr>
            <p:cNvPr id="22559" name="Group 71"/>
            <p:cNvGrpSpPr>
              <a:grpSpLocks/>
            </p:cNvGrpSpPr>
            <p:nvPr/>
          </p:nvGrpSpPr>
          <p:grpSpPr bwMode="auto">
            <a:xfrm>
              <a:off x="2898" y="1735"/>
              <a:ext cx="687" cy="688"/>
              <a:chOff x="4166" y="1706"/>
              <a:chExt cx="1252" cy="1252"/>
            </a:xfrm>
          </p:grpSpPr>
          <p:sp>
            <p:nvSpPr>
              <p:cNvPr id="22560" name="Oval 7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uk-UA" b="0"/>
              </a:p>
            </p:txBody>
          </p:sp>
          <p:sp>
            <p:nvSpPr>
              <p:cNvPr id="22561" name="Oval 7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uk-UA" b="0"/>
              </a:p>
            </p:txBody>
          </p:sp>
          <p:sp>
            <p:nvSpPr>
              <p:cNvPr id="22562" name="Oval 7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uk-UA" b="0"/>
              </a:p>
            </p:txBody>
          </p:sp>
          <p:sp>
            <p:nvSpPr>
              <p:cNvPr id="22563" name="Oval 75"/>
              <p:cNvSpPr>
                <a:spLocks noChangeArrowheads="1"/>
              </p:cNvSpPr>
              <p:nvPr/>
            </p:nvSpPr>
            <p:spPr bwMode="gray">
              <a:xfrm>
                <a:off x="4287" y="1871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uk-UA" sz="1200"/>
                  <a:t>Створення</a:t>
                </a:r>
              </a:p>
              <a:p>
                <a:pPr algn="ctr"/>
                <a:r>
                  <a:rPr lang="uk-UA" sz="1200"/>
                  <a:t> психологічного </a:t>
                </a:r>
              </a:p>
              <a:p>
                <a:pPr algn="ctr"/>
                <a:r>
                  <a:rPr lang="uk-UA" sz="1200"/>
                  <a:t>клімату </a:t>
                </a:r>
              </a:p>
              <a:p>
                <a:pPr algn="ctr"/>
                <a:r>
                  <a:rPr lang="uk-UA" sz="1200"/>
                  <a:t>на уроці</a:t>
                </a:r>
              </a:p>
            </p:txBody>
          </p:sp>
        </p:grpSp>
      </p:grpSp>
      <p:sp>
        <p:nvSpPr>
          <p:cNvPr id="22546" name="Text Box 76"/>
          <p:cNvSpPr txBox="1">
            <a:spLocks noChangeArrowheads="1"/>
          </p:cNvSpPr>
          <p:nvPr/>
        </p:nvSpPr>
        <p:spPr bwMode="gray">
          <a:xfrm rot="3925970">
            <a:off x="277019" y="4560094"/>
            <a:ext cx="2928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1400"/>
              <a:t>підтримувати дружні стосунки</a:t>
            </a:r>
            <a:endParaRPr lang="en-US" sz="1400"/>
          </a:p>
        </p:txBody>
      </p:sp>
      <p:sp>
        <p:nvSpPr>
          <p:cNvPr id="22547" name="Text Box 77"/>
          <p:cNvSpPr txBox="1">
            <a:spLocks noChangeArrowheads="1"/>
          </p:cNvSpPr>
          <p:nvPr/>
        </p:nvSpPr>
        <p:spPr bwMode="gray">
          <a:xfrm rot="3925970">
            <a:off x="1208088" y="4113213"/>
            <a:ext cx="1755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1400"/>
              <a:t>Навчання вмінню</a:t>
            </a:r>
            <a:endParaRPr lang="en-US" sz="1400"/>
          </a:p>
        </p:txBody>
      </p:sp>
      <p:sp>
        <p:nvSpPr>
          <p:cNvPr id="22548" name="Text Box 78"/>
          <p:cNvSpPr txBox="1">
            <a:spLocks noChangeArrowheads="1"/>
          </p:cNvSpPr>
          <p:nvPr/>
        </p:nvSpPr>
        <p:spPr bwMode="gray">
          <a:xfrm rot="3925970">
            <a:off x="2238376" y="4495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1400"/>
              <a:t>У своїх можливостях, задатків</a:t>
            </a:r>
            <a:endParaRPr lang="en-US" sz="1400"/>
          </a:p>
        </p:txBody>
      </p:sp>
      <p:sp>
        <p:nvSpPr>
          <p:cNvPr id="22549" name="Text Box 79"/>
          <p:cNvSpPr txBox="1">
            <a:spLocks noChangeArrowheads="1"/>
          </p:cNvSpPr>
          <p:nvPr/>
        </p:nvSpPr>
        <p:spPr bwMode="gray">
          <a:xfrm rot="3925970">
            <a:off x="2859088" y="4437063"/>
            <a:ext cx="2543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/>
              <a:t>Підтримання </a:t>
            </a:r>
            <a:r>
              <a:rPr lang="uk-UA" sz="1400" i="1"/>
              <a:t>впевненості</a:t>
            </a:r>
            <a:endParaRPr lang="en-US" sz="1400" i="1"/>
          </a:p>
        </p:txBody>
      </p:sp>
      <p:sp>
        <p:nvSpPr>
          <p:cNvPr id="22550" name="Text Box 80"/>
          <p:cNvSpPr txBox="1">
            <a:spLocks noChangeArrowheads="1"/>
          </p:cNvSpPr>
          <p:nvPr/>
        </p:nvSpPr>
        <p:spPr bwMode="gray">
          <a:xfrm rot="3925970">
            <a:off x="4489451" y="4495800"/>
            <a:ext cx="256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1400"/>
              <a:t>Вміння керувати емоціями</a:t>
            </a:r>
            <a:endParaRPr lang="en-US" sz="1400"/>
          </a:p>
        </p:txBody>
      </p:sp>
      <p:sp>
        <p:nvSpPr>
          <p:cNvPr id="22551" name="Text Box 81"/>
          <p:cNvSpPr txBox="1">
            <a:spLocks noChangeArrowheads="1"/>
          </p:cNvSpPr>
          <p:nvPr/>
        </p:nvSpPr>
        <p:spPr bwMode="gray">
          <a:xfrm rot="3925970">
            <a:off x="5213351" y="4452937"/>
            <a:ext cx="2070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200"/>
              <a:t>Самооцінка,       самоконтроль</a:t>
            </a:r>
            <a:endParaRPr lang="en-US" sz="1200"/>
          </a:p>
        </p:txBody>
      </p:sp>
      <p:sp>
        <p:nvSpPr>
          <p:cNvPr id="22552" name="Text Box 82"/>
          <p:cNvSpPr txBox="1">
            <a:spLocks noChangeArrowheads="1"/>
          </p:cNvSpPr>
          <p:nvPr/>
        </p:nvSpPr>
        <p:spPr bwMode="gray">
          <a:xfrm rot="3925970">
            <a:off x="6921500" y="4319588"/>
            <a:ext cx="203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2000"/>
              <a:t>Музикотерапія</a:t>
            </a:r>
            <a:endParaRPr lang="en-US" sz="2000"/>
          </a:p>
        </p:txBody>
      </p:sp>
      <p:sp>
        <p:nvSpPr>
          <p:cNvPr id="22553" name="Text Box 83"/>
          <p:cNvSpPr txBox="1">
            <a:spLocks noChangeArrowheads="1"/>
          </p:cNvSpPr>
          <p:nvPr/>
        </p:nvSpPr>
        <p:spPr bwMode="gray">
          <a:xfrm rot="3925970">
            <a:off x="7454107" y="4004469"/>
            <a:ext cx="1598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1400"/>
              <a:t>Кольоротерапія</a:t>
            </a:r>
            <a:endParaRPr lang="en-US" sz="1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552" y="339725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Реалізація духовної</a:t>
            </a:r>
            <a:r>
              <a:rPr lang="uk-UA" b="1" dirty="0"/>
              <a:t> </a:t>
            </a:r>
            <a:r>
              <a:rPr lang="uk-UA" b="1" dirty="0" smtClean="0"/>
              <a:t>складової</a:t>
            </a:r>
            <a:endParaRPr lang="en-US" dirty="0" smtClean="0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6311900" y="3124200"/>
            <a:ext cx="1676400" cy="294481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b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559300" y="3124200"/>
            <a:ext cx="1665288" cy="294481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b="0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819400" y="3124200"/>
            <a:ext cx="1616075" cy="294481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b="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1054100" y="3124200"/>
            <a:ext cx="1676400" cy="294481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b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11300" y="1895475"/>
            <a:ext cx="6096000" cy="990600"/>
            <a:chOff x="624" y="1152"/>
            <a:chExt cx="4080" cy="720"/>
          </a:xfrm>
        </p:grpSpPr>
        <p:sp>
          <p:nvSpPr>
            <p:cNvPr id="55304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uk-UA" b="0"/>
            </a:p>
          </p:txBody>
        </p:sp>
        <p:grpSp>
          <p:nvGrpSpPr>
            <p:cNvPr id="23571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23585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b="0"/>
              </a:p>
            </p:txBody>
          </p:sp>
          <p:sp>
            <p:nvSpPr>
              <p:cNvPr id="23586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 b="0"/>
              </a:p>
            </p:txBody>
          </p:sp>
          <p:sp>
            <p:nvSpPr>
              <p:cNvPr id="55308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b="0"/>
              </a:p>
            </p:txBody>
          </p:sp>
          <p:sp>
            <p:nvSpPr>
              <p:cNvPr id="55309" name="Oval 13"/>
              <p:cNvSpPr>
                <a:spLocks noChangeArrowheads="1"/>
              </p:cNvSpPr>
              <p:nvPr/>
            </p:nvSpPr>
            <p:spPr bwMode="gray">
              <a:xfrm>
                <a:off x="2439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b="0"/>
              </a:p>
            </p:txBody>
          </p:sp>
        </p:grpSp>
        <p:sp>
          <p:nvSpPr>
            <p:cNvPr id="55310" name="Rectangle 14"/>
            <p:cNvSpPr>
              <a:spLocks noChangeArrowheads="1"/>
            </p:cNvSpPr>
            <p:nvPr/>
          </p:nvSpPr>
          <p:spPr bwMode="gray">
            <a:xfrm rot="3419336">
              <a:off x="1776" y="1148"/>
              <a:ext cx="672" cy="67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uk-UA" b="0"/>
            </a:p>
          </p:txBody>
        </p:sp>
        <p:grpSp>
          <p:nvGrpSpPr>
            <p:cNvPr id="23573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23581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b="0"/>
              </a:p>
            </p:txBody>
          </p:sp>
          <p:sp>
            <p:nvSpPr>
              <p:cNvPr id="23582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 b="0"/>
              </a:p>
            </p:txBody>
          </p:sp>
          <p:sp>
            <p:nvSpPr>
              <p:cNvPr id="55314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b="0"/>
              </a:p>
            </p:txBody>
          </p:sp>
          <p:sp>
            <p:nvSpPr>
              <p:cNvPr id="55315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b="0"/>
              </a:p>
            </p:txBody>
          </p:sp>
        </p:grpSp>
        <p:sp>
          <p:nvSpPr>
            <p:cNvPr id="55316" name="Rectangle 20"/>
            <p:cNvSpPr>
              <a:spLocks noChangeArrowheads="1"/>
            </p:cNvSpPr>
            <p:nvPr/>
          </p:nvSpPr>
          <p:spPr bwMode="gray">
            <a:xfrm rot="3419336">
              <a:off x="2880" y="1148"/>
              <a:ext cx="672" cy="679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uk-UA" b="0"/>
            </a:p>
          </p:txBody>
        </p:sp>
        <p:grpSp>
          <p:nvGrpSpPr>
            <p:cNvPr id="23575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23577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b="0"/>
              </a:p>
            </p:txBody>
          </p:sp>
          <p:sp>
            <p:nvSpPr>
              <p:cNvPr id="23578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 b="0"/>
              </a:p>
            </p:txBody>
          </p:sp>
          <p:sp>
            <p:nvSpPr>
              <p:cNvPr id="55320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b="0"/>
              </a:p>
            </p:txBody>
          </p:sp>
          <p:sp>
            <p:nvSpPr>
              <p:cNvPr id="55321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b="0"/>
              </a:p>
            </p:txBody>
          </p:sp>
        </p:grpSp>
        <p:sp>
          <p:nvSpPr>
            <p:cNvPr id="55322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uk-UA" b="0"/>
            </a:p>
          </p:txBody>
        </p:sp>
      </p:grpSp>
      <p:sp>
        <p:nvSpPr>
          <p:cNvPr id="23560" name="Rectangle 30"/>
          <p:cNvSpPr>
            <a:spLocks noChangeArrowheads="1"/>
          </p:cNvSpPr>
          <p:nvPr/>
        </p:nvSpPr>
        <p:spPr bwMode="gray">
          <a:xfrm>
            <a:off x="6546850" y="2147888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0">
                <a:solidFill>
                  <a:schemeClr val="bg1"/>
                </a:solidFill>
              </a:rPr>
              <a:t>       4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3561" name="Rectangle 31"/>
          <p:cNvSpPr>
            <a:spLocks noChangeArrowheads="1"/>
          </p:cNvSpPr>
          <p:nvPr/>
        </p:nvSpPr>
        <p:spPr bwMode="auto">
          <a:xfrm>
            <a:off x="1120775" y="3265488"/>
            <a:ext cx="15430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0"/>
              <a:t>Навчання доброзичли-вому ставленню до товаришів у класі, до учнів школи, до дорослих</a:t>
            </a:r>
            <a:endParaRPr lang="en-US" b="0"/>
          </a:p>
        </p:txBody>
      </p:sp>
      <p:sp>
        <p:nvSpPr>
          <p:cNvPr id="23562" name="Rectangle 32"/>
          <p:cNvSpPr>
            <a:spLocks noChangeArrowheads="1"/>
          </p:cNvSpPr>
          <p:nvPr/>
        </p:nvSpPr>
        <p:spPr bwMode="auto">
          <a:xfrm>
            <a:off x="2905125" y="3235325"/>
            <a:ext cx="15192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0"/>
              <a:t>Навчання відповідаль-ності за власні вчинки</a:t>
            </a:r>
            <a:endParaRPr lang="en-US" b="0"/>
          </a:p>
        </p:txBody>
      </p:sp>
      <p:sp>
        <p:nvSpPr>
          <p:cNvPr id="23563" name="Rectangle 33"/>
          <p:cNvSpPr>
            <a:spLocks noChangeArrowheads="1"/>
          </p:cNvSpPr>
          <p:nvPr/>
        </p:nvSpPr>
        <p:spPr bwMode="auto">
          <a:xfrm>
            <a:off x="2868613" y="4629150"/>
            <a:ext cx="17033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0"/>
              <a:t>Вироблення навичок самообслуго-вування</a:t>
            </a:r>
            <a:endParaRPr lang="en-US" b="0"/>
          </a:p>
        </p:txBody>
      </p:sp>
      <p:sp>
        <p:nvSpPr>
          <p:cNvPr id="23564" name="Rectangle 34"/>
          <p:cNvSpPr>
            <a:spLocks noChangeArrowheads="1"/>
          </p:cNvSpPr>
          <p:nvPr/>
        </p:nvSpPr>
        <p:spPr bwMode="auto">
          <a:xfrm>
            <a:off x="6473825" y="3235325"/>
            <a:ext cx="16827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0"/>
              <a:t>Навчання вмінню розрізняти добро і зло, духовне і бездуховне, долати прояви зла в собі</a:t>
            </a:r>
            <a:endParaRPr lang="en-US" b="0"/>
          </a:p>
        </p:txBody>
      </p:sp>
      <p:sp>
        <p:nvSpPr>
          <p:cNvPr id="23565" name="Rectangle 34"/>
          <p:cNvSpPr>
            <a:spLocks noChangeArrowheads="1"/>
          </p:cNvSpPr>
          <p:nvPr/>
        </p:nvSpPr>
        <p:spPr bwMode="auto">
          <a:xfrm>
            <a:off x="4529138" y="3219450"/>
            <a:ext cx="17922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0"/>
              <a:t>Навчання висловлювати свої погляди щодо здорового способу життя</a:t>
            </a:r>
            <a:endParaRPr lang="en-US" b="0"/>
          </a:p>
        </p:txBody>
      </p:sp>
      <p:sp>
        <p:nvSpPr>
          <p:cNvPr id="23566" name="TextBox 1"/>
          <p:cNvSpPr txBox="1">
            <a:spLocks noChangeArrowheads="1"/>
          </p:cNvSpPr>
          <p:nvPr/>
        </p:nvSpPr>
        <p:spPr bwMode="auto">
          <a:xfrm>
            <a:off x="4635500" y="4868863"/>
            <a:ext cx="1512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0"/>
              <a:t>Навчання усвідомлен-ня життєвих цінностей</a:t>
            </a:r>
          </a:p>
        </p:txBody>
      </p:sp>
      <p:sp>
        <p:nvSpPr>
          <p:cNvPr id="23567" name="Rectangle 30"/>
          <p:cNvSpPr>
            <a:spLocks noChangeArrowheads="1"/>
          </p:cNvSpPr>
          <p:nvPr/>
        </p:nvSpPr>
        <p:spPr bwMode="gray">
          <a:xfrm flipH="1">
            <a:off x="5183188" y="2103438"/>
            <a:ext cx="541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0">
                <a:solidFill>
                  <a:schemeClr val="bg1"/>
                </a:solidFill>
              </a:rPr>
              <a:t> 3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3568" name="Rectangle 30"/>
          <p:cNvSpPr>
            <a:spLocks noChangeArrowheads="1"/>
          </p:cNvSpPr>
          <p:nvPr/>
        </p:nvSpPr>
        <p:spPr bwMode="gray">
          <a:xfrm>
            <a:off x="3397250" y="210185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0">
                <a:solidFill>
                  <a:schemeClr val="bg1"/>
                </a:solidFill>
              </a:rPr>
              <a:t>   2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3569" name="Rectangle 30"/>
          <p:cNvSpPr>
            <a:spLocks noChangeArrowheads="1"/>
          </p:cNvSpPr>
          <p:nvPr/>
        </p:nvSpPr>
        <p:spPr bwMode="gray">
          <a:xfrm>
            <a:off x="1712913" y="21732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0">
                <a:solidFill>
                  <a:schemeClr val="bg1"/>
                </a:solidFill>
              </a:rPr>
              <a:t>  1</a:t>
            </a:r>
            <a:endParaRPr lang="en-US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45" y="308844"/>
            <a:ext cx="8430957" cy="4873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uk-UA" b="1" dirty="0" smtClean="0"/>
              <a:t>Повсякденна діяльність школи</a:t>
            </a:r>
            <a:endParaRPr lang="en-US" b="1" dirty="0" smtClean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1125538"/>
            <a:ext cx="9144000" cy="5532437"/>
            <a:chOff x="33" y="790"/>
            <a:chExt cx="5760" cy="3485"/>
          </a:xfrm>
        </p:grpSpPr>
        <p:sp>
          <p:nvSpPr>
            <p:cNvPr id="68612" name="Freeform 4"/>
            <p:cNvSpPr>
              <a:spLocks noEditPoints="1"/>
            </p:cNvSpPr>
            <p:nvPr/>
          </p:nvSpPr>
          <p:spPr bwMode="gray">
            <a:xfrm rot="-1358056">
              <a:off x="713" y="1672"/>
              <a:ext cx="4259" cy="1695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b="0"/>
            </a:p>
          </p:txBody>
        </p:sp>
        <p:sp>
          <p:nvSpPr>
            <p:cNvPr id="24582" name="Oval 5"/>
            <p:cNvSpPr>
              <a:spLocks noChangeArrowheads="1"/>
            </p:cNvSpPr>
            <p:nvPr/>
          </p:nvSpPr>
          <p:spPr bwMode="gray">
            <a:xfrm rot="-1543677">
              <a:off x="2855" y="1584"/>
              <a:ext cx="745" cy="213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0"/>
            </a:p>
          </p:txBody>
        </p:sp>
        <p:sp>
          <p:nvSpPr>
            <p:cNvPr id="24583" name="Oval 6"/>
            <p:cNvSpPr>
              <a:spLocks noChangeArrowheads="1"/>
            </p:cNvSpPr>
            <p:nvPr/>
          </p:nvSpPr>
          <p:spPr bwMode="gray">
            <a:xfrm rot="-1543677">
              <a:off x="4640" y="1738"/>
              <a:ext cx="745" cy="213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0"/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gray">
            <a:xfrm rot="-1543677">
              <a:off x="1798" y="3552"/>
              <a:ext cx="746" cy="213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0"/>
            </a:p>
          </p:txBody>
        </p:sp>
        <p:sp>
          <p:nvSpPr>
            <p:cNvPr id="24585" name="Oval 8"/>
            <p:cNvSpPr>
              <a:spLocks noChangeArrowheads="1"/>
            </p:cNvSpPr>
            <p:nvPr/>
          </p:nvSpPr>
          <p:spPr bwMode="gray">
            <a:xfrm rot="-1543677">
              <a:off x="3552" y="3168"/>
              <a:ext cx="745" cy="213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0"/>
            </a:p>
          </p:txBody>
        </p:sp>
        <p:sp>
          <p:nvSpPr>
            <p:cNvPr id="24586" name="Oval 9"/>
            <p:cNvSpPr>
              <a:spLocks noChangeArrowheads="1"/>
            </p:cNvSpPr>
            <p:nvPr/>
          </p:nvSpPr>
          <p:spPr bwMode="gray">
            <a:xfrm rot="-1543677">
              <a:off x="1248" y="2523"/>
              <a:ext cx="746" cy="213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0"/>
            </a:p>
          </p:txBody>
        </p:sp>
        <p:sp>
          <p:nvSpPr>
            <p:cNvPr id="68618" name="Oval 10"/>
            <p:cNvSpPr>
              <a:spLocks noChangeArrowheads="1"/>
            </p:cNvSpPr>
            <p:nvPr/>
          </p:nvSpPr>
          <p:spPr bwMode="gray">
            <a:xfrm>
              <a:off x="2411" y="1152"/>
              <a:ext cx="799" cy="77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b="0"/>
            </a:p>
          </p:txBody>
        </p:sp>
        <p:sp>
          <p:nvSpPr>
            <p:cNvPr id="68619" name="Oval 11"/>
            <p:cNvSpPr>
              <a:spLocks noChangeArrowheads="1"/>
            </p:cNvSpPr>
            <p:nvPr/>
          </p:nvSpPr>
          <p:spPr bwMode="gray">
            <a:xfrm>
              <a:off x="933" y="1780"/>
              <a:ext cx="797" cy="7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b="0"/>
            </a:p>
          </p:txBody>
        </p:sp>
        <p:sp>
          <p:nvSpPr>
            <p:cNvPr id="68620" name="Oval 12"/>
            <p:cNvSpPr>
              <a:spLocks noChangeArrowheads="1"/>
            </p:cNvSpPr>
            <p:nvPr/>
          </p:nvSpPr>
          <p:spPr bwMode="gray">
            <a:xfrm>
              <a:off x="1397" y="3098"/>
              <a:ext cx="797" cy="77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b="0"/>
            </a:p>
          </p:txBody>
        </p:sp>
        <p:sp>
          <p:nvSpPr>
            <p:cNvPr id="68621" name="Oval 13"/>
            <p:cNvSpPr>
              <a:spLocks noChangeArrowheads="1"/>
            </p:cNvSpPr>
            <p:nvPr/>
          </p:nvSpPr>
          <p:spPr bwMode="gray">
            <a:xfrm>
              <a:off x="3122" y="2717"/>
              <a:ext cx="798" cy="77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b="0"/>
            </a:p>
          </p:txBody>
        </p: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4353" y="970"/>
              <a:ext cx="754" cy="771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24592" name="Text Box 15"/>
            <p:cNvSpPr txBox="1">
              <a:spLocks noChangeArrowheads="1"/>
            </p:cNvSpPr>
            <p:nvPr/>
          </p:nvSpPr>
          <p:spPr bwMode="gray">
            <a:xfrm>
              <a:off x="991" y="2349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ru-RU">
                <a:solidFill>
                  <a:srgbClr val="FFC000"/>
                </a:solidFill>
                <a:latin typeface="Verdana" pitchFamily="34" charset="0"/>
              </a:endParaRPr>
            </a:p>
          </p:txBody>
        </p:sp>
        <p:sp>
          <p:nvSpPr>
            <p:cNvPr id="24593" name="Text Box 16"/>
            <p:cNvSpPr txBox="1">
              <a:spLocks noChangeArrowheads="1"/>
            </p:cNvSpPr>
            <p:nvPr/>
          </p:nvSpPr>
          <p:spPr bwMode="gray">
            <a:xfrm>
              <a:off x="1870" y="790"/>
              <a:ext cx="26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>
                  <a:solidFill>
                    <a:srgbClr val="0070C0"/>
                  </a:solidFill>
                  <a:latin typeface="Verdana" pitchFamily="34" charset="0"/>
                </a:rPr>
                <a:t>Грамотно складений </a:t>
              </a:r>
            </a:p>
            <a:p>
              <a:pPr algn="ctr" eaLnBrk="0" hangingPunct="0"/>
              <a:r>
                <a:rPr lang="uk-UA">
                  <a:solidFill>
                    <a:srgbClr val="0070C0"/>
                  </a:solidFill>
                  <a:latin typeface="Verdana" pitchFamily="34" charset="0"/>
                </a:rPr>
                <a:t>розклад уроків</a:t>
              </a:r>
              <a:endParaRPr lang="en-US">
                <a:solidFill>
                  <a:srgbClr val="0070C0"/>
                </a:solidFill>
                <a:latin typeface="Verdana" pitchFamily="34" charset="0"/>
              </a:endParaRPr>
            </a:p>
          </p:txBody>
        </p:sp>
        <p:sp>
          <p:nvSpPr>
            <p:cNvPr id="24594" name="Text Box 17"/>
            <p:cNvSpPr txBox="1">
              <a:spLocks noChangeArrowheads="1"/>
            </p:cNvSpPr>
            <p:nvPr/>
          </p:nvSpPr>
          <p:spPr bwMode="gray">
            <a:xfrm>
              <a:off x="3649" y="1690"/>
              <a:ext cx="214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uk-UA">
                  <a:solidFill>
                    <a:srgbClr val="0070C0"/>
                  </a:solidFill>
                  <a:latin typeface="Verdana" pitchFamily="34" charset="0"/>
                </a:rPr>
                <a:t>Використання прийомів</a:t>
              </a:r>
            </a:p>
            <a:p>
              <a:pPr eaLnBrk="0" hangingPunct="0"/>
              <a:r>
                <a:rPr lang="uk-UA">
                  <a:solidFill>
                    <a:srgbClr val="0070C0"/>
                  </a:solidFill>
                  <a:latin typeface="Verdana" pitchFamily="34" charset="0"/>
                </a:rPr>
                <a:t> рухової активності,</a:t>
              </a:r>
            </a:p>
            <a:p>
              <a:pPr eaLnBrk="0" hangingPunct="0"/>
              <a:r>
                <a:rPr lang="uk-UA">
                  <a:solidFill>
                    <a:srgbClr val="0070C0"/>
                  </a:solidFill>
                  <a:latin typeface="Verdana" pitchFamily="34" charset="0"/>
                </a:rPr>
                <a:t>проведення свят, змагань, конкурсів</a:t>
              </a:r>
              <a:endParaRPr lang="en-US">
                <a:solidFill>
                  <a:srgbClr val="0070C0"/>
                </a:solidFill>
                <a:latin typeface="Verdana" pitchFamily="34" charset="0"/>
              </a:endParaRPr>
            </a:p>
          </p:txBody>
        </p:sp>
        <p:sp>
          <p:nvSpPr>
            <p:cNvPr id="24595" name="Text Box 18"/>
            <p:cNvSpPr txBox="1">
              <a:spLocks noChangeArrowheads="1"/>
            </p:cNvSpPr>
            <p:nvPr/>
          </p:nvSpPr>
          <p:spPr bwMode="gray">
            <a:xfrm>
              <a:off x="3993" y="2995"/>
              <a:ext cx="1575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uk-UA">
                  <a:solidFill>
                    <a:srgbClr val="0070C0"/>
                  </a:solidFill>
                  <a:latin typeface="Verdana" pitchFamily="34" charset="0"/>
                </a:rPr>
                <a:t>Створення сприятливого мікроклімату для учнів, батьків, педагогів, нейтралізація </a:t>
              </a:r>
            </a:p>
            <a:p>
              <a:pPr eaLnBrk="0" hangingPunct="0"/>
              <a:r>
                <a:rPr lang="uk-UA">
                  <a:solidFill>
                    <a:srgbClr val="0070C0"/>
                  </a:solidFill>
                  <a:latin typeface="Verdana" pitchFamily="34" charset="0"/>
                </a:rPr>
                <a:t>стресів</a:t>
              </a:r>
              <a:endParaRPr lang="en-US">
                <a:solidFill>
                  <a:srgbClr val="0070C0"/>
                </a:solidFill>
                <a:latin typeface="Verdana" pitchFamily="34" charset="0"/>
              </a:endParaRPr>
            </a:p>
          </p:txBody>
        </p:sp>
        <p:sp>
          <p:nvSpPr>
            <p:cNvPr id="24596" name="Text Box 19"/>
            <p:cNvSpPr txBox="1">
              <a:spLocks noChangeArrowheads="1"/>
            </p:cNvSpPr>
            <p:nvPr/>
          </p:nvSpPr>
          <p:spPr bwMode="gray">
            <a:xfrm>
              <a:off x="1833" y="3535"/>
              <a:ext cx="238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uk-UA">
                  <a:solidFill>
                    <a:srgbClr val="0070C0"/>
                  </a:solidFill>
                  <a:latin typeface="Verdana" pitchFamily="34" charset="0"/>
                </a:rPr>
                <a:t>Організація</a:t>
              </a:r>
            </a:p>
            <a:p>
              <a:pPr eaLnBrk="0" hangingPunct="0"/>
              <a:r>
                <a:rPr lang="uk-UA">
                  <a:solidFill>
                    <a:srgbClr val="0070C0"/>
                  </a:solidFill>
                  <a:latin typeface="Verdana" pitchFamily="34" charset="0"/>
                </a:rPr>
                <a:t> гарячого харчування</a:t>
              </a:r>
              <a:endParaRPr lang="en-US">
                <a:solidFill>
                  <a:srgbClr val="0070C0"/>
                </a:solidFill>
                <a:latin typeface="Verdana" pitchFamily="34" charset="0"/>
              </a:endParaRPr>
            </a:p>
          </p:txBody>
        </p:sp>
        <p:sp>
          <p:nvSpPr>
            <p:cNvPr id="24597" name="Text Box 20"/>
            <p:cNvSpPr txBox="1">
              <a:spLocks noChangeArrowheads="1"/>
            </p:cNvSpPr>
            <p:nvPr/>
          </p:nvSpPr>
          <p:spPr bwMode="gray">
            <a:xfrm>
              <a:off x="33" y="2455"/>
              <a:ext cx="161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>
                  <a:solidFill>
                    <a:srgbClr val="0070C0"/>
                  </a:solidFill>
                  <a:latin typeface="Verdana" pitchFamily="34" charset="0"/>
                </a:rPr>
                <a:t>Озброєння учнів та батьків знаннями по збереженню власного здоров’я</a:t>
              </a:r>
              <a:endParaRPr lang="en-US">
                <a:solidFill>
                  <a:srgbClr val="0070C0"/>
                </a:solidFill>
                <a:latin typeface="Verdana" pitchFamily="34" charset="0"/>
              </a:endParaRPr>
            </a:p>
          </p:txBody>
        </p:sp>
        <p:sp>
          <p:nvSpPr>
            <p:cNvPr id="24598" name="Line 21"/>
            <p:cNvSpPr>
              <a:spLocks noChangeShapeType="1"/>
            </p:cNvSpPr>
            <p:nvPr/>
          </p:nvSpPr>
          <p:spPr bwMode="gray">
            <a:xfrm>
              <a:off x="1559" y="1428"/>
              <a:ext cx="1137" cy="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4599" name="AutoShape 22"/>
            <p:cNvCxnSpPr>
              <a:cxnSpLocks noChangeShapeType="1"/>
            </p:cNvCxnSpPr>
            <p:nvPr/>
          </p:nvCxnSpPr>
          <p:spPr bwMode="gray">
            <a:xfrm flipH="1">
              <a:off x="361" y="1428"/>
              <a:ext cx="120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600" name="Text Box 23"/>
            <p:cNvSpPr txBox="1">
              <a:spLocks noChangeArrowheads="1"/>
            </p:cNvSpPr>
            <p:nvPr/>
          </p:nvSpPr>
          <p:spPr bwMode="gray">
            <a:xfrm>
              <a:off x="33" y="1051"/>
              <a:ext cx="183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>
                  <a:solidFill>
                    <a:srgbClr val="C00000"/>
                  </a:solidFill>
                  <a:latin typeface="Verdana" pitchFamily="34" charset="0"/>
                </a:rPr>
                <a:t>Здоров</a:t>
              </a:r>
              <a:r>
                <a:rPr lang="en-US">
                  <a:solidFill>
                    <a:srgbClr val="C00000"/>
                  </a:solidFill>
                  <a:latin typeface="Verdana" pitchFamily="34" charset="0"/>
                </a:rPr>
                <a:t>`</a:t>
              </a:r>
              <a:r>
                <a:rPr lang="uk-UA">
                  <a:solidFill>
                    <a:srgbClr val="C00000"/>
                  </a:solidFill>
                  <a:latin typeface="Verdana" pitchFamily="34" charset="0"/>
                </a:rPr>
                <a:t>язберігаючі технології</a:t>
              </a:r>
              <a:endParaRPr lang="en-US">
                <a:solidFill>
                  <a:srgbClr val="C00000"/>
                </a:solidFill>
                <a:latin typeface="Verdana" pitchFamily="34" charset="0"/>
              </a:endParaRPr>
            </a:p>
          </p:txBody>
        </p:sp>
      </p:grpSp>
      <p:sp>
        <p:nvSpPr>
          <p:cNvPr id="24580" name="TextBox 24"/>
          <p:cNvSpPr txBox="1">
            <a:spLocks noChangeArrowheads="1"/>
          </p:cNvSpPr>
          <p:nvPr/>
        </p:nvSpPr>
        <p:spPr bwMode="auto">
          <a:xfrm>
            <a:off x="2987675" y="3644900"/>
            <a:ext cx="3744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solidFill>
                  <a:srgbClr val="C00000"/>
                </a:solidFill>
              </a:rPr>
              <a:t>- це не є щось невідоме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0" y="692150"/>
            <a:ext cx="917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/>
              <a:t>Створення матеріально-технічної бази школи</a:t>
            </a:r>
            <a:endParaRPr lang="ru-RU" sz="2400"/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179388" y="115888"/>
            <a:ext cx="8964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>
              <a:defRPr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Організаційно-педагогічний напрямок</a:t>
            </a:r>
          </a:p>
        </p:txBody>
      </p:sp>
      <p:sp>
        <p:nvSpPr>
          <p:cNvPr id="25604" name="TextBox 13"/>
          <p:cNvSpPr txBox="1">
            <a:spLocks noChangeArrowheads="1"/>
          </p:cNvSpPr>
          <p:nvPr/>
        </p:nvSpPr>
        <p:spPr bwMode="auto">
          <a:xfrm>
            <a:off x="0" y="1071563"/>
            <a:ext cx="6572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0"/>
              <a:t>                                                      </a:t>
            </a:r>
          </a:p>
          <a:p>
            <a:pPr algn="ctr"/>
            <a:r>
              <a:rPr lang="uk-UA" sz="2400" b="0"/>
              <a:t>Проект « Двері»           Проект «Вікна»</a:t>
            </a:r>
            <a:endParaRPr lang="ru-RU" sz="2400" b="0"/>
          </a:p>
        </p:txBody>
      </p:sp>
      <p:sp>
        <p:nvSpPr>
          <p:cNvPr id="25605" name="TextBox 15"/>
          <p:cNvSpPr txBox="1">
            <a:spLocks noChangeArrowheads="1"/>
          </p:cNvSpPr>
          <p:nvPr/>
        </p:nvSpPr>
        <p:spPr bwMode="auto">
          <a:xfrm>
            <a:off x="6350" y="4076700"/>
            <a:ext cx="302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 b="0"/>
              <a:t>Кабінет хореографії</a:t>
            </a:r>
            <a:endParaRPr lang="ru-RU" sz="2400" b="0"/>
          </a:p>
        </p:txBody>
      </p:sp>
      <p:sp>
        <p:nvSpPr>
          <p:cNvPr id="25606" name="TextBox 16"/>
          <p:cNvSpPr txBox="1">
            <a:spLocks noChangeArrowheads="1"/>
          </p:cNvSpPr>
          <p:nvPr/>
        </p:nvSpPr>
        <p:spPr bwMode="auto">
          <a:xfrm>
            <a:off x="2928938" y="3643313"/>
            <a:ext cx="36210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0"/>
              <a:t>Площадка зі</a:t>
            </a:r>
          </a:p>
          <a:p>
            <a:pPr algn="ctr"/>
            <a:r>
              <a:rPr lang="uk-UA" sz="2400" b="0"/>
              <a:t>штучним покриттям</a:t>
            </a:r>
            <a:endParaRPr lang="ru-RU" sz="2400" b="0"/>
          </a:p>
        </p:txBody>
      </p:sp>
      <p:sp>
        <p:nvSpPr>
          <p:cNvPr id="25607" name="TextBox 17"/>
          <p:cNvSpPr txBox="1">
            <a:spLocks noChangeArrowheads="1"/>
          </p:cNvSpPr>
          <p:nvPr/>
        </p:nvSpPr>
        <p:spPr bwMode="auto">
          <a:xfrm>
            <a:off x="6380163" y="4076700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 b="0"/>
              <a:t>Спортивний зал</a:t>
            </a:r>
            <a:endParaRPr lang="ru-RU" sz="2400" b="0"/>
          </a:p>
        </p:txBody>
      </p:sp>
      <p:sp>
        <p:nvSpPr>
          <p:cNvPr id="25608" name="TextBox 18"/>
          <p:cNvSpPr txBox="1">
            <a:spLocks noChangeArrowheads="1"/>
          </p:cNvSpPr>
          <p:nvPr/>
        </p:nvSpPr>
        <p:spPr bwMode="auto">
          <a:xfrm>
            <a:off x="6753225" y="1571625"/>
            <a:ext cx="1890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0"/>
              <a:t>Їдальня</a:t>
            </a:r>
            <a:endParaRPr lang="ru-RU" sz="2400" b="0"/>
          </a:p>
        </p:txBody>
      </p:sp>
      <p:pic>
        <p:nvPicPr>
          <p:cNvPr id="25609" name="Picture 12" descr="SL3777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916113"/>
            <a:ext cx="131445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3" descr="P21504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7050" y="2276475"/>
            <a:ext cx="179863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4" descr="Рисунок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4508500"/>
            <a:ext cx="2232025" cy="1884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5612" name="Picture 15" descr="SL37594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4508500"/>
            <a:ext cx="21621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5" descr="проект вікн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6188" y="2143125"/>
            <a:ext cx="176053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6" descr="хореографічний зал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750" y="4508500"/>
            <a:ext cx="22129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755650" y="260350"/>
            <a:ext cx="903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663E30"/>
                </a:solidFill>
              </a:rPr>
              <a:t>Відпрацювання здоров</a:t>
            </a:r>
            <a:r>
              <a:rPr lang="en-US" sz="2400">
                <a:solidFill>
                  <a:srgbClr val="663E30"/>
                </a:solidFill>
              </a:rPr>
              <a:t>’</a:t>
            </a:r>
            <a:r>
              <a:rPr lang="uk-UA" sz="2400">
                <a:solidFill>
                  <a:srgbClr val="663E30"/>
                </a:solidFill>
              </a:rPr>
              <a:t>язберігаючого режиму</a:t>
            </a:r>
            <a:endParaRPr lang="ru-RU" sz="2400">
              <a:solidFill>
                <a:srgbClr val="663E30"/>
              </a:solidFill>
            </a:endParaRPr>
          </a:p>
        </p:txBody>
      </p:sp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3635375" y="3429000"/>
            <a:ext cx="202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0"/>
              <a:t>Ранкові зустрічі</a:t>
            </a:r>
            <a:endParaRPr lang="ru-RU" sz="2000" b="0"/>
          </a:p>
        </p:txBody>
      </p:sp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214313" y="3286125"/>
            <a:ext cx="649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0"/>
              <a:t>Рухливі перерви</a:t>
            </a:r>
            <a:endParaRPr lang="ru-RU" sz="2000" b="0"/>
          </a:p>
        </p:txBody>
      </p:sp>
      <p:sp>
        <p:nvSpPr>
          <p:cNvPr id="26629" name="TextBox 13"/>
          <p:cNvSpPr txBox="1">
            <a:spLocks noChangeArrowheads="1"/>
          </p:cNvSpPr>
          <p:nvPr/>
        </p:nvSpPr>
        <p:spPr bwMode="auto">
          <a:xfrm>
            <a:off x="7089775" y="3068638"/>
            <a:ext cx="159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 b="0"/>
              <a:t>Рухливі ігри</a:t>
            </a:r>
          </a:p>
          <a:p>
            <a:pPr algn="ctr"/>
            <a:r>
              <a:rPr lang="uk-UA" sz="2000" b="0"/>
              <a:t> на ГПД</a:t>
            </a:r>
            <a:endParaRPr lang="ru-RU" sz="2000" b="0"/>
          </a:p>
        </p:txBody>
      </p:sp>
      <p:pic>
        <p:nvPicPr>
          <p:cNvPr id="26630" name="Picture 9" descr="P40600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052513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Папа 1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5100" y="1052513"/>
            <a:ext cx="2628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1" descr="SL3777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1052513"/>
            <a:ext cx="19669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0" descr="SL37787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4005263"/>
            <a:ext cx="302418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3995738" y="5942013"/>
            <a:ext cx="48244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0"/>
              <a:t>Запровадження  проекту “Чиста вода – здорові діти” за підтримкою депутата Верховної ради України В. Мельниченка </a:t>
            </a:r>
            <a:endParaRPr lang="ru-RU" b="0"/>
          </a:p>
        </p:txBody>
      </p:sp>
      <p:sp>
        <p:nvSpPr>
          <p:cNvPr id="2663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3933825"/>
            <a:ext cx="29464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extBox 8"/>
          <p:cNvSpPr txBox="1">
            <a:spLocks noChangeArrowheads="1"/>
          </p:cNvSpPr>
          <p:nvPr/>
        </p:nvSpPr>
        <p:spPr bwMode="auto">
          <a:xfrm>
            <a:off x="655638" y="6021388"/>
            <a:ext cx="2805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0"/>
              <a:t>Занняття в тренінговому</a:t>
            </a:r>
          </a:p>
          <a:p>
            <a:pPr algn="ctr"/>
            <a:r>
              <a:rPr lang="uk-UA" b="0"/>
              <a:t> кабінеті</a:t>
            </a:r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1071563" y="214313"/>
            <a:ext cx="6226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Спортивно-оздоровчий напрямок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2" name="Picture 5" descr="спецмедгруп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125538"/>
            <a:ext cx="33845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395288" y="3429000"/>
            <a:ext cx="2979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0"/>
              <a:t>Заняття спеціальної групи</a:t>
            </a:r>
            <a:endParaRPr lang="ru-RU" b="0"/>
          </a:p>
        </p:txBody>
      </p:sp>
      <p:pic>
        <p:nvPicPr>
          <p:cNvPr id="27655" name="Picture 7" descr="SL3789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125538"/>
            <a:ext cx="20129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5"/>
          <p:cNvSpPr txBox="1">
            <a:spLocks noChangeArrowheads="1"/>
          </p:cNvSpPr>
          <p:nvPr/>
        </p:nvSpPr>
        <p:spPr bwMode="auto">
          <a:xfrm>
            <a:off x="6804025" y="1412875"/>
            <a:ext cx="21605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0"/>
              <a:t>Заняття гуртків </a:t>
            </a:r>
          </a:p>
          <a:p>
            <a:r>
              <a:rPr lang="uk-UA" b="0"/>
              <a:t>“Юні футболісти”,</a:t>
            </a:r>
          </a:p>
          <a:p>
            <a:r>
              <a:rPr lang="uk-UA" b="0"/>
              <a:t>“Юні баскетболісти”.</a:t>
            </a:r>
          </a:p>
          <a:p>
            <a:r>
              <a:rPr lang="uk-UA" b="0"/>
              <a:t>Змагання між гуртківцями</a:t>
            </a:r>
            <a:endParaRPr lang="ru-RU" b="0"/>
          </a:p>
        </p:txBody>
      </p:sp>
      <p:pic>
        <p:nvPicPr>
          <p:cNvPr id="27657" name="Picture 9" descr="DSCN059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789363"/>
            <a:ext cx="3240088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TextBox 5"/>
          <p:cNvSpPr txBox="1">
            <a:spLocks noChangeArrowheads="1"/>
          </p:cNvSpPr>
          <p:nvPr/>
        </p:nvSpPr>
        <p:spPr bwMode="auto">
          <a:xfrm>
            <a:off x="250825" y="6308725"/>
            <a:ext cx="3205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0"/>
              <a:t>Конкурс шкільних агітбригад</a:t>
            </a:r>
            <a:endParaRPr lang="ru-RU" b="0"/>
          </a:p>
        </p:txBody>
      </p:sp>
      <p:pic>
        <p:nvPicPr>
          <p:cNvPr id="27659" name="Picture 11" descr="SL37817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275" y="3860800"/>
            <a:ext cx="302577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TextBox 5"/>
          <p:cNvSpPr txBox="1">
            <a:spLocks noChangeArrowheads="1"/>
          </p:cNvSpPr>
          <p:nvPr/>
        </p:nvSpPr>
        <p:spPr bwMode="auto">
          <a:xfrm>
            <a:off x="6948488" y="4149725"/>
            <a:ext cx="20161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0"/>
              <a:t>Тиждень безпеки</a:t>
            </a:r>
          </a:p>
          <a:p>
            <a:r>
              <a:rPr lang="uk-UA" b="0"/>
              <a:t>життєдіяльності.</a:t>
            </a:r>
          </a:p>
          <a:p>
            <a:r>
              <a:rPr lang="uk-UA" b="0"/>
              <a:t>Відвідування учнями</a:t>
            </a:r>
          </a:p>
          <a:p>
            <a:r>
              <a:rPr lang="uk-UA" b="0"/>
              <a:t>пожежної частини </a:t>
            </a:r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95288" y="3357563"/>
            <a:ext cx="281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0"/>
              <a:t>Вправи на корекцію зору</a:t>
            </a:r>
            <a:endParaRPr lang="ru-RU" b="0"/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0" y="260350"/>
            <a:ext cx="900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solidFill>
                  <a:schemeClr val="accent2"/>
                </a:solidFill>
              </a:rPr>
              <a:t>Здоров</a:t>
            </a:r>
            <a:r>
              <a:rPr lang="en-US" sz="2400">
                <a:solidFill>
                  <a:schemeClr val="accent2"/>
                </a:solidFill>
              </a:rPr>
              <a:t>’</a:t>
            </a:r>
            <a:r>
              <a:rPr lang="uk-UA" sz="2400">
                <a:solidFill>
                  <a:schemeClr val="accent2"/>
                </a:solidFill>
              </a:rPr>
              <a:t>язберігаючі технології на уроках та після них</a:t>
            </a:r>
            <a:endParaRPr lang="ru-RU" sz="2400">
              <a:solidFill>
                <a:schemeClr val="accent2"/>
              </a:solidFill>
            </a:endParaRPr>
          </a:p>
        </p:txBody>
      </p:sp>
      <p:pic>
        <p:nvPicPr>
          <p:cNvPr id="28676" name="Picture 2" descr="D:\Мои документы\4 клас\фото до педради про з-доровя\7getIma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908050"/>
            <a:ext cx="3455988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DSCF056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906463"/>
            <a:ext cx="302418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500563" y="3357563"/>
            <a:ext cx="343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0"/>
              <a:t>Шкільне свято “День здоров</a:t>
            </a:r>
            <a:r>
              <a:rPr lang="en-US" b="0"/>
              <a:t>’</a:t>
            </a:r>
            <a:r>
              <a:rPr lang="uk-UA" b="0"/>
              <a:t>я”</a:t>
            </a:r>
            <a:endParaRPr lang="ru-RU" b="0"/>
          </a:p>
        </p:txBody>
      </p:sp>
      <p:pic>
        <p:nvPicPr>
          <p:cNvPr id="28680" name="Picture 11" descr="SL3758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3716338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8"/>
          <p:cNvSpPr txBox="1">
            <a:spLocks noChangeArrowheads="1"/>
          </p:cNvSpPr>
          <p:nvPr/>
        </p:nvSpPr>
        <p:spPr bwMode="auto">
          <a:xfrm>
            <a:off x="4787900" y="5876925"/>
            <a:ext cx="2879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0"/>
              <a:t>Робота шкільного прес-центру.</a:t>
            </a:r>
          </a:p>
          <a:p>
            <a:pPr algn="ctr"/>
            <a:r>
              <a:rPr lang="uk-UA" b="0"/>
              <a:t>Випуск стіннівок</a:t>
            </a:r>
            <a:endParaRPr lang="ru-RU" b="0"/>
          </a:p>
        </p:txBody>
      </p:sp>
      <p:pic>
        <p:nvPicPr>
          <p:cNvPr id="28682" name="Picture 10" descr="SL37762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789363"/>
            <a:ext cx="33131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6092825"/>
            <a:ext cx="3427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0"/>
              <a:t>Шкільна Ековарта</a:t>
            </a:r>
          </a:p>
          <a:p>
            <a:pPr algn="ctr"/>
            <a:r>
              <a:rPr lang="uk-UA" b="0"/>
              <a:t> “День зустрічі зимових птахів”</a:t>
            </a:r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2051050" y="333375"/>
            <a:ext cx="5143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Превентивне виховання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699" name="TextBox 8"/>
          <p:cNvSpPr txBox="1">
            <a:spLocks noChangeArrowheads="1"/>
          </p:cNvSpPr>
          <p:nvPr/>
        </p:nvSpPr>
        <p:spPr bwMode="auto">
          <a:xfrm>
            <a:off x="323850" y="1125538"/>
            <a:ext cx="2571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0"/>
              <a:t>Акція “Увага!</a:t>
            </a:r>
          </a:p>
          <a:p>
            <a:r>
              <a:rPr lang="uk-UA" sz="2000" b="0"/>
              <a:t> Діти на дорозі”</a:t>
            </a:r>
            <a:endParaRPr lang="ru-RU" sz="2000" b="0"/>
          </a:p>
        </p:txBody>
      </p:sp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3203575" y="3213100"/>
            <a:ext cx="277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0"/>
              <a:t>Олімпійський урок</a:t>
            </a:r>
            <a:endParaRPr lang="ru-RU" sz="2400" b="0"/>
          </a:p>
        </p:txBody>
      </p:sp>
      <p:sp>
        <p:nvSpPr>
          <p:cNvPr id="29701" name="TextBox 11"/>
          <p:cNvSpPr txBox="1">
            <a:spLocks noChangeArrowheads="1"/>
          </p:cNvSpPr>
          <p:nvPr/>
        </p:nvSpPr>
        <p:spPr bwMode="auto">
          <a:xfrm>
            <a:off x="6345238" y="1052513"/>
            <a:ext cx="279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0"/>
              <a:t>Тиждень стрибуна</a:t>
            </a:r>
            <a:endParaRPr lang="ru-RU" sz="2400" b="0"/>
          </a:p>
        </p:txBody>
      </p:sp>
      <p:sp>
        <p:nvSpPr>
          <p:cNvPr id="29702" name="TextBox 13"/>
          <p:cNvSpPr txBox="1">
            <a:spLocks noChangeArrowheads="1"/>
          </p:cNvSpPr>
          <p:nvPr/>
        </p:nvSpPr>
        <p:spPr bwMode="auto">
          <a:xfrm>
            <a:off x="323850" y="5949950"/>
            <a:ext cx="234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0"/>
              <a:t>Тиждень бігуна</a:t>
            </a:r>
            <a:endParaRPr lang="ru-RU" sz="2400" b="0"/>
          </a:p>
        </p:txBody>
      </p:sp>
      <p:sp>
        <p:nvSpPr>
          <p:cNvPr id="29703" name="TextBox 18"/>
          <p:cNvSpPr txBox="1">
            <a:spLocks noChangeArrowheads="1"/>
          </p:cNvSpPr>
          <p:nvPr/>
        </p:nvSpPr>
        <p:spPr bwMode="auto">
          <a:xfrm>
            <a:off x="6300788" y="5661025"/>
            <a:ext cx="2187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0"/>
              <a:t>Тиждень </a:t>
            </a:r>
          </a:p>
          <a:p>
            <a:r>
              <a:rPr lang="uk-UA" sz="2400" b="0"/>
              <a:t>толерантності</a:t>
            </a:r>
            <a:endParaRPr lang="ru-RU" sz="2400" b="0"/>
          </a:p>
        </p:txBody>
      </p:sp>
      <p:pic>
        <p:nvPicPr>
          <p:cNvPr id="29705" name="Picture 12" descr="6-б, 2011 0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1628775"/>
            <a:ext cx="2484438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3" descr="IMG_10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1125538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4" descr="Папа 15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083050"/>
            <a:ext cx="27368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4" descr="DSC_126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3789363"/>
            <a:ext cx="2565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2987675" y="5589588"/>
            <a:ext cx="30432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0"/>
              <a:t>Тренінговий кабінет</a:t>
            </a:r>
          </a:p>
          <a:p>
            <a:r>
              <a:rPr lang="uk-UA" sz="2400" b="0"/>
              <a:t>заняття гуртка “МБ”</a:t>
            </a:r>
            <a:endParaRPr lang="ru-RU" sz="2400" b="0"/>
          </a:p>
        </p:txBody>
      </p:sp>
      <p:pic>
        <p:nvPicPr>
          <p:cNvPr id="29712" name="Picture 16" descr="SL37922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7763" y="3716338"/>
            <a:ext cx="2592387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17" descr="DSCF044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1916113"/>
            <a:ext cx="27019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uk-UA" sz="2800" dirty="0" smtClean="0"/>
              <a:t>Проведення всеукраїнського тижня права</a:t>
            </a:r>
            <a:endParaRPr lang="ru-RU" sz="2800" dirty="0"/>
          </a:p>
        </p:txBody>
      </p:sp>
      <p:pic>
        <p:nvPicPr>
          <p:cNvPr id="30723" name="Picture 2" descr="C:\Users\user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412875"/>
            <a:ext cx="4276725" cy="2952750"/>
          </a:xfrm>
          <a:noFill/>
        </p:spPr>
      </p:pic>
      <p:pic>
        <p:nvPicPr>
          <p:cNvPr id="30724" name="Picture 3" descr="C:\Users\user\Desktop\Рисунок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1412875"/>
            <a:ext cx="44529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395288" y="4652963"/>
            <a:ext cx="37449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0"/>
              <a:t>Зустріч представника кримінальної міліції з учнями 3-х класів</a:t>
            </a:r>
            <a:endParaRPr lang="ru-RU" sz="2000" b="0"/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4859338" y="4508500"/>
            <a:ext cx="40338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0"/>
              <a:t>Виступ представника</a:t>
            </a:r>
          </a:p>
          <a:p>
            <a:r>
              <a:rPr lang="uk-UA" sz="2000" b="0"/>
              <a:t> кримінальної міліції</a:t>
            </a:r>
          </a:p>
          <a:p>
            <a:r>
              <a:rPr lang="uk-UA" sz="2000" b="0"/>
              <a:t> на шкільному засіданні</a:t>
            </a:r>
          </a:p>
          <a:p>
            <a:r>
              <a:rPr lang="uk-UA" sz="2000" b="0"/>
              <a:t>голів батьківських комітетів класів </a:t>
            </a:r>
            <a:endParaRPr lang="ru-RU" sz="2000" b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859712" cy="1355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rgbClr val="663E30"/>
                </a:solidFill>
              </a:rPr>
              <a:t/>
            </a:r>
            <a:br>
              <a:rPr lang="uk-UA" sz="2800" dirty="0" smtClean="0">
                <a:solidFill>
                  <a:srgbClr val="663E30"/>
                </a:solidFill>
              </a:rPr>
            </a:br>
            <a:r>
              <a:rPr lang="uk-UA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Організація тематичних класних годин, зустрічей, ранків, конкурсів, свят</a:t>
            </a:r>
            <a:r>
              <a:rPr lang="ru-RU" dirty="0" smtClean="0">
                <a:solidFill>
                  <a:srgbClr val="663E30"/>
                </a:solidFill>
              </a:rPr>
              <a:t/>
            </a:r>
            <a:br>
              <a:rPr lang="ru-RU" dirty="0" smtClean="0">
                <a:solidFill>
                  <a:srgbClr val="663E30"/>
                </a:solidFill>
              </a:rPr>
            </a:br>
            <a:endParaRPr lang="ru-RU" dirty="0" smtClean="0"/>
          </a:p>
        </p:txBody>
      </p:sp>
      <p:pic>
        <p:nvPicPr>
          <p:cNvPr id="31747" name="Picture 7" descr="SL3765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1700213"/>
            <a:ext cx="251936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 descr="SL3756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1412875"/>
            <a:ext cx="27368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0" descr="SL3752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475" y="4149725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2" descr="SL37576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1484313"/>
            <a:ext cx="2700338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9" descr="C:\Users\user\Desktop\Школа здоров’я ЗОШ 15 13рік\P30605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3933825"/>
            <a:ext cx="25638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9750" y="260350"/>
            <a:ext cx="82804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Організація тематичних класних годин, зустрічей, ранків, конкурсів, свят</a:t>
            </a:r>
            <a:r>
              <a:rPr lang="ru-RU" dirty="0">
                <a:solidFill>
                  <a:srgbClr val="663E30"/>
                </a:solidFill>
                <a:latin typeface="Arial" pitchFamily="34" charset="0"/>
              </a:rPr>
              <a:t/>
            </a:r>
            <a:br>
              <a:rPr lang="ru-RU" dirty="0">
                <a:solidFill>
                  <a:srgbClr val="663E30"/>
                </a:solidFill>
                <a:latin typeface="Arial" pitchFamily="34" charset="0"/>
              </a:rPr>
            </a:br>
            <a:endParaRPr lang="ru-RU" dirty="0">
              <a:latin typeface="Arial" pitchFamily="34" charset="0"/>
            </a:endParaRPr>
          </a:p>
        </p:txBody>
      </p:sp>
      <p:pic>
        <p:nvPicPr>
          <p:cNvPr id="31755" name="Picture 11" descr="SL37628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0058400" y="-7543800"/>
            <a:ext cx="5891212" cy="4418012"/>
          </a:xfrm>
          <a:prstGeom prst="rect">
            <a:avLst/>
          </a:prstGeom>
          <a:noFill/>
        </p:spPr>
      </p:pic>
      <p:pic>
        <p:nvPicPr>
          <p:cNvPr id="31756" name="Picture 12" descr="SL37628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72225" y="4076700"/>
            <a:ext cx="23034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132138" y="188913"/>
            <a:ext cx="56880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solidFill>
                  <a:srgbClr val="663E30"/>
                </a:solidFill>
              </a:rPr>
              <a:t>Проблема школи:</a:t>
            </a:r>
          </a:p>
          <a:p>
            <a:r>
              <a:rPr lang="uk-UA" sz="2000"/>
              <a:t>Інноваційні здоров’язберігаючі технології –</a:t>
            </a:r>
          </a:p>
          <a:p>
            <a:r>
              <a:rPr lang="uk-UA" sz="2000"/>
              <a:t>запорука формування конкурентноспроможної особистості </a:t>
            </a:r>
          </a:p>
          <a:p>
            <a:r>
              <a:rPr lang="uk-UA" sz="2000"/>
              <a:t>в умовах впровадження </a:t>
            </a:r>
          </a:p>
          <a:p>
            <a:r>
              <a:rPr lang="uk-UA" sz="2000"/>
              <a:t>нових Державних стандартів</a:t>
            </a:r>
          </a:p>
          <a:p>
            <a:endParaRPr lang="uk-UA" sz="2000"/>
          </a:p>
          <a:p>
            <a:pPr algn="ctr"/>
            <a:r>
              <a:rPr lang="uk-UA" sz="2800">
                <a:solidFill>
                  <a:srgbClr val="663E30"/>
                </a:solidFill>
              </a:rPr>
              <a:t>Кредо школи:</a:t>
            </a:r>
          </a:p>
          <a:p>
            <a:r>
              <a:rPr lang="uk-UA" sz="2000"/>
              <a:t>Навчаючи, збережи здоров'я дитини,</a:t>
            </a:r>
          </a:p>
          <a:p>
            <a:r>
              <a:rPr lang="uk-UA" sz="2000"/>
              <a:t>не призводячи до емоційного вигорання  найбільш творчих і активних педагогів</a:t>
            </a:r>
          </a:p>
          <a:p>
            <a:r>
              <a:rPr lang="uk-UA" sz="2000"/>
              <a:t> </a:t>
            </a:r>
            <a:r>
              <a:rPr lang="uk-UA" sz="2000">
                <a:solidFill>
                  <a:srgbClr val="FF0000"/>
                </a:solidFill>
              </a:rPr>
              <a:t> </a:t>
            </a:r>
            <a:endParaRPr lang="ru-RU" sz="2000">
              <a:solidFill>
                <a:srgbClr val="FF0000"/>
              </a:solidFill>
            </a:endParaRPr>
          </a:p>
        </p:txBody>
      </p:sp>
      <p:pic>
        <p:nvPicPr>
          <p:cNvPr id="13315" name="Рисунок 1" descr="ембле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244792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755650" y="4292600"/>
            <a:ext cx="66246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2006 рік – ЗОШ №15 отримала </a:t>
            </a:r>
          </a:p>
          <a:p>
            <a:r>
              <a:rPr lang="uk-UA"/>
              <a:t>статус “Школи сприяння здоров’ю”  </a:t>
            </a:r>
          </a:p>
          <a:p>
            <a:r>
              <a:rPr lang="uk-UA"/>
              <a:t>міського рівня</a:t>
            </a:r>
          </a:p>
          <a:p>
            <a:r>
              <a:rPr lang="uk-UA"/>
              <a:t>2009 рік –  “Школа сприяння здоров’ю” </a:t>
            </a:r>
          </a:p>
          <a:p>
            <a:r>
              <a:rPr lang="uk-UA"/>
              <a:t>обласного підпорядкування</a:t>
            </a:r>
          </a:p>
          <a:p>
            <a:r>
              <a:rPr lang="uk-UA"/>
              <a:t>2010 рік – Центр волонтерського руху міста</a:t>
            </a:r>
          </a:p>
          <a:p>
            <a:r>
              <a:rPr lang="uk-UA"/>
              <a:t>2013 рік – “Школа дружня до дитини”</a:t>
            </a:r>
          </a:p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4"/>
          <p:cNvSpPr txBox="1">
            <a:spLocks noChangeArrowheads="1"/>
          </p:cNvSpPr>
          <p:nvPr/>
        </p:nvSpPr>
        <p:spPr bwMode="auto">
          <a:xfrm>
            <a:off x="2671763" y="357188"/>
            <a:ext cx="4605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Діагностичний напрямок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490538" y="1412875"/>
            <a:ext cx="7897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0"/>
              <a:t>Порівняльне діагностування  адаптації учнів</a:t>
            </a:r>
          </a:p>
          <a:p>
            <a:pPr algn="ctr"/>
            <a:r>
              <a:rPr lang="uk-UA" sz="2400" b="0"/>
              <a:t> 5-11 класів до шкільного середовища </a:t>
            </a:r>
            <a:endParaRPr lang="ru-RU" sz="2400" b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698500" y="2543175"/>
          <a:ext cx="8143875" cy="369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3CD06"/>
              </a:clrFrom>
              <a:clrTo>
                <a:srgbClr val="F3CD0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3357563"/>
            <a:ext cx="3865562" cy="290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проведення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моніторингу здоров’я дітей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87044" name="Picture 4" descr="PA0402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628775"/>
            <a:ext cx="4351338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84482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Соціально-психологічний супровід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uk-UA" sz="2000" b="1" dirty="0" smtClean="0">
                <a:solidFill>
                  <a:srgbClr val="C00000"/>
                </a:solidFill>
                <a:latin typeface="+mn-lt"/>
              </a:rPr>
              <a:t>Проведення  соціального моніторингу</a:t>
            </a:r>
            <a:br>
              <a:rPr lang="uk-UA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Що найбільше впливає на виховання в учнів ціннісного ставлення до себе, свого життя?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19113" y="1824038"/>
          <a:ext cx="8107362" cy="477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8964613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Скільки часу батьки спілкуються з дітьми на тему ведення здорового способу життя?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99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 l="6543" r="14604"/>
          <a:stretch>
            <a:fillRect/>
          </a:stretch>
        </p:blipFill>
        <p:spPr>
          <a:xfrm>
            <a:off x="323850" y="1611313"/>
            <a:ext cx="8496300" cy="50101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Запровадження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здоров’язберігаючих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технологій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838200" y="1052513"/>
            <a:ext cx="7693025" cy="5545137"/>
          </a:xfrm>
        </p:spPr>
        <p:txBody>
          <a:bodyPr/>
          <a:lstStyle/>
          <a:p>
            <a:pPr eaLnBrk="1" hangingPunct="1"/>
            <a:r>
              <a:rPr lang="uk-UA" sz="2000" smtClean="0">
                <a:solidFill>
                  <a:schemeClr val="tx1"/>
                </a:solidFill>
              </a:rPr>
              <a:t>2006 рік - Проведення тренінгових занять – 3 педагога</a:t>
            </a:r>
          </a:p>
          <a:p>
            <a:pPr eaLnBrk="1" hangingPunct="1"/>
            <a:r>
              <a:rPr lang="uk-UA" sz="2000" smtClean="0">
                <a:solidFill>
                  <a:schemeClr val="tx1"/>
                </a:solidFill>
              </a:rPr>
              <a:t>2008 рік- - “Майбутнє починається сьогодні”- 2 педагога</a:t>
            </a:r>
          </a:p>
          <a:p>
            <a:pPr eaLnBrk="1" hangingPunct="1"/>
            <a:r>
              <a:rPr lang="uk-UA" sz="2000" smtClean="0">
                <a:solidFill>
                  <a:schemeClr val="tx1"/>
                </a:solidFill>
              </a:rPr>
              <a:t>2009 рік - “Майбутнє починається сьогодні”- 6 педагогів</a:t>
            </a:r>
          </a:p>
          <a:p>
            <a:pPr eaLnBrk="1" hangingPunct="1"/>
            <a:r>
              <a:rPr lang="uk-UA" sz="2000" smtClean="0">
                <a:solidFill>
                  <a:schemeClr val="tx1"/>
                </a:solidFill>
              </a:rPr>
              <a:t>2010 рік - Реалізація ідей гуманної педагогіки Амонашвілі – 2 педагога</a:t>
            </a:r>
          </a:p>
          <a:p>
            <a:pPr eaLnBrk="1" hangingPunct="1"/>
            <a:r>
              <a:rPr lang="uk-UA" sz="2000" smtClean="0">
                <a:solidFill>
                  <a:schemeClr val="tx1"/>
                </a:solidFill>
              </a:rPr>
              <a:t>2011 рік - Перша медична допомога за навчальною програмою І рівня (12 годин), навчально-тренувальні підрозділи з підготовки надання першої медичної допомоги в екстремальних ситуаціях – 1 педагог</a:t>
            </a:r>
          </a:p>
          <a:p>
            <a:pPr eaLnBrk="1" hangingPunct="1"/>
            <a:r>
              <a:rPr lang="uk-UA" sz="2000" smtClean="0">
                <a:solidFill>
                  <a:schemeClr val="tx1"/>
                </a:solidFill>
              </a:rPr>
              <a:t>2012 рік – “Школа проти СНІДУ” – 2 педагога</a:t>
            </a:r>
          </a:p>
          <a:p>
            <a:pPr eaLnBrk="1" hangingPunct="1"/>
            <a:r>
              <a:rPr lang="uk-UA" sz="2000" smtClean="0">
                <a:solidFill>
                  <a:schemeClr val="tx1"/>
                </a:solidFill>
              </a:rPr>
              <a:t>2012 рік – Музико та казкотерапія – 2 педагога</a:t>
            </a:r>
          </a:p>
          <a:p>
            <a:pPr eaLnBrk="1" hangingPunct="1"/>
            <a:r>
              <a:rPr lang="uk-UA" sz="2000" smtClean="0">
                <a:solidFill>
                  <a:schemeClr val="tx1"/>
                </a:solidFill>
              </a:rPr>
              <a:t>2013 рік – “Захисти себе від ВІЛ”- 2 педагога</a:t>
            </a:r>
          </a:p>
          <a:p>
            <a:pPr eaLnBrk="1" hangingPunct="1"/>
            <a:r>
              <a:rPr lang="uk-UA" sz="2000" smtClean="0">
                <a:solidFill>
                  <a:schemeClr val="tx1"/>
                </a:solidFill>
              </a:rPr>
              <a:t>2013 рік – Програма сталого розвитку – 4 педагога</a:t>
            </a:r>
          </a:p>
          <a:p>
            <a:pPr eaLnBrk="1" hangingPunct="1"/>
            <a:r>
              <a:rPr lang="uk-UA" sz="2000" smtClean="0">
                <a:solidFill>
                  <a:schemeClr val="tx1"/>
                </a:solidFill>
              </a:rPr>
              <a:t>2013 рік – Маршрут безпеки – 1 педагог</a:t>
            </a:r>
          </a:p>
          <a:p>
            <a:pPr eaLnBrk="1" hangingPunct="1"/>
            <a:r>
              <a:rPr lang="uk-UA" sz="2000" smtClean="0">
                <a:solidFill>
                  <a:schemeClr val="tx1"/>
                </a:solidFill>
              </a:rPr>
              <a:t>2013 рік – Тренінгові програми на уроках основ здоров‘я – 4 педагога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8002587" cy="148478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24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</a:br>
            <a:r>
              <a:rPr lang="uk-UA" sz="3100" b="1" dirty="0" smtClean="0">
                <a:solidFill>
                  <a:schemeClr val="accent2"/>
                </a:solidFill>
              </a:rPr>
              <a:t>Екологічна освіта школярів 1-4 класів</a:t>
            </a:r>
            <a:br>
              <a:rPr lang="uk-UA" sz="3100" b="1" dirty="0" smtClean="0">
                <a:solidFill>
                  <a:schemeClr val="accent2"/>
                </a:solidFill>
              </a:rPr>
            </a:br>
            <a:r>
              <a:rPr lang="uk-UA" sz="3100" b="1" dirty="0" smtClean="0">
                <a:solidFill>
                  <a:schemeClr val="accent2"/>
                </a:solidFill>
              </a:rPr>
              <a:t/>
            </a:r>
            <a:br>
              <a:rPr lang="uk-UA" sz="3100" b="1" dirty="0" smtClean="0">
                <a:solidFill>
                  <a:schemeClr val="accent2"/>
                </a:solidFill>
              </a:rPr>
            </a:br>
            <a:r>
              <a:rPr lang="uk-UA" sz="24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</a:br>
            <a:r>
              <a:rPr lang="uk-UA" sz="2000" dirty="0" smtClean="0">
                <a:solidFill>
                  <a:srgbClr val="660066"/>
                </a:solidFill>
              </a:rPr>
              <a:t>Співпраця з міським екологічним центром, </a:t>
            </a:r>
            <a:r>
              <a:rPr lang="uk-UA" sz="2000" dirty="0" err="1" smtClean="0">
                <a:solidFill>
                  <a:srgbClr val="660066"/>
                </a:solidFill>
              </a:rPr>
              <a:t>центром</a:t>
            </a:r>
            <a:r>
              <a:rPr lang="uk-UA" sz="2000" dirty="0" smtClean="0">
                <a:solidFill>
                  <a:srgbClr val="660066"/>
                </a:solidFill>
              </a:rPr>
              <a:t> дитячої творчості, станцією юних туристів, спортивними школами</a:t>
            </a:r>
            <a:endParaRPr lang="ru-RU" sz="2000" dirty="0" smtClean="0">
              <a:solidFill>
                <a:srgbClr val="660066"/>
              </a:solidFill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304800" y="2276475"/>
            <a:ext cx="8686800" cy="3803650"/>
          </a:xfrm>
        </p:spPr>
        <p:txBody>
          <a:bodyPr/>
          <a:lstStyle/>
          <a:p>
            <a:pPr eaLnBrk="1" hangingPunct="1"/>
            <a:r>
              <a:rPr lang="uk-UA" sz="2000" b="1" smtClean="0"/>
              <a:t>«Лісівники-дендрологи», 4-А,Б</a:t>
            </a:r>
            <a:endParaRPr lang="ru-RU" sz="2000" smtClean="0"/>
          </a:p>
          <a:p>
            <a:pPr eaLnBrk="1" hangingPunct="1"/>
            <a:r>
              <a:rPr lang="uk-UA" sz="2000" b="1" smtClean="0"/>
              <a:t>«Юні друзі природи», 3-А,Б</a:t>
            </a:r>
            <a:endParaRPr lang="ru-RU" sz="2000" smtClean="0"/>
          </a:p>
          <a:p>
            <a:pPr eaLnBrk="1" hangingPunct="1"/>
            <a:r>
              <a:rPr lang="uk-UA" sz="2000" b="1" smtClean="0"/>
              <a:t>«Юні друзі природи», 2-А,Б</a:t>
            </a:r>
            <a:endParaRPr lang="ru-RU" sz="2000" smtClean="0"/>
          </a:p>
          <a:p>
            <a:pPr eaLnBrk="1" hangingPunct="1"/>
            <a:r>
              <a:rPr lang="uk-UA" sz="2000" b="1" smtClean="0"/>
              <a:t>Гурток народно прикладного мистецтва (вироби з тіста)  «Колосок»,1-Б, 3-Б</a:t>
            </a:r>
            <a:endParaRPr lang="ru-RU" sz="2000" smtClean="0"/>
          </a:p>
          <a:p>
            <a:pPr eaLnBrk="1" hangingPunct="1"/>
            <a:r>
              <a:rPr lang="uk-UA" sz="2000" b="1" smtClean="0"/>
              <a:t>Художнє мистецтво,5-6 класи</a:t>
            </a:r>
            <a:endParaRPr lang="ru-RU" sz="2000" smtClean="0"/>
          </a:p>
          <a:p>
            <a:pPr eaLnBrk="1" hangingPunct="1"/>
            <a:r>
              <a:rPr lang="uk-UA" sz="2000" b="1" smtClean="0"/>
              <a:t>«Історичне краєзнавство» 7-Б</a:t>
            </a:r>
            <a:endParaRPr lang="ru-RU" sz="2000" smtClean="0"/>
          </a:p>
          <a:p>
            <a:pPr eaLnBrk="1" hangingPunct="1"/>
            <a:r>
              <a:rPr lang="uk-UA" sz="2000" b="1" smtClean="0"/>
              <a:t>Фольклорно-етнографічне краєзнавство -8-А</a:t>
            </a:r>
          </a:p>
          <a:p>
            <a:pPr eaLnBrk="1" hangingPunct="1"/>
            <a:r>
              <a:rPr lang="uk-UA" sz="2000" b="1" smtClean="0"/>
              <a:t>“Тхеквандо” 5-8 класи</a:t>
            </a:r>
            <a:endParaRPr lang="ru-RU" sz="2000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686800" cy="1034752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Реалізація проекту  через модульну програму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“Мистецтво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жити в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громаді”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z="2000" b="1" smtClean="0"/>
              <a:t>Модуль № 1 "Я -особистість" </a:t>
            </a:r>
            <a:endParaRPr lang="ru-RU" sz="2000" smtClean="0"/>
          </a:p>
          <a:p>
            <a:pPr eaLnBrk="1" hangingPunct="1">
              <a:buFont typeface="Wingdings" pitchFamily="2" charset="2"/>
              <a:buNone/>
            </a:pPr>
            <a:r>
              <a:rPr lang="uk-UA" sz="2000" b="1" smtClean="0"/>
              <a:t>Ціннісне ставлення до себе, суспільства і держави, до мистецтва.</a:t>
            </a:r>
            <a:endParaRPr lang="ru-RU" sz="2000" smtClean="0"/>
          </a:p>
          <a:p>
            <a:pPr eaLnBrk="1" hangingPunct="1"/>
            <a:r>
              <a:rPr lang="uk-UA" sz="2000" b="1" smtClean="0"/>
              <a:t>Модуль № 2  "Сім'я, родина, люди"</a:t>
            </a:r>
            <a:endParaRPr lang="ru-RU" sz="2000" smtClean="0"/>
          </a:p>
          <a:p>
            <a:pPr eaLnBrk="1" hangingPunct="1">
              <a:buFont typeface="Wingdings" pitchFamily="2" charset="2"/>
              <a:buNone/>
            </a:pPr>
            <a:r>
              <a:rPr lang="uk-UA" sz="2000" b="1" smtClean="0"/>
              <a:t>Ціннісне ставлення до себе та людей.</a:t>
            </a:r>
            <a:endParaRPr lang="ru-RU" sz="2000" smtClean="0"/>
          </a:p>
          <a:p>
            <a:pPr eaLnBrk="1" hangingPunct="1"/>
            <a:r>
              <a:rPr lang="uk-UA" sz="2000" b="1" smtClean="0"/>
              <a:t>Модуль № 3  "Моє майбутнє"</a:t>
            </a:r>
            <a:endParaRPr lang="ru-RU" sz="2000" smtClean="0"/>
          </a:p>
          <a:p>
            <a:pPr eaLnBrk="1" hangingPunct="1">
              <a:buFont typeface="Wingdings" pitchFamily="2" charset="2"/>
              <a:buNone/>
            </a:pPr>
            <a:r>
              <a:rPr lang="uk-UA" sz="2000" b="1" smtClean="0"/>
              <a:t>Ціннісне ставлення до себе, до праці.</a:t>
            </a:r>
            <a:endParaRPr lang="ru-RU" sz="2000" smtClean="0"/>
          </a:p>
          <a:p>
            <a:pPr eaLnBrk="1" hangingPunct="1"/>
            <a:r>
              <a:rPr lang="uk-UA" sz="2000" b="1" smtClean="0"/>
              <a:t>Модуль № 4  "Я і природа"</a:t>
            </a:r>
            <a:endParaRPr lang="ru-RU" sz="2000" smtClean="0"/>
          </a:p>
          <a:p>
            <a:pPr eaLnBrk="1" hangingPunct="1">
              <a:buFont typeface="Wingdings" pitchFamily="2" charset="2"/>
              <a:buNone/>
            </a:pPr>
            <a:r>
              <a:rPr lang="uk-UA" sz="2000" b="1" smtClean="0"/>
              <a:t>Ціннісне ставлення до природи.</a:t>
            </a:r>
            <a:endParaRPr lang="ru-RU" sz="2000" smtClean="0"/>
          </a:p>
          <a:p>
            <a:pPr eaLnBrk="1" hangingPunct="1"/>
            <a:r>
              <a:rPr lang="uk-UA" sz="2000" b="1" smtClean="0"/>
              <a:t>Модуль № 5  "Я і культура"</a:t>
            </a:r>
            <a:endParaRPr lang="ru-RU" sz="2000" smtClean="0"/>
          </a:p>
          <a:p>
            <a:pPr eaLnBrk="1" hangingPunct="1">
              <a:buFont typeface="Wingdings" pitchFamily="2" charset="2"/>
              <a:buNone/>
            </a:pPr>
            <a:r>
              <a:rPr lang="uk-UA" sz="2000" b="1" smtClean="0"/>
              <a:t>Ціннісне ставлення до культури та мистецтва.</a:t>
            </a:r>
            <a:endParaRPr lang="ru-RU" sz="2000" smtClean="0"/>
          </a:p>
          <a:p>
            <a:pPr eaLnBrk="1" hangingPunct="1"/>
            <a:r>
              <a:rPr lang="uk-UA" sz="2000" b="1" smtClean="0"/>
              <a:t>Модуль № 6  "Я і держава"</a:t>
            </a:r>
            <a:endParaRPr lang="ru-RU" sz="2000" smtClean="0"/>
          </a:p>
          <a:p>
            <a:pPr eaLnBrk="1" hangingPunct="1">
              <a:buFont typeface="Wingdings" pitchFamily="2" charset="2"/>
              <a:buNone/>
            </a:pPr>
            <a:r>
              <a:rPr lang="uk-UA" sz="2000" b="1" smtClean="0"/>
              <a:t>Ціннісне ставлення до суспільства і держави.</a:t>
            </a:r>
            <a:endParaRPr lang="ru-RU" sz="2000" smtClean="0"/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924800" cy="136815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Реалізація через Проект "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Юні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й талановиті"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складається  з  8–ми етапів-місячників: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301037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009900"/>
                </a:solidFill>
              </a:rPr>
              <a:t>1 етап,  вересень</a:t>
            </a:r>
            <a:r>
              <a:rPr lang="ru-RU" sz="2000" b="1" dirty="0" smtClean="0"/>
              <a:t>, "Місяць безпеки дорожнього руху та здорового способу життя»;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6600"/>
                </a:solidFill>
              </a:rPr>
              <a:t>2 етап, жовтень</a:t>
            </a:r>
            <a:r>
              <a:rPr lang="ru-RU" sz="2000" b="1" dirty="0" smtClean="0"/>
              <a:t>, "Місяць літератури, музики та мистецтва»;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3 етап, листопад</a:t>
            </a:r>
            <a:r>
              <a:rPr lang="ru-RU" sz="2000" b="1" dirty="0" smtClean="0"/>
              <a:t>, "Місяць народознавства;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1212AE"/>
                </a:solidFill>
              </a:rPr>
              <a:t>4 етап, грудень</a:t>
            </a:r>
            <a:r>
              <a:rPr lang="ru-RU" sz="2000" b="1" dirty="0" smtClean="0"/>
              <a:t>, "Місяць милосердя та любові» «Місяць порозуміння з ВІЛ інфікованими»;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A50021"/>
                </a:solidFill>
              </a:rPr>
              <a:t>5 етап, січень</a:t>
            </a:r>
            <a:r>
              <a:rPr lang="ru-RU" sz="2000" b="1" dirty="0" smtClean="0"/>
              <a:t>, "Місяць краєзнавства»;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6 етап, лютий</a:t>
            </a:r>
            <a:r>
              <a:rPr lang="ru-RU" sz="2000" b="1" dirty="0" smtClean="0"/>
              <a:t>, "Місяць науки та творчості. патріотичного виховання»;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FF"/>
                </a:solidFill>
              </a:rPr>
              <a:t>7 етап, березень, квітень</a:t>
            </a:r>
            <a:r>
              <a:rPr lang="ru-RU" sz="2000" b="1" dirty="0" smtClean="0"/>
              <a:t>, "Місяць екології, природи та людини»;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009900"/>
                </a:solidFill>
              </a:rPr>
              <a:t>8 етап, травень</a:t>
            </a:r>
            <a:r>
              <a:rPr lang="ru-RU" sz="2000" b="1" dirty="0" smtClean="0"/>
              <a:t>, "Місяць самоврядування" (підведення підсумків виховного проекту, визначення переможців у номінаціях "Клас року", "Учень року", рейтингу класних колективів)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Реалізація проекту через Робота гуртка «Маршрут Безпеки»       </a:t>
            </a:r>
            <a:br>
              <a:rPr lang="ru-RU" sz="27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ru-RU" dirty="0"/>
          </a:p>
        </p:txBody>
      </p:sp>
      <p:pic>
        <p:nvPicPr>
          <p:cNvPr id="39939" name="Содержимое 4" descr="C:\Users\One\Pictures\С проигрывателя NOKIA Lumia 800\Альбом камеры\WP_000436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64163" y="3860800"/>
            <a:ext cx="3384550" cy="2535238"/>
          </a:xfrm>
        </p:spPr>
      </p:pic>
      <p:pic>
        <p:nvPicPr>
          <p:cNvPr id="39940" name="Picture 2" descr="Концерт 8-9 клас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92150"/>
            <a:ext cx="3462338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 descr="PB1102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716338"/>
            <a:ext cx="358298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 descr="SL37043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9700" y="692150"/>
            <a:ext cx="35004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3068960"/>
            <a:ext cx="8686800" cy="83820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eaLnBrk="0" hangingPunct="0">
              <a:defRPr/>
            </a:pPr>
            <a:r>
              <a:rPr lang="ru-RU" sz="27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7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27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7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27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ru-RU" sz="27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ru-RU" sz="6200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ru-RU" sz="62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Індивідуальна    робота </a:t>
            </a:r>
          </a:p>
          <a:p>
            <a:pPr eaLnBrk="0" hangingPunct="0">
              <a:defRPr/>
            </a:pPr>
            <a:r>
              <a:rPr lang="ru-RU" sz="62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з батьками    гуртківців                                                          Проведення навчання </a:t>
            </a:r>
          </a:p>
          <a:p>
            <a:pPr eaLnBrk="0" hangingPunct="0">
              <a:defRPr/>
            </a:pPr>
            <a:r>
              <a:rPr lang="ru-RU" sz="62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учнів-фасилітаторів</a:t>
            </a:r>
            <a:r>
              <a:rPr lang="en-US" sz="62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62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en-US" sz="6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US" sz="6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en-US" sz="6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6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6200" b="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6019800"/>
            <a:ext cx="3178696" cy="83820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eaLnBrk="0" hangingPunct="0">
              <a:defRPr/>
            </a:pPr>
            <a:r>
              <a:rPr lang="ru-RU" sz="27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7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27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7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27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ru-RU" sz="27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uk-UA" sz="6200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62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Виступ  на педраді </a:t>
            </a:r>
            <a:r>
              <a:rPr lang="uk-UA" sz="6200" cap="all" dirty="0" err="1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педагога-фасилітатора</a:t>
            </a:r>
            <a:r>
              <a:rPr lang="en-US" sz="6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6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en-US" sz="6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6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6200" b="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000" dirty="0" smtClean="0"/>
              <a:t>Проведення інтерактивно-освітньої виставки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«Маршрут Безпеки» у 8-11 класах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63" name="Содержимое 4" descr="C:\Users\One\Desktop\ьлоп\SL370432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052513"/>
            <a:ext cx="3816350" cy="2736850"/>
          </a:xfrm>
        </p:spPr>
      </p:pic>
      <p:pic>
        <p:nvPicPr>
          <p:cNvPr id="40964" name="Рисунок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1052513"/>
            <a:ext cx="3455987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4005263"/>
            <a:ext cx="38163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3" y="4076700"/>
            <a:ext cx="34559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294308"/>
            <a:ext cx="7965826" cy="11521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«Школа сприяння здоров’ю – школа дружня до дитини »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E88B24"/>
                </a:solidFill>
                <a:latin typeface="Times New Roman" pitchFamily="18" charset="0"/>
                <a:cs typeface="Times New Roman" pitchFamily="18" charset="0"/>
              </a:rPr>
              <a:t>Завдання і результати</a:t>
            </a:r>
            <a:endParaRPr lang="en-US" sz="2400" b="1" dirty="0" smtClean="0">
              <a:solidFill>
                <a:srgbClr val="E88B24"/>
              </a:solidFill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6372225" y="1628775"/>
            <a:ext cx="2286000" cy="30956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uk-UA" b="0">
              <a:latin typeface="Verdana" pitchFamily="34" charset="0"/>
            </a:endParaRPr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468313" y="1557338"/>
            <a:ext cx="2286000" cy="30972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uk-UA" b="0">
              <a:latin typeface="Verdana" pitchFamily="34" charset="0"/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39750" y="1916113"/>
            <a:ext cx="21097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2000" b="0">
                <a:solidFill>
                  <a:srgbClr val="000000"/>
                </a:solidFill>
              </a:rPr>
              <a:t>Медицина займається не здоров'ям, а хворобами, не профілактикою, а лікуванням.</a:t>
            </a:r>
            <a:endParaRPr lang="en-US" sz="2000" b="0">
              <a:solidFill>
                <a:srgbClr val="000000"/>
              </a:solidFill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2484438" y="2636838"/>
            <a:ext cx="903287" cy="127635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b="0"/>
          </a:p>
        </p:txBody>
      </p:sp>
      <p:sp>
        <p:nvSpPr>
          <p:cNvPr id="1434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003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5724525" y="270827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b="0"/>
          </a:p>
        </p:txBody>
      </p:sp>
      <p:grpSp>
        <p:nvGrpSpPr>
          <p:cNvPr id="14345" name="Group 11"/>
          <p:cNvGrpSpPr>
            <a:grpSpLocks/>
          </p:cNvGrpSpPr>
          <p:nvPr/>
        </p:nvGrpSpPr>
        <p:grpSpPr bwMode="auto">
          <a:xfrm>
            <a:off x="3059113" y="1700213"/>
            <a:ext cx="2998787" cy="1601787"/>
            <a:chOff x="1997" y="1314"/>
            <a:chExt cx="1889" cy="1009"/>
          </a:xfrm>
        </p:grpSpPr>
        <p:grpSp>
          <p:nvGrpSpPr>
            <p:cNvPr id="14349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b="0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b="0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uk-UA" b="0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uk-UA" b="0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uk-UA" b="0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uk-UA" b="0"/>
            </a:p>
          </p:txBody>
        </p:sp>
      </p:grpSp>
      <p:sp>
        <p:nvSpPr>
          <p:cNvPr id="14346" name="Text Box 19"/>
          <p:cNvSpPr txBox="1">
            <a:spLocks noChangeArrowheads="1"/>
          </p:cNvSpPr>
          <p:nvPr/>
        </p:nvSpPr>
        <p:spPr bwMode="auto">
          <a:xfrm>
            <a:off x="3203575" y="2133600"/>
            <a:ext cx="276066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2000">
                <a:solidFill>
                  <a:srgbClr val="000000"/>
                </a:solidFill>
              </a:rPr>
              <a:t>Завдання медицини</a:t>
            </a:r>
          </a:p>
          <a:p>
            <a:pPr algn="ctr" eaLnBrk="0" hangingPunct="0"/>
            <a:r>
              <a:rPr lang="uk-UA" sz="2000">
                <a:solidFill>
                  <a:srgbClr val="000000"/>
                </a:solidFill>
              </a:rPr>
              <a:t> і школи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155" name="Text Box 20"/>
          <p:cNvSpPr txBox="1">
            <a:spLocks noChangeArrowheads="1"/>
          </p:cNvSpPr>
          <p:nvPr/>
        </p:nvSpPr>
        <p:spPr bwMode="auto">
          <a:xfrm>
            <a:off x="6516688" y="1916113"/>
            <a:ext cx="2038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b="0">
                <a:solidFill>
                  <a:srgbClr val="000000"/>
                </a:solidFill>
              </a:rPr>
              <a:t>Завдання школи – зберігати, зміцнити здоров'я учнів, сформувати в них відповідальне ставлення до власного здоров'я.</a:t>
            </a: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4348" name="Text Box 19"/>
          <p:cNvSpPr txBox="1">
            <a:spLocks noChangeArrowheads="1"/>
          </p:cNvSpPr>
          <p:nvPr/>
        </p:nvSpPr>
        <p:spPr bwMode="auto">
          <a:xfrm>
            <a:off x="2771775" y="3284538"/>
            <a:ext cx="3744913" cy="335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800">
                <a:latin typeface="Times New Roman" pitchFamily="18" charset="0"/>
                <a:cs typeface="Times New Roman" pitchFamily="18" charset="0"/>
              </a:rPr>
              <a:t>Чому школа?</a:t>
            </a:r>
          </a:p>
          <a:p>
            <a:r>
              <a:rPr lang="uk-UA" i="1"/>
              <a:t>- Масовість</a:t>
            </a:r>
            <a:r>
              <a:rPr lang="uk-UA" sz="1400" i="1"/>
              <a:t>:</a:t>
            </a:r>
            <a:r>
              <a:rPr lang="uk-UA" sz="1400"/>
              <a:t> школа охоплює більшість дітей і молодь до 18 років. </a:t>
            </a:r>
          </a:p>
          <a:p>
            <a:r>
              <a:rPr lang="uk-UA" i="1"/>
              <a:t>- Превентивність:</a:t>
            </a:r>
            <a:r>
              <a:rPr lang="uk-UA"/>
              <a:t> м</a:t>
            </a:r>
            <a:r>
              <a:rPr lang="uk-UA" sz="1400"/>
              <a:t>ожливість спланувати і здійснити вплив ще до того, як у житті молодої людини виникнуть реальні ризики і проблеми.</a:t>
            </a:r>
          </a:p>
          <a:p>
            <a:r>
              <a:rPr lang="uk-UA" i="1"/>
              <a:t>- Ефективність: у</a:t>
            </a:r>
            <a:r>
              <a:rPr lang="uk-UA" sz="1400"/>
              <a:t>провадження профілактичних програм, в основу яких покладено розвиток життєвих навичок, суттєво зменшує ризики інфікування                  ВІЛ.</a:t>
            </a:r>
          </a:p>
          <a:p>
            <a:pPr algn="ctr" eaLnBrk="0" hangingPunct="0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663E30"/>
                </a:solidFill>
              </a:rPr>
              <a:t>Якщо людина не навчилась</a:t>
            </a:r>
            <a:br>
              <a:rPr lang="uk-UA" b="1" smtClean="0">
                <a:solidFill>
                  <a:srgbClr val="663E30"/>
                </a:solidFill>
              </a:rPr>
            </a:br>
            <a:r>
              <a:rPr lang="uk-UA" b="1" smtClean="0">
                <a:solidFill>
                  <a:srgbClr val="663E30"/>
                </a:solidFill>
              </a:rPr>
              <a:t>турбуватися про своє здоров’я</a:t>
            </a:r>
            <a:br>
              <a:rPr lang="uk-UA" b="1" smtClean="0">
                <a:solidFill>
                  <a:srgbClr val="663E30"/>
                </a:solidFill>
              </a:rPr>
            </a:br>
            <a:r>
              <a:rPr lang="uk-UA" b="1" smtClean="0">
                <a:solidFill>
                  <a:srgbClr val="663E30"/>
                </a:solidFill>
              </a:rPr>
              <a:t>до 30-ти років, вона його не варта…</a:t>
            </a:r>
            <a:br>
              <a:rPr lang="uk-UA" b="1" smtClean="0">
                <a:solidFill>
                  <a:srgbClr val="663E30"/>
                </a:solidFill>
              </a:rPr>
            </a:br>
            <a:r>
              <a:rPr lang="uk-UA" b="1" smtClean="0">
                <a:solidFill>
                  <a:srgbClr val="663E30"/>
                </a:solidFill>
              </a:rPr>
              <a:t>                                          Східна мудрість</a:t>
            </a:r>
          </a:p>
          <a:p>
            <a:pPr eaLnBrk="1" hangingPunct="1"/>
            <a:endParaRPr lang="ru-RU" smtClean="0">
              <a:solidFill>
                <a:srgbClr val="663E3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611188" y="1341438"/>
            <a:ext cx="8353425" cy="5256212"/>
          </a:xfrm>
        </p:spPr>
        <p:txBody>
          <a:bodyPr/>
          <a:lstStyle/>
          <a:p>
            <a:pPr algn="ctr"/>
            <a:r>
              <a:rPr lang="uk-UA" sz="2800" b="1" smtClean="0">
                <a:solidFill>
                  <a:schemeClr val="tx1"/>
                </a:solidFill>
              </a:rPr>
              <a:t>Мета і завдання  проекту </a:t>
            </a:r>
            <a:r>
              <a:rPr lang="uk-UA" sz="2000" smtClean="0"/>
              <a:t>– </a:t>
            </a:r>
            <a:r>
              <a:rPr lang="uk-UA" sz="2000" smtClean="0">
                <a:solidFill>
                  <a:schemeClr val="tx1"/>
                </a:solidFill>
              </a:rPr>
              <a:t>реалізація </a:t>
            </a:r>
            <a:r>
              <a:rPr lang="ru-RU" sz="2000" smtClean="0">
                <a:solidFill>
                  <a:schemeClr val="tx1"/>
                </a:solidFill>
              </a:rPr>
              <a:t>Загальнодержавн</a:t>
            </a:r>
            <a:r>
              <a:rPr lang="uk-UA" sz="2000" smtClean="0">
                <a:solidFill>
                  <a:schemeClr val="tx1"/>
                </a:solidFill>
              </a:rPr>
              <a:t>ої</a:t>
            </a:r>
            <a:r>
              <a:rPr lang="ru-RU" sz="2000" smtClean="0">
                <a:solidFill>
                  <a:schemeClr val="tx1"/>
                </a:solidFill>
              </a:rPr>
              <a:t>  програм</a:t>
            </a:r>
            <a:r>
              <a:rPr lang="uk-UA" sz="2000" smtClean="0">
                <a:solidFill>
                  <a:schemeClr val="tx1"/>
                </a:solidFill>
              </a:rPr>
              <a:t>и</a:t>
            </a:r>
            <a:r>
              <a:rPr lang="ru-RU" sz="2000" smtClean="0">
                <a:solidFill>
                  <a:schemeClr val="tx1"/>
                </a:solidFill>
              </a:rPr>
              <a:t> «Національний план дій щодо реалізації Конвенції ООН про права дитини на період до 2016 року»</a:t>
            </a:r>
            <a:r>
              <a:rPr lang="uk-UA" sz="2000" smtClean="0">
                <a:solidFill>
                  <a:schemeClr val="tx1"/>
                </a:solidFill>
              </a:rPr>
              <a:t>, </a:t>
            </a:r>
            <a:r>
              <a:rPr lang="ru-RU" sz="2000" smtClean="0">
                <a:solidFill>
                  <a:schemeClr val="tx1"/>
                </a:solidFill>
              </a:rPr>
              <a:t>Державно</a:t>
            </a:r>
            <a:r>
              <a:rPr lang="uk-UA" sz="2000" smtClean="0">
                <a:solidFill>
                  <a:schemeClr val="tx1"/>
                </a:solidFill>
              </a:rPr>
              <a:t>ї</a:t>
            </a:r>
            <a:r>
              <a:rPr lang="ru-RU" sz="2000" smtClean="0">
                <a:solidFill>
                  <a:schemeClr val="tx1"/>
                </a:solidFill>
              </a:rPr>
              <a:t> цільово</a:t>
            </a:r>
            <a:r>
              <a:rPr lang="uk-UA" sz="2000" smtClean="0">
                <a:solidFill>
                  <a:schemeClr val="tx1"/>
                </a:solidFill>
              </a:rPr>
              <a:t>ї</a:t>
            </a:r>
            <a:r>
              <a:rPr lang="ru-RU" sz="2000" smtClean="0">
                <a:solidFill>
                  <a:schemeClr val="tx1"/>
                </a:solidFill>
              </a:rPr>
              <a:t> соціально</a:t>
            </a:r>
            <a:r>
              <a:rPr lang="uk-UA" sz="2000" smtClean="0">
                <a:solidFill>
                  <a:schemeClr val="tx1"/>
                </a:solidFill>
              </a:rPr>
              <a:t>ї</a:t>
            </a:r>
            <a:r>
              <a:rPr lang="ru-RU" sz="2000" smtClean="0">
                <a:solidFill>
                  <a:schemeClr val="tx1"/>
                </a:solidFill>
              </a:rPr>
              <a:t> програм</a:t>
            </a:r>
            <a:r>
              <a:rPr lang="uk-UA" sz="2000" smtClean="0">
                <a:solidFill>
                  <a:schemeClr val="tx1"/>
                </a:solidFill>
              </a:rPr>
              <a:t>и </a:t>
            </a:r>
            <a:r>
              <a:rPr lang="ru-RU" sz="2000" smtClean="0">
                <a:solidFill>
                  <a:schemeClr val="tx1"/>
                </a:solidFill>
              </a:rPr>
              <a:t>«Молодь України» на 2009–2015 роки,</a:t>
            </a:r>
            <a:r>
              <a:rPr lang="uk-UA" sz="2000" smtClean="0">
                <a:solidFill>
                  <a:schemeClr val="tx1"/>
                </a:solidFill>
              </a:rPr>
              <a:t> програми</a:t>
            </a:r>
            <a:r>
              <a:rPr lang="ru-RU" sz="2000" smtClean="0">
                <a:solidFill>
                  <a:schemeClr val="tx1"/>
                </a:solidFill>
              </a:rPr>
              <a:t>  Національної стратегії розвитку освіти в Україні на 2012–2021 рок</a:t>
            </a:r>
            <a:r>
              <a:rPr lang="uk-UA" sz="2000" smtClean="0">
                <a:solidFill>
                  <a:schemeClr val="tx1"/>
                </a:solidFill>
              </a:rPr>
              <a:t>и, Загальнодержавної програми забезпечення профілактики ВІЛ-інфекції, лікування, догляду та підтримки ВІЛ-інфікованих і хворих на СНІД на 2009-2013 роки”,</a:t>
            </a:r>
          </a:p>
          <a:p>
            <a:pPr algn="ctr"/>
            <a:r>
              <a:rPr lang="uk-UA" sz="2000" smtClean="0">
                <a:solidFill>
                  <a:schemeClr val="tx1"/>
                </a:solidFill>
              </a:rPr>
              <a:t>створення умов для особистісно-орієнтовного превентивного навчання здоров’я в єдиному інформаційному просторі школи, родини, громадському середовищі з урахуванням вікових потреб дітей та формування в них свідомого ставлення до здоров’я, зваженого вибору власного способу життя і соціальної компетенції свідомості школяра, допомога у подоланні шкідливих звичок, подальшій реалізації себе  у соціумі.</a:t>
            </a:r>
            <a:endParaRPr lang="ru-RU" sz="2000" smtClean="0">
              <a:solidFill>
                <a:schemeClr val="tx1"/>
              </a:solidFill>
            </a:endParaRPr>
          </a:p>
          <a:p>
            <a:pPr algn="ctr"/>
            <a:endParaRPr lang="ru-RU" sz="2000" b="1" smtClean="0">
              <a:solidFill>
                <a:schemeClr val="tx1"/>
              </a:solidFill>
            </a:endParaRPr>
          </a:p>
          <a:p>
            <a:endParaRPr lang="ru-RU" sz="200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2800" b="1" dirty="0" smtClean="0"/>
              <a:t>       «Р</a:t>
            </a:r>
            <a:r>
              <a:rPr lang="ru-RU" sz="2800" b="1" dirty="0" smtClean="0"/>
              <a:t>обота в ім’я здоров’я – наша загальна справа»</a:t>
            </a:r>
            <a:r>
              <a:rPr lang="uk-UA" sz="2800" b="1" dirty="0" smtClean="0"/>
              <a:t>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                                   </a:t>
            </a:r>
            <a:r>
              <a:rPr lang="ru-RU" sz="2000" dirty="0" smtClean="0"/>
              <a:t>(гасло Всесвітньої організації охорони  здоров’я)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611188" y="1412875"/>
            <a:ext cx="8353425" cy="5184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800" b="1" smtClean="0">
                <a:solidFill>
                  <a:schemeClr val="tx1"/>
                </a:solidFill>
              </a:rPr>
              <a:t>Завдання </a:t>
            </a:r>
            <a:r>
              <a:rPr lang="uk-UA" sz="2000" smtClean="0">
                <a:solidFill>
                  <a:schemeClr val="tx1"/>
                </a:solidFill>
              </a:rPr>
              <a:t>– формування в учнів досвіду поведінки, спрямованої на здоровий спосіб життя, укріплення й зміцнення інтегрального здоров'я; сприяння передачі знань самими учнями іншим особам за принципом «рів­ний — рівному» шляхом використання «Маршруту безпеки» учнями-фасилітаторами.</a:t>
            </a:r>
            <a:endParaRPr lang="ru-RU" sz="2000" smtClean="0">
              <a:solidFill>
                <a:schemeClr val="tx1"/>
              </a:solidFill>
            </a:endParaRPr>
          </a:p>
          <a:p>
            <a:r>
              <a:rPr lang="uk-UA" sz="2000" smtClean="0">
                <a:solidFill>
                  <a:schemeClr val="tx1"/>
                </a:solidFill>
              </a:rPr>
              <a:t>Підвищення престижу здоров'я і здорового способу життя серед учителів, батьків, широкої громадськості.</a:t>
            </a:r>
            <a:endParaRPr lang="ru-RU" sz="2000" smtClean="0">
              <a:solidFill>
                <a:schemeClr val="tx1"/>
              </a:solidFill>
            </a:endParaRPr>
          </a:p>
          <a:p>
            <a:r>
              <a:rPr lang="uk-UA" sz="2000" smtClean="0">
                <a:solidFill>
                  <a:schemeClr val="tx1"/>
                </a:solidFill>
              </a:rPr>
              <a:t> Створення атмосфери, за якої учні можуть вільно висловлювати свої думки і погляди, виражати розуміння необхідності дотримання соціальних норм і правил шкільного співжиття.</a:t>
            </a:r>
            <a:endParaRPr lang="ru-RU" sz="2000" smtClean="0">
              <a:solidFill>
                <a:schemeClr val="tx1"/>
              </a:solidFill>
            </a:endParaRPr>
          </a:p>
          <a:p>
            <a:r>
              <a:rPr lang="uk-UA" sz="2000" smtClean="0">
                <a:solidFill>
                  <a:schemeClr val="tx1"/>
                </a:solidFill>
              </a:rPr>
              <a:t> Прогнозування і запобігання можливим ризикам і небезпекам для життя і здоров’я учнів та вчителів, які можуть виникнути у приміщенні школи, на її території, у межах місцевої громади.</a:t>
            </a:r>
            <a:endParaRPr lang="ru-RU" sz="2000" smtClean="0">
              <a:solidFill>
                <a:schemeClr val="tx1"/>
              </a:solidFill>
            </a:endParaRPr>
          </a:p>
          <a:p>
            <a:r>
              <a:rPr lang="uk-UA" sz="2000" smtClean="0">
                <a:solidFill>
                  <a:schemeClr val="tx1"/>
                </a:solidFill>
              </a:rPr>
              <a:t>Залучення учнів і батьків до реалізації проекту Школи, дружньої до дитини, узгодження співпраці суб’єктів педагогічної взаємодії.</a:t>
            </a:r>
            <a:endParaRPr lang="ru-RU" sz="2000" smtClean="0">
              <a:solidFill>
                <a:schemeClr val="tx1"/>
              </a:solidFill>
            </a:endParaRPr>
          </a:p>
          <a:p>
            <a:pPr algn="ctr"/>
            <a:endParaRPr lang="ru-RU" sz="2000" b="1" smtClean="0">
              <a:solidFill>
                <a:schemeClr val="tx1"/>
              </a:solidFill>
            </a:endParaRPr>
          </a:p>
          <a:p>
            <a:endParaRPr lang="ru-RU" sz="200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2961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400" b="1" dirty="0" smtClean="0"/>
              <a:t>Молоді люди потребують точної інформації і можливостей для формування необхідних життєвих навичок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1067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700" b="1" dirty="0" smtClean="0"/>
              <a:t>«Кожна дитина й молода людина має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uk-UA" sz="2700" b="1" dirty="0" smtClean="0"/>
              <a:t> право і повинна мати можливість дістати освіту в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uk-UA" sz="2700" b="1" dirty="0" smtClean="0"/>
              <a:t>Школі сприяння здоров’ю» 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000" i="1" dirty="0" smtClean="0"/>
              <a:t>з резолюції конференції Європейської мережі шкіл сприяння здоров’ю, що була прийнята в травні 1997 року</a:t>
            </a:r>
            <a:endParaRPr lang="ru-RU" sz="2000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23850" y="1773238"/>
            <a:ext cx="8686800" cy="4899025"/>
          </a:xfrm>
        </p:spPr>
        <p:txBody>
          <a:bodyPr/>
          <a:lstStyle/>
          <a:p>
            <a:r>
              <a:rPr lang="uk-UA" sz="2800" b="1" smtClean="0"/>
              <a:t>Особливості проекту:</a:t>
            </a:r>
          </a:p>
          <a:p>
            <a:pPr>
              <a:buFont typeface="Wingdings 2" pitchFamily="18" charset="2"/>
              <a:buNone/>
            </a:pPr>
            <a:r>
              <a:rPr lang="uk-UA" sz="2000" smtClean="0">
                <a:solidFill>
                  <a:schemeClr val="tx1"/>
                </a:solidFill>
              </a:rPr>
              <a:t>     - ураховує особливості діяльності освітнього закладу, ступінь завантаженості педагогічних та інших працівників школи</a:t>
            </a:r>
          </a:p>
          <a:p>
            <a:pPr>
              <a:buFont typeface="Wingdings 2" pitchFamily="18" charset="2"/>
              <a:buNone/>
            </a:pPr>
            <a:r>
              <a:rPr lang="uk-UA" sz="2000" smtClean="0">
                <a:solidFill>
                  <a:schemeClr val="tx1"/>
                </a:solidFill>
              </a:rPr>
              <a:t>     - не потребує залучення додаткових коштів для своєї реалізації та може впроваджуватися паралельно з іншою діяльністю школи</a:t>
            </a:r>
          </a:p>
          <a:p>
            <a:pPr>
              <a:buFont typeface="Wingdings 2" pitchFamily="18" charset="2"/>
              <a:buNone/>
            </a:pPr>
            <a:r>
              <a:rPr lang="uk-UA" sz="2000" smtClean="0">
                <a:solidFill>
                  <a:schemeClr val="tx1"/>
                </a:solidFill>
              </a:rPr>
              <a:t>    - мікроклімат у школі створюють самі учасники навчально-виховного процесу: адміністрація, педагогічні працівники, батьки, медпрацівники, учні тощо</a:t>
            </a:r>
          </a:p>
          <a:p>
            <a:pPr>
              <a:buFont typeface="Wingdings 2" pitchFamily="18" charset="2"/>
              <a:buNone/>
            </a:pPr>
            <a:r>
              <a:rPr lang="uk-UA" sz="2000" smtClean="0">
                <a:solidFill>
                  <a:schemeClr val="tx1"/>
                </a:solidFill>
              </a:rPr>
              <a:t>     - однією з головних особливостей програми є її доступність</a:t>
            </a:r>
          </a:p>
          <a:p>
            <a:pPr>
              <a:buFont typeface="Wingdings 2" pitchFamily="18" charset="2"/>
              <a:buNone/>
            </a:pPr>
            <a:r>
              <a:rPr lang="uk-UA" sz="2000" smtClean="0">
                <a:solidFill>
                  <a:schemeClr val="tx1"/>
                </a:solidFill>
              </a:rPr>
              <a:t>     - упровадження програми не потребує особливого навчання працівників школи</a:t>
            </a:r>
          </a:p>
          <a:p>
            <a:pPr>
              <a:buFont typeface="Wingdings 2" pitchFamily="18" charset="2"/>
              <a:buNone/>
            </a:pPr>
            <a:r>
              <a:rPr lang="uk-UA" sz="2000" smtClean="0">
                <a:solidFill>
                  <a:schemeClr val="tx1"/>
                </a:solidFill>
              </a:rPr>
              <a:t>     - реалізація програми не виключає реалізацію інших програм. </a:t>
            </a:r>
            <a:endParaRPr lang="ru-RU" sz="2000" smtClean="0">
              <a:solidFill>
                <a:schemeClr val="tx1"/>
              </a:solidFill>
            </a:endParaRPr>
          </a:p>
          <a:p>
            <a:endParaRPr lang="ru-RU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5760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400" b="1" dirty="0" smtClean="0"/>
              <a:t>Принципи та передумови впровадження проекту:</a:t>
            </a:r>
            <a:endParaRPr lang="ru-RU" sz="2400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04800" y="692150"/>
            <a:ext cx="8686800" cy="57610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800" b="1" smtClean="0">
                <a:solidFill>
                  <a:schemeClr val="tx1"/>
                </a:solidFill>
              </a:rPr>
              <a:t>    </a:t>
            </a:r>
            <a:r>
              <a:rPr lang="uk-UA" sz="2000" smtClean="0">
                <a:solidFill>
                  <a:schemeClr val="tx1"/>
                </a:solidFill>
              </a:rPr>
              <a:t>С</a:t>
            </a:r>
            <a:r>
              <a:rPr lang="ru-RU" sz="2000" smtClean="0">
                <a:solidFill>
                  <a:schemeClr val="tx1"/>
                </a:solidFill>
              </a:rPr>
              <a:t>творення сприятливого шкільного середовища, розбудови партнерства з батьками, учнями, педагогами, громадськими організаціями і державними установами</a:t>
            </a:r>
            <a:r>
              <a:rPr lang="uk-UA" sz="2000" smtClean="0">
                <a:solidFill>
                  <a:schemeClr val="tx1"/>
                </a:solidFill>
              </a:rPr>
              <a:t>.</a:t>
            </a:r>
            <a:endParaRPr lang="ru-RU" sz="2000" smtClean="0">
              <a:solidFill>
                <a:schemeClr val="tx1"/>
              </a:solidFill>
            </a:endParaRPr>
          </a:p>
          <a:p>
            <a:pPr fontAlgn="t"/>
            <a:r>
              <a:rPr lang="uk-UA" sz="2000" smtClean="0">
                <a:solidFill>
                  <a:schemeClr val="tx1"/>
                </a:solidFill>
              </a:rPr>
              <a:t>С</a:t>
            </a:r>
            <a:r>
              <a:rPr lang="ru-RU" sz="2000" smtClean="0">
                <a:solidFill>
                  <a:schemeClr val="tx1"/>
                </a:solidFill>
              </a:rPr>
              <a:t>творення і застосування ефективних технологій навчання і виховання, що виробляють у дитини власну соціальну моделі поведінки.</a:t>
            </a:r>
          </a:p>
          <a:p>
            <a:pPr fontAlgn="t"/>
            <a:r>
              <a:rPr lang="uk-UA" sz="2000" smtClean="0">
                <a:solidFill>
                  <a:schemeClr val="tx1"/>
                </a:solidFill>
              </a:rPr>
              <a:t>Р</a:t>
            </a:r>
            <a:r>
              <a:rPr lang="ru-RU" sz="2000" smtClean="0">
                <a:solidFill>
                  <a:schemeClr val="tx1"/>
                </a:solidFill>
              </a:rPr>
              <a:t>озроблення і впровадження системи медико-психологічного та соціально-педагогічного супроводу розвитку учнів,</a:t>
            </a:r>
            <a:r>
              <a:rPr lang="uk-UA" sz="2000" smtClean="0">
                <a:solidFill>
                  <a:schemeClr val="tx1"/>
                </a:solidFill>
              </a:rPr>
              <a:t> моніторингова  робота. </a:t>
            </a:r>
            <a:endParaRPr lang="ru-RU" sz="2000" smtClean="0">
              <a:solidFill>
                <a:schemeClr val="tx1"/>
              </a:solidFill>
            </a:endParaRPr>
          </a:p>
          <a:p>
            <a:pPr fontAlgn="t"/>
            <a:r>
              <a:rPr lang="uk-UA" sz="2000" smtClean="0">
                <a:solidFill>
                  <a:schemeClr val="tx1"/>
                </a:solidFill>
              </a:rPr>
              <a:t>Природовідповідність – урахування вікових, індивідуальних особливостей дитини.</a:t>
            </a:r>
            <a:endParaRPr lang="ru-RU" sz="2000" smtClean="0">
              <a:solidFill>
                <a:schemeClr val="tx1"/>
              </a:solidFill>
            </a:endParaRPr>
          </a:p>
          <a:p>
            <a:pPr fontAlgn="t"/>
            <a:r>
              <a:rPr lang="uk-UA" sz="2000" smtClean="0">
                <a:solidFill>
                  <a:schemeClr val="tx1"/>
                </a:solidFill>
              </a:rPr>
              <a:t>Єдність поваги та вимогливості до особистості.</a:t>
            </a:r>
            <a:endParaRPr lang="ru-RU" sz="2000" smtClean="0">
              <a:solidFill>
                <a:schemeClr val="tx1"/>
              </a:solidFill>
            </a:endParaRPr>
          </a:p>
          <a:p>
            <a:pPr fontAlgn="t"/>
            <a:r>
              <a:rPr lang="uk-UA" sz="2000" smtClean="0">
                <a:solidFill>
                  <a:schemeClr val="tx1"/>
                </a:solidFill>
              </a:rPr>
              <a:t>Єдність свободи та відповідальності особистості за свої дії.</a:t>
            </a:r>
            <a:endParaRPr lang="ru-RU" sz="2000" smtClean="0">
              <a:solidFill>
                <a:schemeClr val="tx1"/>
              </a:solidFill>
            </a:endParaRPr>
          </a:p>
          <a:p>
            <a:pPr fontAlgn="t"/>
            <a:r>
              <a:rPr lang="uk-UA" sz="2000" smtClean="0">
                <a:solidFill>
                  <a:schemeClr val="tx1"/>
                </a:solidFill>
              </a:rPr>
              <a:t>У</a:t>
            </a:r>
            <a:r>
              <a:rPr lang="ru-RU" sz="2000" smtClean="0">
                <a:solidFill>
                  <a:schemeClr val="tx1"/>
                </a:solidFill>
              </a:rPr>
              <a:t>провадження програми наставництва й підтримки вчителів, здатних розробляти та впроваджувати інновації.</a:t>
            </a:r>
          </a:p>
          <a:p>
            <a:pPr fontAlgn="t"/>
            <a:r>
              <a:rPr lang="uk-UA" sz="2000" smtClean="0">
                <a:solidFill>
                  <a:schemeClr val="tx1"/>
                </a:solidFill>
              </a:rPr>
              <a:t>Свобода вибору особистості, </a:t>
            </a:r>
            <a:r>
              <a:rPr lang="ru-RU" sz="2000" smtClean="0">
                <a:solidFill>
                  <a:schemeClr val="tx1"/>
                </a:solidFill>
              </a:rPr>
              <a:t>активізація діяльності органів шкільного самоврядування у виробленні моделі Школи, дружньої до дитини, з урахуванням конкретних умов і особливостей навчального закладу.</a:t>
            </a:r>
          </a:p>
          <a:p>
            <a:pPr fontAlgn="t"/>
            <a:endParaRPr lang="ru-RU" sz="2000" smtClean="0">
              <a:solidFill>
                <a:schemeClr val="tx1"/>
              </a:solidFill>
            </a:endParaRPr>
          </a:p>
          <a:p>
            <a:endParaRPr lang="ru-RU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67"/>
          <p:cNvSpPr>
            <a:spLocks noChangeArrowheads="1"/>
          </p:cNvSpPr>
          <p:nvPr/>
        </p:nvSpPr>
        <p:spPr bwMode="auto">
          <a:xfrm>
            <a:off x="3289300" y="6119813"/>
            <a:ext cx="3027363" cy="5222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/>
              <a:t>Моніторинг діяльності школи</a:t>
            </a:r>
          </a:p>
          <a:p>
            <a:pPr algn="ctr"/>
            <a:r>
              <a:rPr lang="uk-UA" sz="1400"/>
              <a:t> та усіх учасників процесу</a:t>
            </a:r>
            <a:endParaRPr lang="ru-RU" sz="1400"/>
          </a:p>
        </p:txBody>
      </p:sp>
      <p:sp>
        <p:nvSpPr>
          <p:cNvPr id="19459" name="_s54279"/>
          <p:cNvSpPr>
            <a:spLocks noChangeArrowheads="1"/>
          </p:cNvSpPr>
          <p:nvPr/>
        </p:nvSpPr>
        <p:spPr bwMode="auto">
          <a:xfrm>
            <a:off x="3289300" y="4492625"/>
            <a:ext cx="3016250" cy="1481138"/>
          </a:xfrm>
          <a:prstGeom prst="roundRect">
            <a:avLst>
              <a:gd name="adj" fmla="val 16667"/>
            </a:avLst>
          </a:prstGeom>
          <a:solidFill>
            <a:srgbClr val="CD12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-RU" sz="2000"/>
          </a:p>
        </p:txBody>
      </p:sp>
      <p:sp>
        <p:nvSpPr>
          <p:cNvPr id="19460" name="AutoShape 13"/>
          <p:cNvSpPr>
            <a:spLocks noChangeArrowheads="1"/>
          </p:cNvSpPr>
          <p:nvPr/>
        </p:nvSpPr>
        <p:spPr bwMode="auto">
          <a:xfrm>
            <a:off x="166688" y="4298950"/>
            <a:ext cx="3354387" cy="723900"/>
          </a:xfrm>
          <a:prstGeom prst="rightArrow">
            <a:avLst>
              <a:gd name="adj1" fmla="val 50000"/>
              <a:gd name="adj2" fmla="val 50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200"/>
              <a:t>Упорядкування сприятливого</a:t>
            </a:r>
          </a:p>
          <a:p>
            <a:r>
              <a:rPr lang="uk-UA" sz="1200"/>
              <a:t> шкільного середовища</a:t>
            </a:r>
            <a:endParaRPr lang="ru-RU" sz="1200"/>
          </a:p>
        </p:txBody>
      </p:sp>
      <p:sp>
        <p:nvSpPr>
          <p:cNvPr id="19461" name="AutoShape 14"/>
          <p:cNvSpPr>
            <a:spLocks noChangeArrowheads="1"/>
          </p:cNvSpPr>
          <p:nvPr/>
        </p:nvSpPr>
        <p:spPr bwMode="auto">
          <a:xfrm>
            <a:off x="5937250" y="4213225"/>
            <a:ext cx="3028950" cy="965200"/>
          </a:xfrm>
          <a:prstGeom prst="leftArrow">
            <a:avLst>
              <a:gd name="adj1" fmla="val 50000"/>
              <a:gd name="adj2" fmla="val 5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200"/>
              <a:t>Створення системи науково-</a:t>
            </a:r>
          </a:p>
          <a:p>
            <a:r>
              <a:rPr lang="uk-UA" sz="1200"/>
              <a:t>методичного  супроводу </a:t>
            </a:r>
          </a:p>
          <a:p>
            <a:r>
              <a:rPr lang="uk-UA" sz="1200"/>
              <a:t>функціонування і розвитку школи</a:t>
            </a:r>
            <a:endParaRPr lang="ru-RU" sz="1200"/>
          </a:p>
        </p:txBody>
      </p:sp>
      <p:sp>
        <p:nvSpPr>
          <p:cNvPr id="19462" name="Rectangle 15"/>
          <p:cNvSpPr>
            <a:spLocks noChangeArrowheads="1"/>
          </p:cNvSpPr>
          <p:nvPr/>
        </p:nvSpPr>
        <p:spPr bwMode="auto">
          <a:xfrm>
            <a:off x="3586163" y="2892425"/>
            <a:ext cx="2398712" cy="4445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400"/>
          </a:p>
        </p:txBody>
      </p:sp>
      <p:pic>
        <p:nvPicPr>
          <p:cNvPr id="14344" name="AutoShape 16"/>
          <p:cNvPicPr>
            <a:picLocks noGrp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038" y="139700"/>
            <a:ext cx="8216900" cy="714375"/>
          </a:xfrm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64" name="AutoShape 16"/>
          <p:cNvSpPr>
            <a:spLocks noChangeArrowheads="1"/>
          </p:cNvSpPr>
          <p:nvPr/>
        </p:nvSpPr>
        <p:spPr bwMode="auto">
          <a:xfrm>
            <a:off x="427038" y="804863"/>
            <a:ext cx="8194675" cy="595312"/>
          </a:xfrm>
          <a:prstGeom prst="roundRect">
            <a:avLst>
              <a:gd name="adj" fmla="val 16667"/>
            </a:avLst>
          </a:prstGeom>
          <a:solidFill>
            <a:srgbClr val="CD120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1600"/>
              <a:t> Мета і завдання Школи, дружньої до дитини – </a:t>
            </a:r>
            <a:r>
              <a:rPr lang="uk-UA" sz="1400"/>
              <a:t>Реалізація </a:t>
            </a:r>
            <a:r>
              <a:rPr lang="uk-UA" sz="1400" i="1"/>
              <a:t>Конвенції ООН про права дитини, стратегічні завдання розвитку освіти в Україні</a:t>
            </a:r>
            <a:endParaRPr lang="ru-RU" sz="1400"/>
          </a:p>
          <a:p>
            <a:endParaRPr lang="ru-RU" sz="1400"/>
          </a:p>
        </p:txBody>
      </p:sp>
      <p:sp>
        <p:nvSpPr>
          <p:cNvPr id="19465" name="Прямоугольник 34"/>
          <p:cNvSpPr>
            <a:spLocks noChangeArrowheads="1"/>
          </p:cNvSpPr>
          <p:nvPr/>
        </p:nvSpPr>
        <p:spPr bwMode="auto">
          <a:xfrm>
            <a:off x="3586163" y="2924175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/>
              <a:t>ЗМІСТОВІ ПАРАМЕТРИ</a:t>
            </a:r>
            <a:endParaRPr lang="ru-RU" sz="1400"/>
          </a:p>
        </p:txBody>
      </p:sp>
      <p:sp>
        <p:nvSpPr>
          <p:cNvPr id="19466" name="AutoShape 16"/>
          <p:cNvSpPr>
            <a:spLocks noChangeArrowheads="1"/>
          </p:cNvSpPr>
          <p:nvPr/>
        </p:nvSpPr>
        <p:spPr bwMode="auto">
          <a:xfrm>
            <a:off x="427038" y="1466850"/>
            <a:ext cx="8194675" cy="574675"/>
          </a:xfrm>
          <a:prstGeom prst="roundRect">
            <a:avLst>
              <a:gd name="adj" fmla="val 16667"/>
            </a:avLst>
          </a:prstGeom>
          <a:solidFill>
            <a:srgbClr val="CD120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1600"/>
              <a:t> Методологічні підходи: </a:t>
            </a:r>
            <a:r>
              <a:rPr lang="uk-UA" sz="1400"/>
              <a:t>системний, особистісно-орієнтований, середовищний,                                                            міжсекторний</a:t>
            </a:r>
            <a:endParaRPr lang="ru-RU" sz="1400"/>
          </a:p>
          <a:p>
            <a:endParaRPr lang="ru-RU" sz="1600"/>
          </a:p>
          <a:p>
            <a:endParaRPr lang="ru-RU" sz="1600"/>
          </a:p>
        </p:txBody>
      </p:sp>
      <p:sp>
        <p:nvSpPr>
          <p:cNvPr id="19467" name="AutoShape 16"/>
          <p:cNvSpPr>
            <a:spLocks noChangeArrowheads="1"/>
          </p:cNvSpPr>
          <p:nvPr/>
        </p:nvSpPr>
        <p:spPr bwMode="auto">
          <a:xfrm>
            <a:off x="439738" y="2117725"/>
            <a:ext cx="8205787" cy="731838"/>
          </a:xfrm>
          <a:prstGeom prst="roundRect">
            <a:avLst>
              <a:gd name="adj" fmla="val 16667"/>
            </a:avLst>
          </a:prstGeom>
          <a:solidFill>
            <a:srgbClr val="CD120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1600"/>
              <a:t> Принципи: </a:t>
            </a:r>
            <a:r>
              <a:rPr lang="uk-UA" sz="1400"/>
              <a:t>гуманізму, дитиноцентризму, природовідповідності, цілісності, культуровідповідності, превентивності, розвитку особистісного потенціалу, діяльної опосередкованості, соціального партнерства усіх учасників процесу</a:t>
            </a:r>
            <a:endParaRPr lang="ru-RU" sz="1400"/>
          </a:p>
          <a:p>
            <a:endParaRPr lang="ru-RU" sz="1600"/>
          </a:p>
          <a:p>
            <a:endParaRPr lang="ru-RU" sz="1600"/>
          </a:p>
        </p:txBody>
      </p:sp>
      <p:sp>
        <p:nvSpPr>
          <p:cNvPr id="14349" name="Прямоугольник 40"/>
          <p:cNvSpPr>
            <a:spLocks noChangeArrowheads="1"/>
          </p:cNvSpPr>
          <p:nvPr/>
        </p:nvSpPr>
        <p:spPr bwMode="auto">
          <a:xfrm>
            <a:off x="3254375" y="4418013"/>
            <a:ext cx="3170238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dirty="0">
                <a:latin typeface="Arial" pitchFamily="34" charset="0"/>
              </a:rPr>
              <a:t>Очікуваний результат:</a:t>
            </a:r>
            <a:endParaRPr lang="ru-RU" sz="1400" dirty="0">
              <a:latin typeface="Arial" pitchFamily="34" charset="0"/>
            </a:endParaRPr>
          </a:p>
          <a:p>
            <a:pPr lvl="2">
              <a:defRPr/>
            </a:pPr>
            <a:r>
              <a:rPr lang="uk-UA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здорова,</a:t>
            </a:r>
          </a:p>
          <a:p>
            <a:pPr algn="ctr">
              <a:defRPr/>
            </a:pPr>
            <a:r>
              <a:rPr lang="uk-UA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   </a:t>
            </a:r>
            <a:r>
              <a:rPr lang="uk-UA" sz="1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конкурентноспроможна</a:t>
            </a:r>
            <a:endParaRPr lang="uk-UA" sz="14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uk-UA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       особистість та її</a:t>
            </a:r>
          </a:p>
          <a:p>
            <a:pPr algn="ctr">
              <a:defRPr/>
            </a:pPr>
            <a:r>
              <a:rPr lang="uk-UA" sz="1400" dirty="0">
                <a:latin typeface="Arial" pitchFamily="34" charset="0"/>
              </a:rPr>
              <a:t>цілісне благополуччя :</a:t>
            </a:r>
          </a:p>
          <a:p>
            <a:pPr algn="ctr">
              <a:defRPr/>
            </a:pPr>
            <a:r>
              <a:rPr lang="uk-UA" sz="1400" dirty="0">
                <a:latin typeface="Arial" pitchFamily="34" charset="0"/>
              </a:rPr>
              <a:t>духовно-моральне,психічне, фізичне, соціальне</a:t>
            </a:r>
          </a:p>
          <a:p>
            <a:pPr algn="ctr">
              <a:defRPr/>
            </a:pPr>
            <a:endParaRPr lang="uk-UA" sz="1400" dirty="0">
              <a:latin typeface="Arial" pitchFamily="34" charset="0"/>
            </a:endParaRPr>
          </a:p>
          <a:p>
            <a:pPr algn="ctr">
              <a:defRPr/>
            </a:pPr>
            <a:endParaRPr lang="uk-UA" sz="1400" dirty="0">
              <a:latin typeface="Arial" pitchFamily="34" charset="0"/>
            </a:endParaRPr>
          </a:p>
          <a:p>
            <a:pPr algn="ctr">
              <a:defRPr/>
            </a:pPr>
            <a:endParaRPr lang="ru-RU" sz="1400" dirty="0">
              <a:latin typeface="Arial" pitchFamily="34" charset="0"/>
            </a:endParaRPr>
          </a:p>
          <a:p>
            <a:pPr>
              <a:defRPr/>
            </a:pPr>
            <a:r>
              <a:rPr lang="uk-UA" sz="1400" dirty="0">
                <a:latin typeface="Arial" pitchFamily="34" charset="0"/>
              </a:rPr>
              <a:t> 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142875" y="3662363"/>
            <a:ext cx="2279650" cy="766762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2527300" y="3651250"/>
            <a:ext cx="2282825" cy="75406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4927600" y="3662363"/>
            <a:ext cx="1889125" cy="74295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19472" name="Rectangle 15"/>
          <p:cNvSpPr>
            <a:spLocks noChangeArrowheads="1"/>
          </p:cNvSpPr>
          <p:nvPr/>
        </p:nvSpPr>
        <p:spPr bwMode="auto">
          <a:xfrm>
            <a:off x="6945313" y="3671888"/>
            <a:ext cx="2055812" cy="74612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19473" name="Прямоугольник 47"/>
          <p:cNvSpPr>
            <a:spLocks noChangeArrowheads="1"/>
          </p:cNvSpPr>
          <p:nvPr/>
        </p:nvSpPr>
        <p:spPr bwMode="auto">
          <a:xfrm>
            <a:off x="225425" y="3813175"/>
            <a:ext cx="2125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i="1">
                <a:solidFill>
                  <a:srgbClr val="00B050"/>
                </a:solidFill>
              </a:rPr>
              <a:t>Життєві     вміння, вихованість</a:t>
            </a:r>
            <a:endParaRPr lang="ru-RU" sz="1200">
              <a:solidFill>
                <a:srgbClr val="00B050"/>
              </a:solidFill>
            </a:endParaRPr>
          </a:p>
        </p:txBody>
      </p:sp>
      <p:sp>
        <p:nvSpPr>
          <p:cNvPr id="19474" name="Прямоугольник 48"/>
          <p:cNvSpPr>
            <a:spLocks noChangeArrowheads="1"/>
          </p:cNvSpPr>
          <p:nvPr/>
        </p:nvSpPr>
        <p:spPr bwMode="auto">
          <a:xfrm>
            <a:off x="2540000" y="3752850"/>
            <a:ext cx="2257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i="1">
                <a:solidFill>
                  <a:srgbClr val="00B050"/>
                </a:solidFill>
              </a:rPr>
              <a:t>Якість превентивної освіти, мобільність</a:t>
            </a:r>
            <a:endParaRPr lang="ru-RU" sz="1400">
              <a:solidFill>
                <a:srgbClr val="00B050"/>
              </a:solidFill>
            </a:endParaRPr>
          </a:p>
        </p:txBody>
      </p:sp>
      <p:sp>
        <p:nvSpPr>
          <p:cNvPr id="19475" name="Прямоугольник 49"/>
          <p:cNvSpPr>
            <a:spLocks noChangeArrowheads="1"/>
          </p:cNvSpPr>
          <p:nvPr/>
        </p:nvSpPr>
        <p:spPr bwMode="auto">
          <a:xfrm>
            <a:off x="4854575" y="3776663"/>
            <a:ext cx="18780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i="1">
                <a:solidFill>
                  <a:srgbClr val="00B050"/>
                </a:solidFill>
              </a:rPr>
              <a:t>        Безпека,                                         комфорт, тонус</a:t>
            </a:r>
            <a:endParaRPr lang="ru-RU" sz="1400">
              <a:solidFill>
                <a:srgbClr val="00B050"/>
              </a:solidFill>
            </a:endParaRPr>
          </a:p>
        </p:txBody>
      </p:sp>
      <p:sp>
        <p:nvSpPr>
          <p:cNvPr id="19476" name="Прямоугольник 50"/>
          <p:cNvSpPr>
            <a:spLocks noChangeArrowheads="1"/>
          </p:cNvSpPr>
          <p:nvPr/>
        </p:nvSpPr>
        <p:spPr bwMode="auto">
          <a:xfrm>
            <a:off x="6981825" y="3692525"/>
            <a:ext cx="19827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i="1">
                <a:solidFill>
                  <a:srgbClr val="00B050"/>
                </a:solidFill>
              </a:rPr>
              <a:t>    Співпраця у    громаді учнів, учителів, батьків</a:t>
            </a:r>
            <a:endParaRPr lang="ru-RU" sz="1400">
              <a:solidFill>
                <a:srgbClr val="00B050"/>
              </a:solidFill>
            </a:endParaRPr>
          </a:p>
        </p:txBody>
      </p:sp>
      <p:sp>
        <p:nvSpPr>
          <p:cNvPr id="19477" name="AutoShape 13"/>
          <p:cNvSpPr>
            <a:spLocks noChangeArrowheads="1"/>
          </p:cNvSpPr>
          <p:nvPr/>
        </p:nvSpPr>
        <p:spPr bwMode="auto">
          <a:xfrm>
            <a:off x="177800" y="4749800"/>
            <a:ext cx="3294063" cy="1008063"/>
          </a:xfrm>
          <a:prstGeom prst="rightArrow">
            <a:avLst>
              <a:gd name="adj1" fmla="val 50000"/>
              <a:gd name="adj2" fmla="val 499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200"/>
              <a:t>Ефективні технології навчання </a:t>
            </a:r>
          </a:p>
          <a:p>
            <a:r>
              <a:rPr lang="uk-UA" sz="1200"/>
              <a:t>і виховання, розвиток творчості </a:t>
            </a:r>
            <a:endParaRPr lang="ru-RU" sz="1200"/>
          </a:p>
        </p:txBody>
      </p:sp>
      <p:sp>
        <p:nvSpPr>
          <p:cNvPr id="19478" name="AutoShape 13"/>
          <p:cNvSpPr>
            <a:spLocks noChangeArrowheads="1"/>
          </p:cNvSpPr>
          <p:nvPr/>
        </p:nvSpPr>
        <p:spPr bwMode="auto">
          <a:xfrm>
            <a:off x="201613" y="5451475"/>
            <a:ext cx="3194050" cy="1406525"/>
          </a:xfrm>
          <a:prstGeom prst="rightArrow">
            <a:avLst>
              <a:gd name="adj1" fmla="val 68565"/>
              <a:gd name="adj2" fmla="val 500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sz="1200"/>
          </a:p>
          <a:p>
            <a:r>
              <a:rPr lang="uk-UA" sz="1200"/>
              <a:t>Превентивна освіта, удосконалення </a:t>
            </a:r>
          </a:p>
          <a:p>
            <a:r>
              <a:rPr lang="uk-UA" sz="1200"/>
              <a:t>системи медико-психологічного </a:t>
            </a:r>
          </a:p>
          <a:p>
            <a:r>
              <a:rPr lang="uk-UA" sz="1200"/>
              <a:t> та соціально-педагогічного  </a:t>
            </a:r>
          </a:p>
          <a:p>
            <a:r>
              <a:rPr lang="uk-UA" sz="1200"/>
              <a:t>супроводу розвитку учнів</a:t>
            </a:r>
            <a:endParaRPr lang="ru-RU" sz="1200"/>
          </a:p>
        </p:txBody>
      </p:sp>
      <p:sp>
        <p:nvSpPr>
          <p:cNvPr id="19479" name="AutoShape 14"/>
          <p:cNvSpPr>
            <a:spLocks noChangeArrowheads="1"/>
          </p:cNvSpPr>
          <p:nvPr/>
        </p:nvSpPr>
        <p:spPr bwMode="auto">
          <a:xfrm>
            <a:off x="6030913" y="4913313"/>
            <a:ext cx="2970212" cy="1155700"/>
          </a:xfrm>
          <a:prstGeom prst="leftArrow">
            <a:avLst>
              <a:gd name="adj1" fmla="val 50000"/>
              <a:gd name="adj2" fmla="val 54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200"/>
              <a:t>  </a:t>
            </a:r>
          </a:p>
          <a:p>
            <a:r>
              <a:rPr lang="uk-UA" sz="1200"/>
              <a:t>Підвищення професійної</a:t>
            </a:r>
          </a:p>
          <a:p>
            <a:r>
              <a:rPr lang="uk-UA" sz="1200"/>
              <a:t> компетентності педагогів, </a:t>
            </a:r>
          </a:p>
          <a:p>
            <a:r>
              <a:rPr lang="uk-UA" sz="1200"/>
              <a:t>навчання за  новими програмами</a:t>
            </a:r>
          </a:p>
          <a:p>
            <a:r>
              <a:rPr lang="uk-UA" sz="1200"/>
              <a:t> </a:t>
            </a:r>
            <a:endParaRPr lang="ru-RU" sz="1200"/>
          </a:p>
        </p:txBody>
      </p:sp>
      <p:sp>
        <p:nvSpPr>
          <p:cNvPr id="19480" name="AutoShape 14"/>
          <p:cNvSpPr>
            <a:spLocks noChangeArrowheads="1"/>
          </p:cNvSpPr>
          <p:nvPr/>
        </p:nvSpPr>
        <p:spPr bwMode="auto">
          <a:xfrm>
            <a:off x="6099175" y="5745163"/>
            <a:ext cx="2890838" cy="1112837"/>
          </a:xfrm>
          <a:prstGeom prst="leftArrow">
            <a:avLst>
              <a:gd name="adj1" fmla="val 50000"/>
              <a:gd name="adj2" fmla="val 544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300"/>
              <a:t> </a:t>
            </a:r>
            <a:r>
              <a:rPr lang="uk-UA" sz="1200"/>
              <a:t>Залучення учнів, батьків,</a:t>
            </a:r>
          </a:p>
          <a:p>
            <a:r>
              <a:rPr lang="uk-UA" sz="1200"/>
              <a:t> громади до забезпечення</a:t>
            </a:r>
          </a:p>
          <a:p>
            <a:r>
              <a:rPr lang="uk-UA" sz="1200"/>
              <a:t> функціонування школи</a:t>
            </a:r>
            <a:endParaRPr lang="ru-RU" sz="1200"/>
          </a:p>
        </p:txBody>
      </p:sp>
      <p:sp>
        <p:nvSpPr>
          <p:cNvPr id="19481" name="Rectangle 15"/>
          <p:cNvSpPr>
            <a:spLocks noChangeArrowheads="1"/>
          </p:cNvSpPr>
          <p:nvPr/>
        </p:nvSpPr>
        <p:spPr bwMode="auto">
          <a:xfrm>
            <a:off x="142875" y="2903538"/>
            <a:ext cx="3371850" cy="69532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19482" name="Rectangle 15"/>
          <p:cNvSpPr>
            <a:spLocks noChangeArrowheads="1"/>
          </p:cNvSpPr>
          <p:nvPr/>
        </p:nvSpPr>
        <p:spPr bwMode="auto">
          <a:xfrm>
            <a:off x="6080125" y="2903538"/>
            <a:ext cx="2897188" cy="68262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400"/>
              <a:t>Шкільні учнівські об’єднання</a:t>
            </a:r>
          </a:p>
          <a:p>
            <a:r>
              <a:rPr lang="uk-UA" sz="1400"/>
              <a:t>самоврядування, клуби,</a:t>
            </a:r>
          </a:p>
          <a:p>
            <a:r>
              <a:rPr lang="uk-UA" sz="1400"/>
              <a:t>гуртки, волонтерський загін</a:t>
            </a:r>
            <a:endParaRPr lang="ru-RU" sz="1400"/>
          </a:p>
        </p:txBody>
      </p:sp>
      <p:sp>
        <p:nvSpPr>
          <p:cNvPr id="19483" name="Прямоугольник 34"/>
          <p:cNvSpPr>
            <a:spLocks noChangeArrowheads="1"/>
          </p:cNvSpPr>
          <p:nvPr/>
        </p:nvSpPr>
        <p:spPr bwMode="auto">
          <a:xfrm>
            <a:off x="142875" y="2897188"/>
            <a:ext cx="33845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/>
              <a:t>Шкільні проекти “Школа сприяння здоров’ю”, “Юні й талановиті”, “Клас року”, “Учень року”</a:t>
            </a:r>
          </a:p>
          <a:p>
            <a:endParaRPr lang="ru-RU" sz="1400"/>
          </a:p>
        </p:txBody>
      </p:sp>
      <p:grpSp>
        <p:nvGrpSpPr>
          <p:cNvPr id="19484" name="Organization Chart 2"/>
          <p:cNvGrpSpPr>
            <a:grpSpLocks noChangeAspect="1"/>
          </p:cNvGrpSpPr>
          <p:nvPr/>
        </p:nvGrpSpPr>
        <p:grpSpPr bwMode="auto">
          <a:xfrm>
            <a:off x="3884613" y="7232650"/>
            <a:ext cx="4660900" cy="2054225"/>
            <a:chOff x="285" y="1230"/>
            <a:chExt cx="1635" cy="334"/>
          </a:xfrm>
        </p:grpSpPr>
        <p:cxnSp>
          <p:nvCxnSpPr>
            <p:cNvPr id="19487" name="_s54277"/>
            <p:cNvCxnSpPr>
              <a:cxnSpLocks noChangeShapeType="1"/>
            </p:cNvCxnSpPr>
            <p:nvPr/>
          </p:nvCxnSpPr>
          <p:spPr bwMode="auto">
            <a:xfrm flipV="1">
              <a:off x="1712" y="1230"/>
              <a:ext cx="20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488" name="_s54280"/>
            <p:cNvSpPr>
              <a:spLocks noChangeArrowheads="1"/>
            </p:cNvSpPr>
            <p:nvPr/>
          </p:nvSpPr>
          <p:spPr bwMode="auto">
            <a:xfrm>
              <a:off x="285" y="1346"/>
              <a:ext cx="1162" cy="218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uk-UA" b="0">
                <a:cs typeface="Arial" charset="0"/>
              </a:endParaRPr>
            </a:p>
            <a:p>
              <a:pPr algn="ctr"/>
              <a:endParaRPr lang="uk-UA" b="0">
                <a:cs typeface="Arial" charset="0"/>
              </a:endParaRPr>
            </a:p>
            <a:p>
              <a:pPr algn="ctr"/>
              <a:r>
                <a:rPr lang="uk-UA" sz="160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Реалізація через</a:t>
              </a:r>
            </a:p>
            <a:p>
              <a:pPr algn="ctr"/>
              <a:r>
                <a:rPr lang="uk-UA" sz="160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шкільні учнівські об’єднання</a:t>
              </a:r>
            </a:p>
            <a:p>
              <a:pPr algn="ctr"/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самоврядування, клуби,</a:t>
              </a:r>
            </a:p>
            <a:p>
              <a:pPr algn="ctr"/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гуртки, волонтерський загін,</a:t>
              </a:r>
            </a:p>
            <a:p>
              <a:pPr algn="ctr"/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шкільну Ековарту</a:t>
              </a:r>
              <a:endParaRPr lang="uk-UA" sz="1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uk-UA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de-DE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485" name="Прямоугольник 67"/>
          <p:cNvSpPr>
            <a:spLocks noChangeArrowheads="1"/>
          </p:cNvSpPr>
          <p:nvPr/>
        </p:nvSpPr>
        <p:spPr bwMode="auto">
          <a:xfrm>
            <a:off x="271463" y="8066088"/>
            <a:ext cx="3027362" cy="8302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/>
              <a:t>Моніторинг діяльності школи сприяння здоров’ю-школи дружньої до дитини</a:t>
            </a:r>
          </a:p>
          <a:p>
            <a:pPr algn="ctr"/>
            <a:r>
              <a:rPr lang="uk-UA" sz="1200"/>
              <a:t> та усіх учасників процесу</a:t>
            </a:r>
            <a:endParaRPr lang="ru-RU" sz="1200"/>
          </a:p>
        </p:txBody>
      </p:sp>
      <p:sp>
        <p:nvSpPr>
          <p:cNvPr id="19486" name="AutoShape 16"/>
          <p:cNvSpPr>
            <a:spLocks noChangeArrowheads="1"/>
          </p:cNvSpPr>
          <p:nvPr/>
        </p:nvSpPr>
        <p:spPr bwMode="auto">
          <a:xfrm>
            <a:off x="-690563" y="7296150"/>
            <a:ext cx="8194676" cy="1622425"/>
          </a:xfrm>
          <a:prstGeom prst="roundRect">
            <a:avLst>
              <a:gd name="adj" fmla="val 16667"/>
            </a:avLst>
          </a:prstGeom>
          <a:solidFill>
            <a:srgbClr val="CD12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1600"/>
              <a:t> Мета і завдання </a:t>
            </a:r>
            <a:r>
              <a:rPr lang="uk-UA" sz="1200"/>
              <a:t>– реалізація </a:t>
            </a:r>
            <a:r>
              <a:rPr lang="ru-RU" sz="1200"/>
              <a:t>Загальнодержавн</a:t>
            </a:r>
            <a:r>
              <a:rPr lang="uk-UA" sz="1200"/>
              <a:t>ої</a:t>
            </a:r>
            <a:r>
              <a:rPr lang="ru-RU" sz="1200"/>
              <a:t>  програм</a:t>
            </a:r>
            <a:r>
              <a:rPr lang="uk-UA" sz="1200"/>
              <a:t>и</a:t>
            </a:r>
            <a:r>
              <a:rPr lang="ru-RU" sz="1200"/>
              <a:t> «Національний план дій щодо реалізації Конвенції ООН про права дитини на період до 2016 року»</a:t>
            </a:r>
            <a:r>
              <a:rPr lang="uk-UA" sz="1200"/>
              <a:t>, </a:t>
            </a:r>
            <a:r>
              <a:rPr lang="ru-RU" sz="1200"/>
              <a:t>Державно</a:t>
            </a:r>
            <a:r>
              <a:rPr lang="uk-UA" sz="1200"/>
              <a:t>ї</a:t>
            </a:r>
            <a:r>
              <a:rPr lang="ru-RU" sz="1200"/>
              <a:t> цільово</a:t>
            </a:r>
            <a:r>
              <a:rPr lang="uk-UA" sz="1200"/>
              <a:t>ї</a:t>
            </a:r>
            <a:r>
              <a:rPr lang="ru-RU" sz="1200"/>
              <a:t> соціально</a:t>
            </a:r>
            <a:r>
              <a:rPr lang="uk-UA" sz="1200"/>
              <a:t>ї</a:t>
            </a:r>
            <a:r>
              <a:rPr lang="ru-RU" sz="1200"/>
              <a:t> програм</a:t>
            </a:r>
            <a:r>
              <a:rPr lang="uk-UA" sz="1200"/>
              <a:t>и </a:t>
            </a:r>
            <a:r>
              <a:rPr lang="ru-RU" sz="1200"/>
              <a:t>«Молодь України» на 2009–2015 роки,</a:t>
            </a:r>
            <a:r>
              <a:rPr lang="uk-UA" sz="1200"/>
              <a:t> програми</a:t>
            </a:r>
            <a:r>
              <a:rPr lang="ru-RU" sz="1200"/>
              <a:t>  Національної стратегії розвитку освіти в Україні на 2012–2021 рок</a:t>
            </a:r>
            <a:r>
              <a:rPr lang="uk-UA" sz="1200"/>
              <a:t>и, Загальнодержавної програми забезпечення профілактики ВІЛ-інфекції, лікування, догляду та підтримки ВІЛ-інфікованих і хворих на СНІД на 2009-2013 роки”,</a:t>
            </a:r>
          </a:p>
          <a:p>
            <a:pPr algn="ctr"/>
            <a:r>
              <a:rPr lang="uk-UA" sz="1400"/>
              <a:t>формування в учнів свідомого ставлення до здоров’я, зваженого вибору власного способу життя і соціальної компетенції свідомості школяра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1613" y="339725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Реалізація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соціальної складової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25763" y="1746250"/>
            <a:ext cx="3197225" cy="2890838"/>
            <a:chOff x="1872" y="1824"/>
            <a:chExt cx="2014" cy="1821"/>
          </a:xfrm>
        </p:grpSpPr>
        <p:sp>
          <p:nvSpPr>
            <p:cNvPr id="46084" name="AutoShape 4"/>
            <p:cNvSpPr>
              <a:spLocks noChangeArrowheads="1"/>
            </p:cNvSpPr>
            <p:nvPr/>
          </p:nvSpPr>
          <p:spPr bwMode="gray">
            <a:xfrm rot="16200000" flipH="1">
              <a:off x="1821" y="2527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b="0"/>
            </a:p>
          </p:txBody>
        </p:sp>
        <p:sp>
          <p:nvSpPr>
            <p:cNvPr id="46085" name="AutoShape 5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b="0"/>
            </a:p>
          </p:txBody>
        </p:sp>
        <p:sp>
          <p:nvSpPr>
            <p:cNvPr id="46086" name="AutoShape 6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b="0"/>
            </a:p>
          </p:txBody>
        </p:sp>
        <p:sp>
          <p:nvSpPr>
            <p:cNvPr id="21527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 b="0"/>
            </a:p>
          </p:txBody>
        </p:sp>
        <p:sp>
          <p:nvSpPr>
            <p:cNvPr id="21528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0"/>
            </a:p>
          </p:txBody>
        </p:sp>
        <p:sp>
          <p:nvSpPr>
            <p:cNvPr id="46089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uk-UA" b="0"/>
            </a:p>
          </p:txBody>
        </p:sp>
        <p:sp>
          <p:nvSpPr>
            <p:cNvPr id="21530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uk-UA" b="0"/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uk-UA" b="0"/>
            </a:p>
          </p:txBody>
        </p:sp>
        <p:sp>
          <p:nvSpPr>
            <p:cNvPr id="21532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0"/>
            </a:p>
          </p:txBody>
        </p:sp>
      </p:grpSp>
      <p:sp>
        <p:nvSpPr>
          <p:cNvPr id="46093" name="AutoShape 13"/>
          <p:cNvSpPr>
            <a:spLocks noChangeArrowheads="1"/>
          </p:cNvSpPr>
          <p:nvPr/>
        </p:nvSpPr>
        <p:spPr bwMode="gray">
          <a:xfrm>
            <a:off x="395288" y="3595688"/>
            <a:ext cx="2532062" cy="8413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 b="0"/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gray">
          <a:xfrm>
            <a:off x="392113" y="2865438"/>
            <a:ext cx="2530475" cy="79216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 b="0"/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gray">
          <a:xfrm>
            <a:off x="450850" y="1958975"/>
            <a:ext cx="2532063" cy="90646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 b="0"/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gray">
          <a:xfrm>
            <a:off x="6188075" y="3502025"/>
            <a:ext cx="2519363" cy="80803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 b="0"/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gray">
          <a:xfrm>
            <a:off x="6227763" y="2819400"/>
            <a:ext cx="2520950" cy="77628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 b="0"/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gray">
          <a:xfrm>
            <a:off x="6227763" y="2025650"/>
            <a:ext cx="2520950" cy="8699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 b="0"/>
          </a:p>
        </p:txBody>
      </p:sp>
      <p:sp>
        <p:nvSpPr>
          <p:cNvPr id="21514" name="Text Box 19"/>
          <p:cNvSpPr txBox="1">
            <a:spLocks noChangeArrowheads="1"/>
          </p:cNvSpPr>
          <p:nvPr/>
        </p:nvSpPr>
        <p:spPr bwMode="gray">
          <a:xfrm>
            <a:off x="3679825" y="2819400"/>
            <a:ext cx="166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>
                <a:solidFill>
                  <a:srgbClr val="FF0000"/>
                </a:solidFill>
              </a:rPr>
              <a:t>Здоров'я</a:t>
            </a:r>
            <a:r>
              <a:rPr lang="uk-UA" sz="2400">
                <a:solidFill>
                  <a:schemeClr val="bg1"/>
                </a:solidFill>
              </a:rPr>
              <a:t>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2339975" y="5441950"/>
            <a:ext cx="4392613" cy="1155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285750" indent="-285750" algn="ctr" eaLnBrk="0" hangingPunct="0">
              <a:buFont typeface="Wingdings" pitchFamily="2" charset="2"/>
              <a:buChar char="v"/>
              <a:defRPr/>
            </a:pPr>
            <a:r>
              <a:rPr lang="uk-UA" sz="1200" dirty="0">
                <a:latin typeface="Verdana" pitchFamily="34" charset="0"/>
              </a:rPr>
              <a:t>диференційованого навчання</a:t>
            </a:r>
          </a:p>
          <a:p>
            <a:pPr marL="285750" indent="-285750" algn="ctr" eaLnBrk="0" hangingPunct="0">
              <a:buFont typeface="Wingdings" pitchFamily="2" charset="2"/>
              <a:buChar char="v"/>
              <a:defRPr/>
            </a:pPr>
            <a:r>
              <a:rPr lang="uk-UA" sz="1200" dirty="0">
                <a:latin typeface="Verdana" pitchFamily="34" charset="0"/>
              </a:rPr>
              <a:t> проблемного навчання</a:t>
            </a:r>
          </a:p>
          <a:p>
            <a:pPr marL="285750" indent="-285750" algn="ctr" eaLnBrk="0" hangingPunct="0">
              <a:buFont typeface="Wingdings" pitchFamily="2" charset="2"/>
              <a:buChar char="v"/>
              <a:defRPr/>
            </a:pPr>
            <a:r>
              <a:rPr lang="uk-UA" sz="1200" dirty="0">
                <a:latin typeface="Verdana" pitchFamily="34" charset="0"/>
              </a:rPr>
              <a:t>діалогового навчання</a:t>
            </a:r>
          </a:p>
          <a:p>
            <a:pPr marL="285750" indent="-285750" algn="ctr" eaLnBrk="0" hangingPunct="0">
              <a:buFont typeface="Wingdings" pitchFamily="2" charset="2"/>
              <a:buChar char="v"/>
              <a:defRPr/>
            </a:pPr>
            <a:r>
              <a:rPr lang="uk-UA" sz="1200" dirty="0">
                <a:latin typeface="Verdana" pitchFamily="34" charset="0"/>
              </a:rPr>
              <a:t>рефлексивного навчання</a:t>
            </a:r>
          </a:p>
          <a:p>
            <a:pPr marL="285750" indent="-285750" algn="ctr" eaLnBrk="0" hangingPunct="0">
              <a:buFont typeface="Wingdings" pitchFamily="2" charset="2"/>
              <a:buChar char="v"/>
              <a:defRPr/>
            </a:pPr>
            <a:r>
              <a:rPr lang="uk-UA" sz="1200" dirty="0">
                <a:latin typeface="Verdana" pitchFamily="34" charset="0"/>
              </a:rPr>
              <a:t>колективної розумової діяльності 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9229" name="Text Box 22"/>
          <p:cNvSpPr txBox="1">
            <a:spLocks noChangeArrowheads="1"/>
          </p:cNvSpPr>
          <p:nvPr/>
        </p:nvSpPr>
        <p:spPr bwMode="gray">
          <a:xfrm>
            <a:off x="284163" y="3182938"/>
            <a:ext cx="26463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100" b="0"/>
              <a:t>Стимулювання аргументів відповідей</a:t>
            </a:r>
            <a:endParaRPr lang="en-US" sz="1100" b="0"/>
          </a:p>
        </p:txBody>
      </p:sp>
      <p:sp>
        <p:nvSpPr>
          <p:cNvPr id="9230" name="Text Box 23"/>
          <p:cNvSpPr txBox="1">
            <a:spLocks noChangeArrowheads="1"/>
          </p:cNvSpPr>
          <p:nvPr/>
        </p:nvSpPr>
        <p:spPr bwMode="gray">
          <a:xfrm>
            <a:off x="534988" y="3952875"/>
            <a:ext cx="230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200" b="0"/>
              <a:t>Заохочування ініціативи учнів</a:t>
            </a:r>
            <a:endParaRPr lang="en-US" sz="1200" b="0"/>
          </a:p>
        </p:txBody>
      </p:sp>
      <p:sp>
        <p:nvSpPr>
          <p:cNvPr id="9231" name="Text Box 24"/>
          <p:cNvSpPr txBox="1">
            <a:spLocks noChangeArrowheads="1"/>
          </p:cNvSpPr>
          <p:nvPr/>
        </p:nvSpPr>
        <p:spPr bwMode="gray">
          <a:xfrm>
            <a:off x="6283325" y="2471738"/>
            <a:ext cx="2409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400" b="0"/>
              <a:t>Розвиток інтуїції, творчості</a:t>
            </a:r>
            <a:endParaRPr lang="en-US" sz="1400" b="0"/>
          </a:p>
        </p:txBody>
      </p:sp>
      <p:sp>
        <p:nvSpPr>
          <p:cNvPr id="9232" name="Text Box 25"/>
          <p:cNvSpPr txBox="1">
            <a:spLocks noChangeArrowheads="1"/>
          </p:cNvSpPr>
          <p:nvPr/>
        </p:nvSpPr>
        <p:spPr bwMode="gray">
          <a:xfrm>
            <a:off x="6269038" y="2976563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400" b="0"/>
              <a:t>Демонстрація правильного</a:t>
            </a:r>
          </a:p>
          <a:p>
            <a:pPr algn="ctr" eaLnBrk="0" hangingPunct="0"/>
            <a:r>
              <a:rPr lang="uk-UA" sz="1400" b="0"/>
              <a:t> мовлення</a:t>
            </a:r>
            <a:endParaRPr lang="en-US" sz="1400" b="0"/>
          </a:p>
        </p:txBody>
      </p:sp>
      <p:sp>
        <p:nvSpPr>
          <p:cNvPr id="9233" name="Text Box 26"/>
          <p:cNvSpPr txBox="1">
            <a:spLocks noChangeArrowheads="1"/>
          </p:cNvSpPr>
          <p:nvPr/>
        </p:nvSpPr>
        <p:spPr bwMode="gray">
          <a:xfrm>
            <a:off x="6324600" y="3705225"/>
            <a:ext cx="2327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400" b="0"/>
              <a:t>Закінчення уроку </a:t>
            </a:r>
          </a:p>
          <a:p>
            <a:pPr algn="ctr" eaLnBrk="0" hangingPunct="0"/>
            <a:r>
              <a:rPr lang="uk-UA" sz="1400" b="0"/>
              <a:t>повинно бути своєчасним</a:t>
            </a:r>
            <a:endParaRPr lang="en-US" sz="1400" b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3124711" y="4635752"/>
            <a:ext cx="2516549" cy="80664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1522" name="Text Box 26"/>
          <p:cNvSpPr txBox="1">
            <a:spLocks noChangeArrowheads="1"/>
          </p:cNvSpPr>
          <p:nvPr/>
        </p:nvSpPr>
        <p:spPr bwMode="gray">
          <a:xfrm>
            <a:off x="3341688" y="4716463"/>
            <a:ext cx="215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b="0"/>
              <a:t>Використання</a:t>
            </a:r>
          </a:p>
          <a:p>
            <a:pPr algn="ctr" eaLnBrk="0" hangingPunct="0"/>
            <a:r>
              <a:rPr lang="uk-UA" b="0"/>
              <a:t>авчальних засобів</a:t>
            </a:r>
            <a:endParaRPr lang="en-US" b="0"/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gray">
          <a:xfrm>
            <a:off x="515938" y="2398713"/>
            <a:ext cx="2339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100" b="0"/>
              <a:t>Створення умов самовираження</a:t>
            </a:r>
            <a:endParaRPr lang="en-US" sz="1100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1292</TotalTime>
  <Words>1837</Words>
  <Application>Microsoft Office PowerPoint</Application>
  <PresentationFormat>Экран (4:3)</PresentationFormat>
  <Paragraphs>300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Franklin Gothic Medium</vt:lpstr>
      <vt:lpstr>Franklin Gothic Book</vt:lpstr>
      <vt:lpstr>Wingdings 2</vt:lpstr>
      <vt:lpstr>Calibri</vt:lpstr>
      <vt:lpstr>Verdana</vt:lpstr>
      <vt:lpstr>Times New Roman</vt:lpstr>
      <vt:lpstr>Wingdings</vt:lpstr>
      <vt:lpstr>Трек</vt:lpstr>
      <vt:lpstr>       Реалізація превентивного проекту  “Школа сприяння здоров’ю –                              школа дружня до дитини”   </vt:lpstr>
      <vt:lpstr>Слайд 2</vt:lpstr>
      <vt:lpstr>Проект                      «Школа сприяння здоров’ю – школа дружня до дитини » Завдання і результати</vt:lpstr>
      <vt:lpstr>       «Робота в ім’я здоров’я – наша загальна справа»                                      (гасло Всесвітньої організації охорони  здоров’я)</vt:lpstr>
      <vt:lpstr>Молоді люди потребують точної інформації і можливостей для формування необхідних життєвих навичок</vt:lpstr>
      <vt:lpstr> «Кожна дитина й молода людина має  право і повинна мати можливість дістати освіту в  Школі сприяння здоров’ю»  з резолюції конференції Європейської мережі шкіл сприяння здоров’ю, що була прийнята в травні 1997 року</vt:lpstr>
      <vt:lpstr>Принципи та передумови впровадження проекту:</vt:lpstr>
      <vt:lpstr>Слайд 8</vt:lpstr>
      <vt:lpstr>Реалізація соціальної складової</vt:lpstr>
      <vt:lpstr>Реалізація психічної складової </vt:lpstr>
      <vt:lpstr>Реалізація духовної складової</vt:lpstr>
      <vt:lpstr> Повсякденна діяльність школи</vt:lpstr>
      <vt:lpstr>Слайд 13</vt:lpstr>
      <vt:lpstr>Слайд 14</vt:lpstr>
      <vt:lpstr>Слайд 15</vt:lpstr>
      <vt:lpstr>Слайд 16</vt:lpstr>
      <vt:lpstr>Слайд 17</vt:lpstr>
      <vt:lpstr>Проведення всеукраїнського тижня права</vt:lpstr>
      <vt:lpstr>                                                  Організація тематичних класних годин, зустрічей, ранків, конкурсів, свят </vt:lpstr>
      <vt:lpstr>Слайд 20</vt:lpstr>
      <vt:lpstr>проведення моніторингу здоров’я дітей</vt:lpstr>
      <vt:lpstr> Соціально-психологічний супровід Проведення  соціального моніторингу Що найбільше впливає на виховання в учнів ціннісного ставлення до себе, свого життя?  </vt:lpstr>
      <vt:lpstr>Скільки часу батьки спілкуються з дітьми на тему ведення здорового способу життя? </vt:lpstr>
      <vt:lpstr>Запровадження здоров’язберігаючих технологій </vt:lpstr>
      <vt:lpstr> Екологічна освіта школярів 1-4 класів   Співпраця з міським екологічним центром, центром дитячої творчості, станцією юних туристів, спортивними школами</vt:lpstr>
      <vt:lpstr>Реалізація проекту  через модульну програму “Мистецтво жити в громаді”</vt:lpstr>
      <vt:lpstr>Реалізація через Проект "Юні й талановиті" складається  з  8–ми етапів-місячників: </vt:lpstr>
      <vt:lpstr>     Реалізація проекту через Робота гуртка «Маршрут Безпеки»            </vt:lpstr>
      <vt:lpstr>Проведення інтерактивно-освітньої виставки  «Маршрут Безпеки» у 8-11 класах  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Впровадження здоров`язберігаючих технологій в НВП</dc:title>
  <dc:creator>мама Таня</dc:creator>
  <cp:lastModifiedBy>Sony</cp:lastModifiedBy>
  <cp:revision>195</cp:revision>
  <dcterms:created xsi:type="dcterms:W3CDTF">2011-11-05T10:58:46Z</dcterms:created>
  <dcterms:modified xsi:type="dcterms:W3CDTF">2014-07-03T13:45:26Z</dcterms:modified>
</cp:coreProperties>
</file>