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1" r:id="rId2"/>
    <p:sldMasterId id="2147483723" r:id="rId3"/>
  </p:sldMasterIdLst>
  <p:notesMasterIdLst>
    <p:notesMasterId r:id="rId32"/>
  </p:notesMasterIdLst>
  <p:sldIdLst>
    <p:sldId id="292" r:id="rId4"/>
    <p:sldId id="312" r:id="rId5"/>
    <p:sldId id="317" r:id="rId6"/>
    <p:sldId id="313" r:id="rId7"/>
    <p:sldId id="314" r:id="rId8"/>
    <p:sldId id="291" r:id="rId9"/>
    <p:sldId id="293" r:id="rId10"/>
    <p:sldId id="294" r:id="rId11"/>
    <p:sldId id="297" r:id="rId12"/>
    <p:sldId id="295" r:id="rId13"/>
    <p:sldId id="296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5" r:id="rId28"/>
    <p:sldId id="316" r:id="rId29"/>
    <p:sldId id="311" r:id="rId30"/>
    <p:sldId id="31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660"/>
  </p:normalViewPr>
  <p:slideViewPr>
    <p:cSldViewPr>
      <p:cViewPr>
        <p:scale>
          <a:sx n="66" d="100"/>
          <a:sy n="66" d="100"/>
        </p:scale>
        <p:origin x="-143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D4D36F-0483-4BD2-A9D8-F4741B7B8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52F143-E78D-4CA9-A41E-F7CD2B82C095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303A-9BB1-4010-9B65-1FFC6B63D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8D5D-1A8B-47E8-847C-2DE6D4FB0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15F4A-0A5B-402C-8F8F-F076DF14E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10927-8914-41FA-B3EA-E8C585F83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AC77-EBED-4686-B21A-FC1C21490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4AE6-494C-42B2-B1FA-BF640A6A5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4DC4-ACBB-4630-828C-ED77ACCAA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4A04A-4779-4497-B4C0-4147DDF1B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20E9-7A0D-4A9C-9699-39A79688A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D18CF-4507-438A-8299-4EF8494D4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6E71-1C81-46B7-BF89-EF3965754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E82AE-A083-4B90-8CD0-F5435762B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44D0-AF75-4F42-ADA6-A74032068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0161-DFAB-423F-9250-0FD23EED4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383EA-CA6A-45D4-AB5C-40F4BC644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27CC-294B-4BF8-8018-233314933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8F888-1634-465D-9BF4-5D740D1FA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59EA-478D-44B6-BFC1-FAE85BE74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1D706-9D03-4252-AF52-7AFF56EB9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DC75C-8E92-4775-AF20-27F3E71B0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84EFB-A432-44EE-9BD0-A1D6AF05E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4940-22A9-4689-93C3-ACE4F47DD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A3B22-380D-4BD1-A1A6-421DF78B8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8DAC-0D77-4677-A4C4-A8C90B7AC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62E26-1325-413C-8E82-291BA3BFC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BDFA1-9A36-4565-B562-039F0A537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F2208-B562-42EC-9E65-CEFEC342E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8F4F-2AC8-4C28-81AA-B6C9282FF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E01CD-E2F7-452B-9ABF-8C1B32108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EF2F-DEDD-4AA2-A6B4-BA4931D75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7B258-81AB-496B-BDEB-7B352E6D6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2B1D-9C7B-4B3B-9C00-727F4625D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1E8F-B564-4AC6-AA64-F8182A7E9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4E42155-4D27-48B8-8029-7641B1E91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49" r:id="rId2"/>
    <p:sldLayoutId id="214748376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70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orizo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DE2FCF-AA9A-46A5-A06C-49DC1273C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57" r:id="rId2"/>
    <p:sldLayoutId id="2147483772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73" r:id="rId9"/>
    <p:sldLayoutId id="2147483763" r:id="rId10"/>
    <p:sldLayoutId id="21474837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98A54E3-50BD-4AC2-8FCB-B0A44992B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65" r:id="rId4"/>
    <p:sldLayoutId id="2147483777" r:id="rId5"/>
    <p:sldLayoutId id="2147483766" r:id="rId6"/>
    <p:sldLayoutId id="2147483778" r:id="rId7"/>
    <p:sldLayoutId id="2147483779" r:id="rId8"/>
    <p:sldLayoutId id="2147483780" r:id="rId9"/>
    <p:sldLayoutId id="2147483767" r:id="rId10"/>
    <p:sldLayoutId id="21474837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ttp://krupets-nvk.at.ua/img/risun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8775" y="0"/>
            <a:ext cx="9501188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969" y="3933056"/>
            <a:ext cx="8229600" cy="1736725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Модель превентивної освіти у Школі, дружній до дитини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971550" y="333375"/>
            <a:ext cx="7056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Крупецький навчально-виховний комплекс «дошкільний навчальний заклад – середня загальноосвітня школа І-ІІІ ступенів»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79388" y="188913"/>
            <a:ext cx="8785225" cy="15843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Діагностично-прогностична функція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 полягає в аналітичній роботі зі з'ясування причин і умов відхилень у поведінці дітей; у передбаченні тенденцій їхнього розвитку; у виявленні шляхів і способів превентивного втручання в соціальну ситуацію розвитку особистості.</a:t>
            </a:r>
          </a:p>
        </p:txBody>
      </p:sp>
      <p:pic>
        <p:nvPicPr>
          <p:cNvPr id="27651" name="Picture 2" descr="D:\Шкільні фотографії\Лекція За здоровий спосіб\IMG_1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33513"/>
            <a:ext cx="720090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79388" y="188913"/>
            <a:ext cx="8640762" cy="4495800"/>
          </a:xfrm>
        </p:spPr>
        <p:txBody>
          <a:bodyPr/>
          <a:lstStyle/>
          <a:p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Корекційно - реабілітаційна функція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 ставить за мету узгодження виховного процесу з реальними умовами соціалізації дитини і пов'язана із втручанням у негативну ситуацію її розвитку на рівні знань, емоцій, поведінки, використання оптимальної коригувальної допомоги, перевиховання та подолання негативних проявів у поведінці, налагодження стосунків для позитивного способу життя.</a:t>
            </a:r>
          </a:p>
        </p:txBody>
      </p:sp>
      <p:pic>
        <p:nvPicPr>
          <p:cNvPr id="28675" name="Picture 2" descr="D:\Шкільні фотографії\Проти СНІДу\IMG_8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565400"/>
            <a:ext cx="43195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http://cs616516.vk.me/v616516742/f722/7Tw0N1jzwb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713" y="2565400"/>
            <a:ext cx="425132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0" y="188913"/>
            <a:ext cx="9036050" cy="4495800"/>
          </a:xfrm>
        </p:spPr>
        <p:txBody>
          <a:bodyPr/>
          <a:lstStyle/>
          <a:p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Організаційно-методична функція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 ставить за мету опрацювання і реалізацію міжгалузевих науково-дослідних проектів із проблем превентивного виховання; дослідження соціально-гігієнічних та медико-біологічних факторів розвитку схильності неповнолітніх до негативної поведінки та розробку заходів щодо її профілактики.</a:t>
            </a:r>
          </a:p>
        </p:txBody>
      </p:sp>
      <p:pic>
        <p:nvPicPr>
          <p:cNvPr id="29699" name="Picture 2" descr="D:\Шкільні фотографії\ПЕДРАДА\21.01\IMG_0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89138"/>
            <a:ext cx="41290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http://cs616516.vk.me/v616516742/10587/k80kNeTAQ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033588"/>
            <a:ext cx="406876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07950" y="115888"/>
            <a:ext cx="87122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 Освітньо-консультативна функція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 передбачає використання сучасних технологій надання оптимальної освітньої, консультативної інформації; попередження і нейтралізацію надмірної інформації про види і форми негативних явищ.</a:t>
            </a:r>
          </a:p>
        </p:txBody>
      </p:sp>
      <p:pic>
        <p:nvPicPr>
          <p:cNvPr id="30723" name="Picture 2" descr="D:\Шкільні фотографії\а4і3бри4а3и\DSCN4670.JPG"/>
          <p:cNvPicPr>
            <a:picLocks noChangeAspect="1" noChangeArrowheads="1"/>
          </p:cNvPicPr>
          <p:nvPr/>
        </p:nvPicPr>
        <p:blipFill>
          <a:blip r:embed="rId2" cstate="print"/>
          <a:srcRect t="18269"/>
          <a:stretch>
            <a:fillRect/>
          </a:stretch>
        </p:blipFill>
        <p:spPr bwMode="auto">
          <a:xfrm>
            <a:off x="5508625" y="2060575"/>
            <a:ext cx="3455988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http://krupets-nvk.at.ua/img/FSCN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2144713"/>
            <a:ext cx="4800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Форми роботи:</a:t>
            </a:r>
          </a:p>
        </p:txBody>
      </p:sp>
      <p:pic>
        <p:nvPicPr>
          <p:cNvPr id="31747" name="Picture 4" descr="http://cs616516.vk.me/v616516742/1056c/jhuRebXT4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497139"/>
            <a:ext cx="5753100" cy="402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Зустріч з фахівцями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 t="33385" r="71376" b="14471"/>
          <a:stretch>
            <a:fillRect/>
          </a:stretch>
        </p:blipFill>
        <p:spPr bwMode="auto">
          <a:xfrm>
            <a:off x="0" y="1800225"/>
            <a:ext cx="37020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3" descr="D:\Шкільні фотографії\Лекція За здоровий спосіб\IMG_1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3988" y="1787525"/>
            <a:ext cx="5180012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797" y="116632"/>
            <a:ext cx="6512511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600" dirty="0" smtClean="0"/>
              <a:t>МО класних керівників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08050"/>
            <a:ext cx="4751388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6" descr="http://cs616516.vk.me/v616516742/10a61/Fw0I5JF-h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49638"/>
            <a:ext cx="44577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512511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Виховні години</a:t>
            </a:r>
          </a:p>
        </p:txBody>
      </p:sp>
      <p:pic>
        <p:nvPicPr>
          <p:cNvPr id="34819" name="Picture 2" descr="D:\Шкільні фотографії\Проти СНІДу\IMG_8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084263"/>
            <a:ext cx="48958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http://krupets-nvk.at.ua/IMG_8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3273425"/>
            <a:ext cx="47990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813" y="27856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4400" dirty="0" smtClean="0"/>
              <a:t>Виготовлення КВІЛТУ</a:t>
            </a:r>
          </a:p>
        </p:txBody>
      </p:sp>
      <p:pic>
        <p:nvPicPr>
          <p:cNvPr id="35843" name="Picture 2" descr="D:\Шкільні фотографії\Проти СНІДу\IMG_8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25538"/>
            <a:ext cx="7199313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Маршрут безпеки</a:t>
            </a:r>
          </a:p>
        </p:txBody>
      </p:sp>
      <p:pic>
        <p:nvPicPr>
          <p:cNvPr id="36867" name="Picture 2" descr="D:\Шкільні фотографії\Проти СНІДу\IMG_9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25538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984776" cy="467845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Держава, виховні інститути, здійснюють профілактику негативних проявів поведінки дітей та учнівської молоді, допомагають їм виробити імунітет до негативних впливів соціального середовища.</a:t>
            </a:r>
            <a:b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(«Основні орієнтири виховання»)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http://kevsse.ucoz.com/_si/0/54614330.jpg"/>
          <p:cNvPicPr>
            <a:picLocks noChangeAspect="1" noChangeArrowheads="1"/>
          </p:cNvPicPr>
          <p:nvPr/>
        </p:nvPicPr>
        <p:blipFill>
          <a:blip r:embed="rId2" cstate="print"/>
          <a:srcRect b="3017"/>
          <a:stretch>
            <a:fillRect/>
          </a:stretch>
        </p:blipFill>
        <p:spPr bwMode="auto">
          <a:xfrm>
            <a:off x="1" y="3501008"/>
            <a:ext cx="3649324" cy="337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Спортивні змагання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81075"/>
            <a:ext cx="7273925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25413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Батьківські збори</a:t>
            </a:r>
          </a:p>
        </p:txBody>
      </p:sp>
      <p:pic>
        <p:nvPicPr>
          <p:cNvPr id="38915" name="Picture 2" descr="D:\Шкільні фотографії\Батьківські збори\IMG_9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6841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4793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Круглі столи</a:t>
            </a:r>
          </a:p>
        </p:txBody>
      </p:sp>
      <p:pic>
        <p:nvPicPr>
          <p:cNvPr id="39939" name="Picture 2" descr="D:\Шкільні фотографії\самоврядування\IMG_0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08050"/>
            <a:ext cx="72009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14325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Бесіди</a:t>
            </a:r>
          </a:p>
        </p:txBody>
      </p:sp>
      <p:sp>
        <p:nvSpPr>
          <p:cNvPr id="4096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uk-UA" smtClean="0"/>
          </a:p>
        </p:txBody>
      </p:sp>
      <p:pic>
        <p:nvPicPr>
          <p:cNvPr id="40964" name="Picture 2" descr="D:\Шкільні фотографії\уроки\IMG_9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57325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79871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Рольові ігри</a:t>
            </a:r>
          </a:p>
        </p:txBody>
      </p:sp>
      <p:pic>
        <p:nvPicPr>
          <p:cNvPr id="41988" name="Picture 2" descr="D:\Шкільні фотографії\Правовий турнір\IMG_2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765175"/>
            <a:ext cx="44180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Опис : http://krupets-nvk.at.ua/IMG_8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441" y="3527581"/>
            <a:ext cx="4440559" cy="333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512511" cy="1143000"/>
          </a:xfr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uk-UA" dirty="0" smtClean="0"/>
              <a:t>Цікаві зустрічі</a:t>
            </a:r>
            <a:endParaRPr lang="ru-RU" dirty="0"/>
          </a:p>
        </p:txBody>
      </p:sp>
      <p:pic>
        <p:nvPicPr>
          <p:cNvPr id="43011" name="Picture 2" descr="http://cs617924.vk.me/v617924742/8eca/zjGzhFiQx9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442753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://cs616516.vk.me/v616516742/10a04/qjOspBboaK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357563"/>
            <a:ext cx="4708525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512511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Пришкільний табір</a:t>
            </a:r>
            <a:endParaRPr lang="ru-RU" dirty="0"/>
          </a:p>
        </p:txBody>
      </p:sp>
      <p:pic>
        <p:nvPicPr>
          <p:cNvPr id="44035" name="Picture 4" descr="http://cs616516.vk.me/v616516742/ea57/wCnOw9F9m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048000"/>
            <a:ext cx="50768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http://cs616516.vk.me/v616516742/f77c/zwuzNC8AsV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8838"/>
            <a:ext cx="4486275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4742"/>
            <a:ext cx="795267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4400" dirty="0" smtClean="0"/>
              <a:t>Виставка учнівських робіт</a:t>
            </a:r>
          </a:p>
        </p:txBody>
      </p:sp>
      <p:sp>
        <p:nvSpPr>
          <p:cNvPr id="45059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uk-UA" smtClean="0"/>
          </a:p>
        </p:txBody>
      </p:sp>
      <p:pic>
        <p:nvPicPr>
          <p:cNvPr id="45060" name="Picture 2" descr="D:\Шкільні фотографії\Семінар 2013\IMG_9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7199312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cs616516.vk.me/v616516742/ea4e/dV_vEeo3eC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25550"/>
            <a:ext cx="74803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900113" y="325438"/>
            <a:ext cx="698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</a:rPr>
              <a:t>Хай сонцю і квітам всміхаються діти!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sz="quarter" idx="13"/>
          </p:nvPr>
        </p:nvSpPr>
        <p:spPr>
          <a:xfrm>
            <a:off x="179388" y="333375"/>
            <a:ext cx="8640762" cy="387350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Превентивне виховання в школі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 — це система підготовчих та профілактичних дій педагогів, спрямованих на запобігання формуванню в учнів негативних звичок, рис характеру, проявам асоціальної поведінки підлітків та організацію належного догляду за діяльністю школярів.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4074773"/>
            <a:ext cx="2232248" cy="2450571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solidFill>
                  <a:schemeClr val="bg1"/>
                </a:solidFill>
              </a:rPr>
              <a:t>Концепція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 та декларація 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прав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дитини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3851275" y="3933825"/>
            <a:ext cx="2233613" cy="2519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solidFill>
                  <a:schemeClr val="bg1"/>
                </a:solidFill>
              </a:rPr>
              <a:t>Концепція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uk-UA" sz="2800" dirty="0">
                <a:solidFill>
                  <a:schemeClr val="bg1"/>
                </a:solidFill>
              </a:rPr>
              <a:t> та декларація </a:t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dirty="0">
                <a:solidFill>
                  <a:schemeClr val="bg1"/>
                </a:solidFill>
              </a:rPr>
              <a:t>прав 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uk-UA" sz="2800" dirty="0">
                <a:solidFill>
                  <a:schemeClr val="bg1"/>
                </a:solidFill>
              </a:rPr>
              <a:t>дитини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6988" y="0"/>
            <a:ext cx="9261476" cy="6742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2476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C00000"/>
                </a:solidFill>
              </a:rPr>
              <a:t>модель превентивного виховання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grpSp>
        <p:nvGrpSpPr>
          <p:cNvPr id="23555" name="Group 107"/>
          <p:cNvGrpSpPr>
            <a:grpSpLocks/>
          </p:cNvGrpSpPr>
          <p:nvPr/>
        </p:nvGrpSpPr>
        <p:grpSpPr bwMode="auto">
          <a:xfrm>
            <a:off x="323850" y="620713"/>
            <a:ext cx="8137525" cy="6408737"/>
            <a:chOff x="621" y="1134"/>
            <a:chExt cx="10440" cy="15480"/>
          </a:xfrm>
        </p:grpSpPr>
        <p:sp>
          <p:nvSpPr>
            <p:cNvPr id="23556" name="Text Box 108"/>
            <p:cNvSpPr txBox="1">
              <a:spLocks noChangeArrowheads="1"/>
            </p:cNvSpPr>
            <p:nvPr/>
          </p:nvSpPr>
          <p:spPr bwMode="auto">
            <a:xfrm>
              <a:off x="2781" y="1134"/>
              <a:ext cx="7020" cy="72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 b="1">
                  <a:solidFill>
                    <a:schemeClr val="bg2"/>
                  </a:solidFill>
                </a:rPr>
                <a:t>Мета</a:t>
              </a:r>
              <a:endParaRPr lang="ru-RU" sz="1200">
                <a:solidFill>
                  <a:schemeClr val="bg2"/>
                </a:solidFill>
              </a:endParaRPr>
            </a:p>
          </p:txBody>
        </p:sp>
        <p:sp>
          <p:nvSpPr>
            <p:cNvPr id="23557" name="Text Box 109"/>
            <p:cNvSpPr txBox="1">
              <a:spLocks noChangeArrowheads="1"/>
            </p:cNvSpPr>
            <p:nvPr/>
          </p:nvSpPr>
          <p:spPr bwMode="auto">
            <a:xfrm>
              <a:off x="2781" y="2214"/>
              <a:ext cx="7020" cy="72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 b="1">
                  <a:solidFill>
                    <a:schemeClr val="bg2"/>
                  </a:solidFill>
                </a:rPr>
                <a:t>Завдання</a:t>
              </a:r>
              <a:endParaRPr lang="ru-RU" sz="1200">
                <a:solidFill>
                  <a:schemeClr val="bg2"/>
                </a:solidFill>
              </a:endParaRPr>
            </a:p>
          </p:txBody>
        </p:sp>
        <p:sp>
          <p:nvSpPr>
            <p:cNvPr id="23558" name="Text Box 110"/>
            <p:cNvSpPr txBox="1">
              <a:spLocks noChangeArrowheads="1"/>
            </p:cNvSpPr>
            <p:nvPr/>
          </p:nvSpPr>
          <p:spPr bwMode="auto">
            <a:xfrm>
              <a:off x="2781" y="3294"/>
              <a:ext cx="7020" cy="72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 b="1">
                  <a:solidFill>
                    <a:schemeClr val="bg2"/>
                  </a:solidFill>
                </a:rPr>
                <a:t>Принципи </a:t>
              </a:r>
              <a:endParaRPr lang="ru-RU" sz="1200">
                <a:solidFill>
                  <a:schemeClr val="bg2"/>
                </a:solidFill>
              </a:endParaRPr>
            </a:p>
          </p:txBody>
        </p:sp>
        <p:grpSp>
          <p:nvGrpSpPr>
            <p:cNvPr id="23559" name="Group 111"/>
            <p:cNvGrpSpPr>
              <a:grpSpLocks/>
            </p:cNvGrpSpPr>
            <p:nvPr/>
          </p:nvGrpSpPr>
          <p:grpSpPr bwMode="auto">
            <a:xfrm>
              <a:off x="2061" y="4374"/>
              <a:ext cx="8640" cy="2160"/>
              <a:chOff x="2241" y="4194"/>
              <a:chExt cx="8640" cy="2160"/>
            </a:xfrm>
          </p:grpSpPr>
          <p:sp>
            <p:nvSpPr>
              <p:cNvPr id="23614" name="Text Box 112"/>
              <p:cNvSpPr txBox="1">
                <a:spLocks noChangeArrowheads="1"/>
              </p:cNvSpPr>
              <p:nvPr/>
            </p:nvSpPr>
            <p:spPr bwMode="auto">
              <a:xfrm>
                <a:off x="2781" y="4194"/>
                <a:ext cx="7020" cy="72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 b="1">
                    <a:solidFill>
                      <a:schemeClr val="bg2"/>
                    </a:solidFill>
                  </a:rPr>
                  <a:t>Суб’єкти превентивної діяльності </a:t>
                </a:r>
                <a:endParaRPr lang="ru-RU" sz="120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23615" name="Group 113"/>
              <p:cNvGrpSpPr>
                <a:grpSpLocks/>
              </p:cNvGrpSpPr>
              <p:nvPr/>
            </p:nvGrpSpPr>
            <p:grpSpPr bwMode="auto">
              <a:xfrm>
                <a:off x="2241" y="4914"/>
                <a:ext cx="8640" cy="1440"/>
                <a:chOff x="2241" y="4914"/>
                <a:chExt cx="8640" cy="1440"/>
              </a:xfrm>
            </p:grpSpPr>
            <p:sp>
              <p:nvSpPr>
                <p:cNvPr id="23616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4581" y="5454"/>
                  <a:ext cx="1980" cy="90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000" b="1">
                      <a:solidFill>
                        <a:schemeClr val="bg2"/>
                      </a:solidFill>
                    </a:rPr>
                    <a:t>Учнівський колектив</a:t>
                  </a:r>
                  <a:endParaRPr lang="ru-RU" sz="1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3617" name="AutoShape 115"/>
                <p:cNvSpPr>
                  <a:spLocks noChangeArrowheads="1"/>
                </p:cNvSpPr>
                <p:nvPr/>
              </p:nvSpPr>
              <p:spPr bwMode="auto">
                <a:xfrm>
                  <a:off x="548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23618" name="AutoShape 116"/>
                <p:cNvSpPr>
                  <a:spLocks noChangeArrowheads="1"/>
                </p:cNvSpPr>
                <p:nvPr/>
              </p:nvSpPr>
              <p:spPr bwMode="auto">
                <a:xfrm>
                  <a:off x="782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23619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6741" y="5454"/>
                  <a:ext cx="1980" cy="90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200" b="1">
                      <a:solidFill>
                        <a:schemeClr val="bg2"/>
                      </a:solidFill>
                    </a:rPr>
                    <a:t>Батьки 		</a:t>
                  </a:r>
                  <a:endParaRPr lang="ru-RU" sz="12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3620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2241" y="5454"/>
                  <a:ext cx="1980" cy="90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200" b="1">
                      <a:solidFill>
                        <a:schemeClr val="bg2"/>
                      </a:solidFill>
                    </a:rPr>
                    <a:t>Пед.колектив</a:t>
                  </a:r>
                  <a:endParaRPr lang="ru-RU" sz="12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3621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8901" y="5454"/>
                  <a:ext cx="1980" cy="90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200" b="1">
                      <a:solidFill>
                        <a:schemeClr val="bg2"/>
                      </a:solidFill>
                    </a:rPr>
                    <a:t>Громадськість </a:t>
                  </a:r>
                  <a:endParaRPr lang="ru-RU" sz="12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3622" name="AutoShape 120"/>
                <p:cNvSpPr>
                  <a:spLocks noChangeArrowheads="1"/>
                </p:cNvSpPr>
                <p:nvPr/>
              </p:nvSpPr>
              <p:spPr bwMode="auto">
                <a:xfrm>
                  <a:off x="332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23623" name="AutoShape 121"/>
                <p:cNvSpPr>
                  <a:spLocks noChangeArrowheads="1"/>
                </p:cNvSpPr>
                <p:nvPr/>
              </p:nvSpPr>
              <p:spPr bwMode="auto">
                <a:xfrm>
                  <a:off x="944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</p:grpSp>
        </p:grpSp>
        <p:grpSp>
          <p:nvGrpSpPr>
            <p:cNvPr id="23560" name="Group 122"/>
            <p:cNvGrpSpPr>
              <a:grpSpLocks/>
            </p:cNvGrpSpPr>
            <p:nvPr/>
          </p:nvGrpSpPr>
          <p:grpSpPr bwMode="auto">
            <a:xfrm>
              <a:off x="5301" y="1854"/>
              <a:ext cx="1080" cy="2520"/>
              <a:chOff x="5301" y="1854"/>
              <a:chExt cx="1080" cy="2520"/>
            </a:xfrm>
          </p:grpSpPr>
          <p:sp>
            <p:nvSpPr>
              <p:cNvPr id="23611" name="Line 123"/>
              <p:cNvSpPr>
                <a:spLocks noChangeShapeType="1"/>
              </p:cNvSpPr>
              <p:nvPr/>
            </p:nvSpPr>
            <p:spPr bwMode="auto">
              <a:xfrm>
                <a:off x="5301" y="185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12" name="Line 124"/>
              <p:cNvSpPr>
                <a:spLocks noChangeShapeType="1"/>
              </p:cNvSpPr>
              <p:nvPr/>
            </p:nvSpPr>
            <p:spPr bwMode="auto">
              <a:xfrm>
                <a:off x="6021" y="293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13" name="Line 125"/>
              <p:cNvSpPr>
                <a:spLocks noChangeShapeType="1"/>
              </p:cNvSpPr>
              <p:nvPr/>
            </p:nvSpPr>
            <p:spPr bwMode="auto">
              <a:xfrm>
                <a:off x="6381" y="401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61" name="Group 126"/>
            <p:cNvGrpSpPr>
              <a:grpSpLocks/>
            </p:cNvGrpSpPr>
            <p:nvPr/>
          </p:nvGrpSpPr>
          <p:grpSpPr bwMode="auto">
            <a:xfrm>
              <a:off x="2961" y="6534"/>
              <a:ext cx="6660" cy="540"/>
              <a:chOff x="2961" y="6534"/>
              <a:chExt cx="6660" cy="540"/>
            </a:xfrm>
          </p:grpSpPr>
          <p:sp>
            <p:nvSpPr>
              <p:cNvPr id="23607" name="Line 127"/>
              <p:cNvSpPr>
                <a:spLocks noChangeShapeType="1"/>
              </p:cNvSpPr>
              <p:nvPr/>
            </p:nvSpPr>
            <p:spPr bwMode="auto">
              <a:xfrm>
                <a:off x="2961" y="653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08" name="Line 128"/>
              <p:cNvSpPr>
                <a:spLocks noChangeShapeType="1"/>
              </p:cNvSpPr>
              <p:nvPr/>
            </p:nvSpPr>
            <p:spPr bwMode="auto">
              <a:xfrm>
                <a:off x="5301" y="653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09" name="Line 129"/>
              <p:cNvSpPr>
                <a:spLocks noChangeShapeType="1"/>
              </p:cNvSpPr>
              <p:nvPr/>
            </p:nvSpPr>
            <p:spPr bwMode="auto">
              <a:xfrm>
                <a:off x="7461" y="653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10" name="Line 130"/>
              <p:cNvSpPr>
                <a:spLocks noChangeShapeType="1"/>
              </p:cNvSpPr>
              <p:nvPr/>
            </p:nvSpPr>
            <p:spPr bwMode="auto">
              <a:xfrm>
                <a:off x="9621" y="653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62" name="Group 131"/>
            <p:cNvGrpSpPr>
              <a:grpSpLocks/>
            </p:cNvGrpSpPr>
            <p:nvPr/>
          </p:nvGrpSpPr>
          <p:grpSpPr bwMode="auto">
            <a:xfrm>
              <a:off x="2421" y="9774"/>
              <a:ext cx="8640" cy="2520"/>
              <a:chOff x="1881" y="7434"/>
              <a:chExt cx="8640" cy="2520"/>
            </a:xfrm>
          </p:grpSpPr>
          <p:sp>
            <p:nvSpPr>
              <p:cNvPr id="23597" name="Text Box 132"/>
              <p:cNvSpPr txBox="1">
                <a:spLocks noChangeArrowheads="1"/>
              </p:cNvSpPr>
              <p:nvPr/>
            </p:nvSpPr>
            <p:spPr bwMode="auto">
              <a:xfrm>
                <a:off x="2421" y="7434"/>
                <a:ext cx="7020" cy="108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 b="1">
                    <a:solidFill>
                      <a:schemeClr val="bg2"/>
                    </a:solidFill>
                  </a:rPr>
                  <a:t>Методи</a:t>
                </a:r>
                <a:r>
                  <a:rPr lang="uk-UA" sz="1200">
                    <a:solidFill>
                      <a:schemeClr val="bg2"/>
                    </a:solidFill>
                  </a:rPr>
                  <a:t> </a:t>
                </a:r>
                <a:r>
                  <a:rPr lang="uk-UA" sz="1200" b="1">
                    <a:solidFill>
                      <a:schemeClr val="bg2"/>
                    </a:solidFill>
                  </a:rPr>
                  <a:t>превентивної діяльності </a:t>
                </a:r>
                <a:endParaRPr lang="ru-RU" sz="120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23598" name="Group 133"/>
              <p:cNvGrpSpPr>
                <a:grpSpLocks/>
              </p:cNvGrpSpPr>
              <p:nvPr/>
            </p:nvGrpSpPr>
            <p:grpSpPr bwMode="auto">
              <a:xfrm>
                <a:off x="1881" y="8514"/>
                <a:ext cx="8640" cy="1440"/>
                <a:chOff x="2241" y="4914"/>
                <a:chExt cx="8640" cy="1440"/>
              </a:xfrm>
            </p:grpSpPr>
            <p:sp>
              <p:nvSpPr>
                <p:cNvPr id="23599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4581" y="5454"/>
                  <a:ext cx="1980" cy="90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000" b="1">
                      <a:solidFill>
                        <a:schemeClr val="bg2"/>
                      </a:solidFill>
                    </a:rPr>
                    <a:t>організації діяльності</a:t>
                  </a:r>
                  <a:r>
                    <a:rPr lang="uk-UA" sz="1200" b="1">
                      <a:solidFill>
                        <a:schemeClr val="bg2"/>
                      </a:solidFill>
                    </a:rPr>
                    <a:t> </a:t>
                  </a:r>
                  <a:endParaRPr lang="ru-RU" sz="12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3600" name="AutoShape 135"/>
                <p:cNvSpPr>
                  <a:spLocks noChangeArrowheads="1"/>
                </p:cNvSpPr>
                <p:nvPr/>
              </p:nvSpPr>
              <p:spPr bwMode="auto">
                <a:xfrm>
                  <a:off x="548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23601" name="AutoShape 136"/>
                <p:cNvSpPr>
                  <a:spLocks noChangeArrowheads="1"/>
                </p:cNvSpPr>
                <p:nvPr/>
              </p:nvSpPr>
              <p:spPr bwMode="auto">
                <a:xfrm>
                  <a:off x="782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23602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6741" y="5454"/>
                  <a:ext cx="1980" cy="90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000" b="1">
                      <a:solidFill>
                        <a:schemeClr val="bg2"/>
                      </a:solidFill>
                    </a:rPr>
                    <a:t>стимулювання діяльності</a:t>
                  </a:r>
                  <a:r>
                    <a:rPr lang="uk-UA" sz="1200" b="1">
                      <a:solidFill>
                        <a:schemeClr val="bg2"/>
                      </a:solidFill>
                    </a:rPr>
                    <a:t>		</a:t>
                  </a:r>
                  <a:endParaRPr lang="ru-RU" sz="12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3603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241" y="5454"/>
                  <a:ext cx="1980" cy="90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000" b="1">
                      <a:solidFill>
                        <a:schemeClr val="bg2"/>
                      </a:solidFill>
                    </a:rPr>
                    <a:t>усвідомленої діяльності</a:t>
                  </a:r>
                  <a:endParaRPr lang="ru-RU" sz="1000" b="1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3604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8901" y="5454"/>
                  <a:ext cx="1980" cy="90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900" b="1">
                      <a:solidFill>
                        <a:schemeClr val="bg2"/>
                      </a:solidFill>
                    </a:rPr>
                    <a:t>пед.  керівництво самовихованням</a:t>
                  </a:r>
                  <a:endParaRPr lang="ru-RU" sz="900" b="1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3605" name="AutoShape 140"/>
                <p:cNvSpPr>
                  <a:spLocks noChangeArrowheads="1"/>
                </p:cNvSpPr>
                <p:nvPr/>
              </p:nvSpPr>
              <p:spPr bwMode="auto">
                <a:xfrm>
                  <a:off x="332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23606" name="AutoShape 141"/>
                <p:cNvSpPr>
                  <a:spLocks noChangeArrowheads="1"/>
                </p:cNvSpPr>
                <p:nvPr/>
              </p:nvSpPr>
              <p:spPr bwMode="auto">
                <a:xfrm>
                  <a:off x="944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</p:grpSp>
        </p:grpSp>
        <p:grpSp>
          <p:nvGrpSpPr>
            <p:cNvPr id="23563" name="Group 142"/>
            <p:cNvGrpSpPr>
              <a:grpSpLocks/>
            </p:cNvGrpSpPr>
            <p:nvPr/>
          </p:nvGrpSpPr>
          <p:grpSpPr bwMode="auto">
            <a:xfrm>
              <a:off x="3141" y="12834"/>
              <a:ext cx="7020" cy="2160"/>
              <a:chOff x="3141" y="9954"/>
              <a:chExt cx="7020" cy="2160"/>
            </a:xfrm>
          </p:grpSpPr>
          <p:sp>
            <p:nvSpPr>
              <p:cNvPr id="23588" name="Text Box 143"/>
              <p:cNvSpPr txBox="1">
                <a:spLocks noChangeArrowheads="1"/>
              </p:cNvSpPr>
              <p:nvPr/>
            </p:nvSpPr>
            <p:spPr bwMode="auto">
              <a:xfrm>
                <a:off x="8181" y="11214"/>
                <a:ext cx="1980" cy="90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 b="1">
                    <a:solidFill>
                      <a:schemeClr val="bg2"/>
                    </a:solidFill>
                  </a:rPr>
                  <a:t> Колективні		</a:t>
                </a:r>
                <a:endParaRPr lang="ru-RU" sz="120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23589" name="Group 144"/>
              <p:cNvGrpSpPr>
                <a:grpSpLocks/>
              </p:cNvGrpSpPr>
              <p:nvPr/>
            </p:nvGrpSpPr>
            <p:grpSpPr bwMode="auto">
              <a:xfrm>
                <a:off x="3141" y="9954"/>
                <a:ext cx="7020" cy="2160"/>
                <a:chOff x="3141" y="9954"/>
                <a:chExt cx="7020" cy="2160"/>
              </a:xfrm>
            </p:grpSpPr>
            <p:sp>
              <p:nvSpPr>
                <p:cNvPr id="23590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5661" y="11214"/>
                  <a:ext cx="1980" cy="90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200" b="1">
                      <a:solidFill>
                        <a:schemeClr val="bg2"/>
                      </a:solidFill>
                    </a:rPr>
                    <a:t>Групові</a:t>
                  </a:r>
                  <a:endParaRPr lang="ru-RU" sz="12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3591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3141" y="11214"/>
                  <a:ext cx="1980" cy="90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200" b="1">
                      <a:solidFill>
                        <a:schemeClr val="bg2"/>
                      </a:solidFill>
                    </a:rPr>
                    <a:t>Індивідуальні </a:t>
                  </a:r>
                  <a:endParaRPr lang="ru-RU" sz="1200">
                    <a:solidFill>
                      <a:schemeClr val="bg2"/>
                    </a:solidFill>
                  </a:endParaRPr>
                </a:p>
              </p:txBody>
            </p:sp>
            <p:grpSp>
              <p:nvGrpSpPr>
                <p:cNvPr id="23592" name="Group 147"/>
                <p:cNvGrpSpPr>
                  <a:grpSpLocks/>
                </p:cNvGrpSpPr>
                <p:nvPr/>
              </p:nvGrpSpPr>
              <p:grpSpPr bwMode="auto">
                <a:xfrm>
                  <a:off x="3141" y="9954"/>
                  <a:ext cx="7020" cy="1260"/>
                  <a:chOff x="3141" y="9954"/>
                  <a:chExt cx="7020" cy="1260"/>
                </a:xfrm>
              </p:grpSpPr>
              <p:sp>
                <p:nvSpPr>
                  <p:cNvPr id="23593" name="Text Box 1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41" y="9954"/>
                    <a:ext cx="7020" cy="72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uk-UA" sz="1200" b="1">
                        <a:solidFill>
                          <a:schemeClr val="bg2"/>
                        </a:solidFill>
                      </a:rPr>
                      <a:t>Форми превентивної діяльності  </a:t>
                    </a:r>
                    <a:endParaRPr lang="ru-RU" sz="12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3594" name="AutoShape 149"/>
                  <p:cNvSpPr>
                    <a:spLocks noChangeArrowheads="1"/>
                  </p:cNvSpPr>
                  <p:nvPr/>
                </p:nvSpPr>
                <p:spPr bwMode="auto">
                  <a:xfrm>
                    <a:off x="6561" y="10674"/>
                    <a:ext cx="180" cy="540"/>
                  </a:xfrm>
                  <a:prstGeom prst="downArrow">
                    <a:avLst>
                      <a:gd name="adj1" fmla="val 50000"/>
                      <a:gd name="adj2" fmla="val 7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23595" name="AutoShape 150"/>
                  <p:cNvSpPr>
                    <a:spLocks noChangeArrowheads="1"/>
                  </p:cNvSpPr>
                  <p:nvPr/>
                </p:nvSpPr>
                <p:spPr bwMode="auto">
                  <a:xfrm>
                    <a:off x="8901" y="10674"/>
                    <a:ext cx="180" cy="540"/>
                  </a:xfrm>
                  <a:prstGeom prst="downArrow">
                    <a:avLst>
                      <a:gd name="adj1" fmla="val 50000"/>
                      <a:gd name="adj2" fmla="val 7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23596" name="AutoShape 151"/>
                  <p:cNvSpPr>
                    <a:spLocks noChangeArrowheads="1"/>
                  </p:cNvSpPr>
                  <p:nvPr/>
                </p:nvSpPr>
                <p:spPr bwMode="auto">
                  <a:xfrm>
                    <a:off x="4221" y="10674"/>
                    <a:ext cx="180" cy="540"/>
                  </a:xfrm>
                  <a:prstGeom prst="downArrow">
                    <a:avLst>
                      <a:gd name="adj1" fmla="val 50000"/>
                      <a:gd name="adj2" fmla="val 7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</p:grpSp>
        </p:grpSp>
        <p:sp>
          <p:nvSpPr>
            <p:cNvPr id="23564" name="Text Box 152"/>
            <p:cNvSpPr txBox="1">
              <a:spLocks noChangeArrowheads="1"/>
            </p:cNvSpPr>
            <p:nvPr/>
          </p:nvSpPr>
          <p:spPr bwMode="auto">
            <a:xfrm>
              <a:off x="2421" y="7074"/>
              <a:ext cx="8280" cy="72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 b="1">
                  <a:solidFill>
                    <a:schemeClr val="bg2"/>
                  </a:solidFill>
                </a:rPr>
                <a:t>Функції превентивної роботи</a:t>
              </a:r>
              <a:endParaRPr lang="ru-RU" sz="1200">
                <a:solidFill>
                  <a:schemeClr val="bg2"/>
                </a:solidFill>
              </a:endParaRPr>
            </a:p>
          </p:txBody>
        </p:sp>
        <p:grpSp>
          <p:nvGrpSpPr>
            <p:cNvPr id="23565" name="Group 153"/>
            <p:cNvGrpSpPr>
              <a:grpSpLocks/>
            </p:cNvGrpSpPr>
            <p:nvPr/>
          </p:nvGrpSpPr>
          <p:grpSpPr bwMode="auto">
            <a:xfrm>
              <a:off x="2061" y="8154"/>
              <a:ext cx="9000" cy="1260"/>
              <a:chOff x="2241" y="7974"/>
              <a:chExt cx="9000" cy="1260"/>
            </a:xfrm>
          </p:grpSpPr>
          <p:sp>
            <p:nvSpPr>
              <p:cNvPr id="23585" name="Text Box 154"/>
              <p:cNvSpPr txBox="1">
                <a:spLocks noChangeArrowheads="1"/>
              </p:cNvSpPr>
              <p:nvPr/>
            </p:nvSpPr>
            <p:spPr bwMode="auto">
              <a:xfrm>
                <a:off x="2241" y="7974"/>
                <a:ext cx="2520" cy="126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000" b="1">
                    <a:solidFill>
                      <a:schemeClr val="bg2"/>
                    </a:solidFill>
                  </a:rPr>
                  <a:t>Вивчення індивідуальних</a:t>
                </a:r>
                <a:r>
                  <a:rPr lang="uk-UA" sz="1200" b="1">
                    <a:solidFill>
                      <a:schemeClr val="bg2"/>
                    </a:solidFill>
                  </a:rPr>
                  <a:t> </a:t>
                </a:r>
                <a:r>
                  <a:rPr lang="uk-UA" sz="1000" b="1">
                    <a:solidFill>
                      <a:schemeClr val="bg2"/>
                    </a:solidFill>
                  </a:rPr>
                  <a:t>особливостей</a:t>
                </a:r>
                <a:endParaRPr lang="ru-RU" sz="1000">
                  <a:solidFill>
                    <a:schemeClr val="bg2"/>
                  </a:solidFill>
                </a:endParaRPr>
              </a:p>
            </p:txBody>
          </p:sp>
          <p:sp>
            <p:nvSpPr>
              <p:cNvPr id="23586" name="Text Box 155"/>
              <p:cNvSpPr txBox="1">
                <a:spLocks noChangeArrowheads="1"/>
              </p:cNvSpPr>
              <p:nvPr/>
            </p:nvSpPr>
            <p:spPr bwMode="auto">
              <a:xfrm>
                <a:off x="5121" y="7974"/>
                <a:ext cx="2520" cy="126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200" b="1">
                    <a:solidFill>
                      <a:schemeClr val="bg2"/>
                    </a:solidFill>
                  </a:rPr>
                  <a:t>Організаційна</a:t>
                </a:r>
                <a:endParaRPr lang="ru-RU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23587" name="Text Box 156"/>
              <p:cNvSpPr txBox="1">
                <a:spLocks noChangeArrowheads="1"/>
              </p:cNvSpPr>
              <p:nvPr/>
            </p:nvSpPr>
            <p:spPr bwMode="auto">
              <a:xfrm>
                <a:off x="8001" y="7974"/>
                <a:ext cx="3240" cy="126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000" b="1">
                    <a:solidFill>
                      <a:schemeClr val="bg2"/>
                    </a:solidFill>
                  </a:rPr>
                  <a:t>Соціально-педагогічна (нейтралізація негативних  впливів)</a:t>
                </a:r>
                <a:endParaRPr lang="ru-RU" sz="100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3566" name="Group 157"/>
            <p:cNvGrpSpPr>
              <a:grpSpLocks/>
            </p:cNvGrpSpPr>
            <p:nvPr/>
          </p:nvGrpSpPr>
          <p:grpSpPr bwMode="auto">
            <a:xfrm>
              <a:off x="3501" y="7794"/>
              <a:ext cx="5940" cy="360"/>
              <a:chOff x="3501" y="7974"/>
              <a:chExt cx="5940" cy="360"/>
            </a:xfrm>
          </p:grpSpPr>
          <p:sp>
            <p:nvSpPr>
              <p:cNvPr id="23582" name="Line 158"/>
              <p:cNvSpPr>
                <a:spLocks noChangeShapeType="1"/>
              </p:cNvSpPr>
              <p:nvPr/>
            </p:nvSpPr>
            <p:spPr bwMode="auto">
              <a:xfrm>
                <a:off x="3501" y="797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Line 159"/>
              <p:cNvSpPr>
                <a:spLocks noChangeShapeType="1"/>
              </p:cNvSpPr>
              <p:nvPr/>
            </p:nvSpPr>
            <p:spPr bwMode="auto">
              <a:xfrm>
                <a:off x="6381" y="797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4" name="Line 160"/>
              <p:cNvSpPr>
                <a:spLocks noChangeShapeType="1"/>
              </p:cNvSpPr>
              <p:nvPr/>
            </p:nvSpPr>
            <p:spPr bwMode="auto">
              <a:xfrm>
                <a:off x="9441" y="797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67" name="Group 161"/>
            <p:cNvGrpSpPr>
              <a:grpSpLocks/>
            </p:cNvGrpSpPr>
            <p:nvPr/>
          </p:nvGrpSpPr>
          <p:grpSpPr bwMode="auto">
            <a:xfrm>
              <a:off x="3501" y="9414"/>
              <a:ext cx="5940" cy="360"/>
              <a:chOff x="3501" y="7974"/>
              <a:chExt cx="5940" cy="360"/>
            </a:xfrm>
          </p:grpSpPr>
          <p:sp>
            <p:nvSpPr>
              <p:cNvPr id="23579" name="Line 162"/>
              <p:cNvSpPr>
                <a:spLocks noChangeShapeType="1"/>
              </p:cNvSpPr>
              <p:nvPr/>
            </p:nvSpPr>
            <p:spPr bwMode="auto">
              <a:xfrm>
                <a:off x="3501" y="797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0" name="Line 163"/>
              <p:cNvSpPr>
                <a:spLocks noChangeShapeType="1"/>
              </p:cNvSpPr>
              <p:nvPr/>
            </p:nvSpPr>
            <p:spPr bwMode="auto">
              <a:xfrm>
                <a:off x="6381" y="797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1" name="Line 164"/>
              <p:cNvSpPr>
                <a:spLocks noChangeShapeType="1"/>
              </p:cNvSpPr>
              <p:nvPr/>
            </p:nvSpPr>
            <p:spPr bwMode="auto">
              <a:xfrm>
                <a:off x="9441" y="797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68" name="Group 165"/>
            <p:cNvGrpSpPr>
              <a:grpSpLocks/>
            </p:cNvGrpSpPr>
            <p:nvPr/>
          </p:nvGrpSpPr>
          <p:grpSpPr bwMode="auto">
            <a:xfrm>
              <a:off x="3321" y="12294"/>
              <a:ext cx="6660" cy="540"/>
              <a:chOff x="2961" y="6534"/>
              <a:chExt cx="6660" cy="540"/>
            </a:xfrm>
          </p:grpSpPr>
          <p:sp>
            <p:nvSpPr>
              <p:cNvPr id="23575" name="Line 166"/>
              <p:cNvSpPr>
                <a:spLocks noChangeShapeType="1"/>
              </p:cNvSpPr>
              <p:nvPr/>
            </p:nvSpPr>
            <p:spPr bwMode="auto">
              <a:xfrm>
                <a:off x="2961" y="653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6" name="Line 167"/>
              <p:cNvSpPr>
                <a:spLocks noChangeShapeType="1"/>
              </p:cNvSpPr>
              <p:nvPr/>
            </p:nvSpPr>
            <p:spPr bwMode="auto">
              <a:xfrm>
                <a:off x="5301" y="653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7" name="Line 168"/>
              <p:cNvSpPr>
                <a:spLocks noChangeShapeType="1"/>
              </p:cNvSpPr>
              <p:nvPr/>
            </p:nvSpPr>
            <p:spPr bwMode="auto">
              <a:xfrm>
                <a:off x="7461" y="653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8" name="Line 169"/>
              <p:cNvSpPr>
                <a:spLocks noChangeShapeType="1"/>
              </p:cNvSpPr>
              <p:nvPr/>
            </p:nvSpPr>
            <p:spPr bwMode="auto">
              <a:xfrm>
                <a:off x="9621" y="653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9" name="Text Box 170"/>
            <p:cNvSpPr txBox="1">
              <a:spLocks noChangeArrowheads="1"/>
            </p:cNvSpPr>
            <p:nvPr/>
          </p:nvSpPr>
          <p:spPr bwMode="auto">
            <a:xfrm>
              <a:off x="2961" y="15354"/>
              <a:ext cx="7200" cy="9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 b="1">
                  <a:solidFill>
                    <a:schemeClr val="bg2"/>
                  </a:solidFill>
                </a:rPr>
                <a:t>Ефективність превентивної діяльності (соціальна інтеграція учня) </a:t>
              </a:r>
              <a:endParaRPr lang="ru-RU" sz="1200">
                <a:solidFill>
                  <a:schemeClr val="bg2"/>
                </a:solidFill>
              </a:endParaRPr>
            </a:p>
          </p:txBody>
        </p:sp>
        <p:grpSp>
          <p:nvGrpSpPr>
            <p:cNvPr id="23570" name="Group 171"/>
            <p:cNvGrpSpPr>
              <a:grpSpLocks/>
            </p:cNvGrpSpPr>
            <p:nvPr/>
          </p:nvGrpSpPr>
          <p:grpSpPr bwMode="auto">
            <a:xfrm>
              <a:off x="3501" y="14994"/>
              <a:ext cx="5940" cy="360"/>
              <a:chOff x="3501" y="7974"/>
              <a:chExt cx="5940" cy="360"/>
            </a:xfrm>
          </p:grpSpPr>
          <p:sp>
            <p:nvSpPr>
              <p:cNvPr id="23572" name="Line 172"/>
              <p:cNvSpPr>
                <a:spLocks noChangeShapeType="1"/>
              </p:cNvSpPr>
              <p:nvPr/>
            </p:nvSpPr>
            <p:spPr bwMode="auto">
              <a:xfrm>
                <a:off x="3501" y="797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3" name="Line 173"/>
              <p:cNvSpPr>
                <a:spLocks noChangeShapeType="1"/>
              </p:cNvSpPr>
              <p:nvPr/>
            </p:nvSpPr>
            <p:spPr bwMode="auto">
              <a:xfrm>
                <a:off x="6381" y="797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4" name="Line 174"/>
              <p:cNvSpPr>
                <a:spLocks noChangeShapeType="1"/>
              </p:cNvSpPr>
              <p:nvPr/>
            </p:nvSpPr>
            <p:spPr bwMode="auto">
              <a:xfrm>
                <a:off x="9441" y="797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71" name="AutoShape 175"/>
            <p:cNvSpPr>
              <a:spLocks noChangeArrowheads="1"/>
            </p:cNvSpPr>
            <p:nvPr/>
          </p:nvSpPr>
          <p:spPr bwMode="auto">
            <a:xfrm>
              <a:off x="621" y="1134"/>
              <a:ext cx="1800" cy="15480"/>
            </a:xfrm>
            <a:prstGeom prst="curvedRightArrow">
              <a:avLst>
                <a:gd name="adj1" fmla="val 172000"/>
                <a:gd name="adj2" fmla="val 344000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512511" cy="1143000"/>
          </a:xfrm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6000" dirty="0" smtClean="0">
                <a:solidFill>
                  <a:schemeClr val="tx1"/>
                </a:solidFill>
              </a:rPr>
              <a:t>Мета діяльності:</a:t>
            </a:r>
            <a:br>
              <a:rPr lang="uk-UA" sz="6000" dirty="0" smtClean="0">
                <a:solidFill>
                  <a:schemeClr val="tx1"/>
                </a:solidFill>
              </a:rPr>
            </a:br>
            <a:endParaRPr lang="uk-UA" dirty="0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246063" y="1484313"/>
            <a:ext cx="8893175" cy="3475037"/>
          </a:xfrm>
        </p:spPr>
        <p:txBody>
          <a:bodyPr rtlCol="0">
            <a:normAutofit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Метою діяльності Школи, дружньої до дитини, є забезпечення цілісного благополуччя дитини шляхом створення необхідних умов для її особистісного розвитку, упорядкування сприятливого шкільного середовища, налагодження партнерської взаємодії учасників навчально-виховного процесу.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uk-U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5" descr="http://cs616516.vk.me/v616516742/10a4f/UMaKKmyLY8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357563"/>
            <a:ext cx="445928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52475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Завдання:</a:t>
            </a:r>
            <a:b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 smtClean="0"/>
          </a:p>
        </p:txBody>
      </p:sp>
      <p:sp>
        <p:nvSpPr>
          <p:cNvPr id="2560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07950" y="765175"/>
            <a:ext cx="8856663" cy="4495800"/>
          </a:xfrm>
        </p:spPr>
        <p:txBody>
          <a:bodyPr/>
          <a:lstStyle/>
          <a:p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забезпечення якості освіти відповідно до європейських і світових стандартів, завдяки чому учні зможуть досягти благополуччя, розвинути свій потенціал і реалізувати власні здібності у повному обсязі;</a:t>
            </a:r>
          </a:p>
          <a:p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створення атмосфери, за якої учні можуть вільно висловлювати свої думки і погляди, виражати розуміння необхідності дотримання соціальних норм і правил шкільного співжиття;</a:t>
            </a:r>
          </a:p>
          <a:p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прогнозування і запобігання можливим ризикам і небезпекам для життя і здоров’я учнів та вчителів, які можуть виникнути у приміщенні школи, на її території, у межах місцевої громади;</a:t>
            </a:r>
          </a:p>
          <a:p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залучення учнів і батьків до процесів реформування діяльності навчального закладу на основі моделі Школи, дружньої до дитини, узгодження співпраці суб’єктів педагогічної взаємодії;</a:t>
            </a:r>
          </a:p>
          <a:p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удосконалення змісту, форм і методів підвищення кваліфікації вчителів щодо опанування і впровадження ними методики організації навчання і виховання учнів на засадах розвитку життєвих умінь;</a:t>
            </a:r>
          </a:p>
          <a:p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використання потенціалу самоорганізації школи, розвиток форм і механізмів державно-громадського управління діяльністю навчального закладу;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Функції виховання</a:t>
            </a:r>
          </a:p>
        </p:txBody>
      </p:sp>
      <p:pic>
        <p:nvPicPr>
          <p:cNvPr id="26627" name="Picture 4" descr="http://cs616516.vk.me/v616516742/f707/CGOFjeOeA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36688"/>
            <a:ext cx="7227887" cy="516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914</TotalTime>
  <Words>347</Words>
  <Application>Microsoft Office PowerPoint</Application>
  <PresentationFormat>Экран (4:3)</PresentationFormat>
  <Paragraphs>59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</vt:lpstr>
      <vt:lpstr>Trebuchet MS</vt:lpstr>
      <vt:lpstr>Georgia</vt:lpstr>
      <vt:lpstr>Arial Narrow</vt:lpstr>
      <vt:lpstr>Franklin Gothic Medium</vt:lpstr>
      <vt:lpstr>Franklin Gothic Book</vt:lpstr>
      <vt:lpstr>Wingdings 2</vt:lpstr>
      <vt:lpstr>Times New Roman</vt:lpstr>
      <vt:lpstr>Воздушный поток</vt:lpstr>
      <vt:lpstr>Горизонт</vt:lpstr>
      <vt:lpstr>Трек</vt:lpstr>
      <vt:lpstr>Модель превентивної освіти у Школі, дружній до дитини</vt:lpstr>
      <vt:lpstr>Держава, виховні інститути, здійснюють профілактику негативних проявів поведінки дітей та учнівської молоді, допомагають їм виробити імунітет до негативних впливів соціального середовища.                  («Основні орієнтири виховання»)</vt:lpstr>
      <vt:lpstr>Слайд 3</vt:lpstr>
      <vt:lpstr>Концепція  та декларація  прав  дитини </vt:lpstr>
      <vt:lpstr>Слайд 5</vt:lpstr>
      <vt:lpstr>модель превентивного виховання</vt:lpstr>
      <vt:lpstr>Мета діяльності: </vt:lpstr>
      <vt:lpstr>Завдання: </vt:lpstr>
      <vt:lpstr>Функції виховання</vt:lpstr>
      <vt:lpstr>Слайд 10</vt:lpstr>
      <vt:lpstr>Слайд 11</vt:lpstr>
      <vt:lpstr>Слайд 12</vt:lpstr>
      <vt:lpstr>Слайд 13</vt:lpstr>
      <vt:lpstr>Форми роботи:</vt:lpstr>
      <vt:lpstr>Зустріч з фахівцями</vt:lpstr>
      <vt:lpstr>МО класних керівників</vt:lpstr>
      <vt:lpstr>Виховні години</vt:lpstr>
      <vt:lpstr>Виготовлення КВІЛТУ</vt:lpstr>
      <vt:lpstr>Маршрут безпеки</vt:lpstr>
      <vt:lpstr>Спортивні змагання</vt:lpstr>
      <vt:lpstr>Батьківські збори</vt:lpstr>
      <vt:lpstr>Круглі столи</vt:lpstr>
      <vt:lpstr>Бесіди</vt:lpstr>
      <vt:lpstr>Рольові ігри</vt:lpstr>
      <vt:lpstr>Цікаві зустрічі</vt:lpstr>
      <vt:lpstr>Пришкільний табір</vt:lpstr>
      <vt:lpstr>Виставка учнівських робіт</vt:lpstr>
      <vt:lpstr>Слайд 28</vt:lpstr>
    </vt:vector>
  </TitlesOfParts>
  <Company>OIPPO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Науково-методичний супровід реалізації завдань модернізації  виховного процесу в загальноосвітніх навчальних закладах</dc:title>
  <dc:creator>Krasnomovec</dc:creator>
  <cp:lastModifiedBy>One</cp:lastModifiedBy>
  <cp:revision>125</cp:revision>
  <dcterms:created xsi:type="dcterms:W3CDTF">2008-10-29T12:44:19Z</dcterms:created>
  <dcterms:modified xsi:type="dcterms:W3CDTF">2014-08-19T13:20:35Z</dcterms:modified>
</cp:coreProperties>
</file>