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9" r:id="rId1"/>
  </p:sldMasterIdLst>
  <p:sldIdLst>
    <p:sldId id="260" r:id="rId2"/>
    <p:sldId id="313" r:id="rId3"/>
    <p:sldId id="321" r:id="rId4"/>
    <p:sldId id="322" r:id="rId5"/>
    <p:sldId id="323" r:id="rId6"/>
    <p:sldId id="284" r:id="rId7"/>
    <p:sldId id="315" r:id="rId8"/>
    <p:sldId id="276" r:id="rId9"/>
    <p:sldId id="318" r:id="rId10"/>
    <p:sldId id="317" r:id="rId11"/>
    <p:sldId id="320" r:id="rId12"/>
    <p:sldId id="307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595" autoAdjust="0"/>
  </p:normalViewPr>
  <p:slideViewPr>
    <p:cSldViewPr>
      <p:cViewPr>
        <p:scale>
          <a:sx n="90" d="100"/>
          <a:sy n="90" d="100"/>
        </p:scale>
        <p:origin x="-2262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0BBDE-11AF-4EAB-A55F-0B1F6C772D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FB3F0-1CC9-4F82-B682-45EC2DB17E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7B384-8040-4719-A65B-80805C5EAE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B5B32-9F79-40A3-9A89-D8EDB475AD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7F187-1A0F-43E7-A48E-665E2BF245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8B36F-82A6-49B6-A92F-3B2CA3B093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79DD4-88EC-466D-844B-7F73B4ED97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0E7EC-0E3E-4365-B0FD-EB527BF33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D4241-503C-4114-91DC-B194F28E7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B043F5-EE0C-4E3E-9899-942568D62B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BCE10-C1B1-4AA1-9D06-6C844BF17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28030C-5941-4E75-8EDC-505DE96816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7"/>
          <p:cNvSpPr>
            <a:spLocks noGrp="1" noChangeArrowheads="1"/>
          </p:cNvSpPr>
          <p:nvPr>
            <p:ph type="title"/>
          </p:nvPr>
        </p:nvSpPr>
        <p:spPr>
          <a:xfrm>
            <a:off x="675366" y="1700806"/>
            <a:ext cx="8281987" cy="1440161"/>
          </a:xfrm>
        </p:spPr>
        <p:txBody>
          <a:bodyPr/>
          <a:lstStyle/>
          <a:p>
            <a:pPr algn="ctr">
              <a:defRPr/>
            </a:pPr>
            <a:r>
              <a:rPr lang="ru-RU" sz="2400" b="1" dirty="0"/>
              <a:t>Предупреждение ситуаций насилия в школе как необходимое направление деятельности специалистов системы образования России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4355976" y="3319703"/>
            <a:ext cx="4321249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b="1" dirty="0" err="1"/>
              <a:t>Райфшнайдер</a:t>
            </a:r>
            <a:r>
              <a:rPr lang="ru-RU" b="1" dirty="0"/>
              <a:t> Татьяна Юрьевна</a:t>
            </a:r>
            <a:r>
              <a:rPr lang="ru-RU" dirty="0"/>
              <a:t>,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кандидат психологических наук,</a:t>
            </a:r>
            <a:br>
              <a:rPr lang="ru-RU" sz="1400" dirty="0"/>
            </a:br>
            <a:r>
              <a:rPr lang="ru-RU" sz="1400" dirty="0"/>
              <a:t>заместитель директора </a:t>
            </a:r>
            <a:r>
              <a:rPr lang="ru-RU" sz="1400" dirty="0" smtClean="0"/>
              <a:t>по научной работе </a:t>
            </a:r>
          </a:p>
          <a:p>
            <a:pPr algn="l">
              <a:defRPr/>
            </a:pPr>
            <a:r>
              <a:rPr lang="ru-RU" sz="1400" dirty="0" smtClean="0"/>
              <a:t>ФГБНУ «</a:t>
            </a:r>
            <a:r>
              <a:rPr lang="ru-RU" sz="1400" dirty="0" err="1" smtClean="0"/>
              <a:t>ЦПВиСППДМ</a:t>
            </a:r>
            <a:r>
              <a:rPr lang="ru-RU" sz="1400" dirty="0" smtClean="0"/>
              <a:t>», </a:t>
            </a:r>
            <a:endParaRPr lang="en-US" sz="1400" dirty="0"/>
          </a:p>
          <a:p>
            <a:pPr algn="l">
              <a:defRPr/>
            </a:pPr>
            <a:r>
              <a:rPr lang="ru-RU" sz="1400" dirty="0"/>
              <a:t>127055, г.Москва, ул.Тихвинская, д. 39, стр. </a:t>
            </a:r>
            <a:r>
              <a:rPr lang="ru-RU" sz="1400" dirty="0" smtClean="0"/>
              <a:t>25,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тел</a:t>
            </a:r>
            <a:r>
              <a:rPr lang="ru-RU" sz="1400" dirty="0" smtClean="0"/>
              <a:t>./факс +7(499</a:t>
            </a:r>
            <a:r>
              <a:rPr lang="ru-RU" sz="1400" dirty="0"/>
              <a:t>) </a:t>
            </a:r>
            <a:r>
              <a:rPr lang="ru-RU" sz="1400" dirty="0" smtClean="0"/>
              <a:t>973-55-86, </a:t>
            </a:r>
            <a:r>
              <a:rPr lang="en-US" sz="1400" dirty="0" smtClean="0"/>
              <a:t>cipv@yandex.ru</a:t>
            </a:r>
            <a:r>
              <a:rPr lang="ru-RU" sz="1400" dirty="0" smtClean="0"/>
              <a:t>,</a:t>
            </a:r>
            <a:endParaRPr lang="ru-RU" sz="1400" dirty="0"/>
          </a:p>
          <a:p>
            <a:pPr algn="l">
              <a:defRPr/>
            </a:pPr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smtClean="0"/>
              <a:t>cipv.ru</a:t>
            </a:r>
            <a:endParaRPr lang="ru-RU" sz="1400" dirty="0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214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/>
          <p:nvPr/>
        </p:nvSpPr>
        <p:spPr>
          <a:xfrm>
            <a:off x="6289973" y="133368"/>
            <a:ext cx="266429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Центр</a:t>
            </a:r>
            <a:r>
              <a:rPr lang="ru-RU" sz="1600" b="1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исследования проблем воспитания, формирования здорового образа жизни, профилактики наркомании и социально-педагогической поддержки детей и молодежи</a:t>
            </a:r>
          </a:p>
        </p:txBody>
      </p:sp>
      <p:pic>
        <p:nvPicPr>
          <p:cNvPr id="7" name="Рисунок 6" descr="ТЮ11111111111111111111111111111111111111111111111111111111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19703"/>
            <a:ext cx="1907571" cy="241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374" y="0"/>
            <a:ext cx="7543800" cy="1431925"/>
          </a:xfrm>
        </p:spPr>
        <p:txBody>
          <a:bodyPr/>
          <a:lstStyle/>
          <a:p>
            <a:pPr algn="ctr"/>
            <a:r>
              <a:rPr lang="ru-RU" sz="2400" dirty="0" smtClean="0">
                <a:effectLst/>
              </a:rPr>
              <a:t>Специализированные страницы 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на сайте </a:t>
            </a:r>
            <a:r>
              <a:rPr lang="en-US" sz="2400" dirty="0" smtClean="0">
                <a:effectLst/>
              </a:rPr>
              <a:t>cipv.ru</a:t>
            </a:r>
            <a:endParaRPr lang="ru-RU" sz="2400" dirty="0">
              <a:effectLst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9815"/>
          <a:stretch/>
        </p:blipFill>
        <p:spPr bwMode="auto">
          <a:xfrm>
            <a:off x="-3450604" y="1196752"/>
            <a:ext cx="15432727" cy="739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3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4801"/>
            <a:ext cx="8071048" cy="1035967"/>
          </a:xfrm>
        </p:spPr>
        <p:txBody>
          <a:bodyPr/>
          <a:lstStyle/>
          <a:p>
            <a:pPr algn="ctr"/>
            <a:r>
              <a:rPr lang="ru-RU" sz="2500" dirty="0" smtClean="0">
                <a:effectLst/>
              </a:rPr>
              <a:t>На сайте также представлены издания Центра</a:t>
            </a:r>
            <a:endParaRPr lang="ru-RU" sz="2500" dirty="0">
              <a:effectLst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" b="9419"/>
          <a:stretch/>
        </p:blipFill>
        <p:spPr bwMode="auto">
          <a:xfrm>
            <a:off x="-3996952" y="1340768"/>
            <a:ext cx="16921880" cy="812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5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7"/>
          <p:cNvSpPr>
            <a:spLocks noGrp="1" noChangeArrowheads="1"/>
          </p:cNvSpPr>
          <p:nvPr>
            <p:ph type="title"/>
          </p:nvPr>
        </p:nvSpPr>
        <p:spPr>
          <a:xfrm>
            <a:off x="880678" y="2204864"/>
            <a:ext cx="7525369" cy="1152129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400" dirty="0" smtClean="0">
                <a:effectLst/>
              </a:rPr>
              <a:t>СПАСИБО ЗА ВНИМАНИЕ!</a:t>
            </a:r>
            <a:endParaRPr lang="ru-RU" sz="3400" dirty="0" smtClean="0"/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4643364" y="3469587"/>
            <a:ext cx="4321249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b="1" dirty="0" err="1"/>
              <a:t>Райфшнайдер</a:t>
            </a:r>
            <a:r>
              <a:rPr lang="ru-RU" b="1" dirty="0"/>
              <a:t> Татьяна Юрьевна</a:t>
            </a:r>
            <a:r>
              <a:rPr lang="ru-RU" dirty="0"/>
              <a:t>,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кандидат психологических наук,</a:t>
            </a:r>
            <a:br>
              <a:rPr lang="ru-RU" sz="1400" dirty="0"/>
            </a:br>
            <a:r>
              <a:rPr lang="ru-RU" sz="1400" dirty="0"/>
              <a:t>заместитель директора </a:t>
            </a:r>
            <a:r>
              <a:rPr lang="ru-RU" sz="1400" dirty="0" smtClean="0"/>
              <a:t>по научной работе </a:t>
            </a:r>
          </a:p>
          <a:p>
            <a:pPr algn="l">
              <a:defRPr/>
            </a:pPr>
            <a:r>
              <a:rPr lang="ru-RU" sz="1400" dirty="0" smtClean="0"/>
              <a:t>ФГБНУ «</a:t>
            </a:r>
            <a:r>
              <a:rPr lang="ru-RU" sz="1400" dirty="0" err="1" smtClean="0"/>
              <a:t>ЦПВиСППДМ</a:t>
            </a:r>
            <a:r>
              <a:rPr lang="ru-RU" sz="1400" dirty="0" smtClean="0"/>
              <a:t>», </a:t>
            </a:r>
            <a:endParaRPr lang="en-US" sz="1400" dirty="0"/>
          </a:p>
          <a:p>
            <a:pPr algn="l">
              <a:defRPr/>
            </a:pPr>
            <a:r>
              <a:rPr lang="ru-RU" sz="1400" dirty="0"/>
              <a:t>127055, г.Москва, ул.Тихвинская, д. 39, стр. </a:t>
            </a:r>
            <a:r>
              <a:rPr lang="ru-RU" sz="1400" dirty="0" smtClean="0"/>
              <a:t>25,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тел</a:t>
            </a:r>
            <a:r>
              <a:rPr lang="ru-RU" sz="1400" dirty="0" smtClean="0"/>
              <a:t>./факс +7(499</a:t>
            </a:r>
            <a:r>
              <a:rPr lang="ru-RU" sz="1400" dirty="0"/>
              <a:t>) </a:t>
            </a:r>
            <a:r>
              <a:rPr lang="ru-RU" sz="1400" dirty="0" smtClean="0"/>
              <a:t>973-55-86,</a:t>
            </a:r>
            <a:r>
              <a:rPr lang="en-US" sz="1400" dirty="0" smtClean="0"/>
              <a:t> cipv@yandex.ru</a:t>
            </a:r>
            <a:r>
              <a:rPr lang="ru-RU" sz="1400" dirty="0" smtClean="0"/>
              <a:t>,</a:t>
            </a:r>
            <a:endParaRPr lang="ru-RU" sz="1400" dirty="0"/>
          </a:p>
          <a:p>
            <a:pPr algn="l">
              <a:defRPr/>
            </a:pPr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smtClean="0"/>
              <a:t>cipv.ru</a:t>
            </a:r>
            <a:endParaRPr lang="ru-RU" sz="1400" dirty="0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32"/>
            <a:ext cx="9144000" cy="189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/>
          <p:nvPr/>
        </p:nvSpPr>
        <p:spPr>
          <a:xfrm>
            <a:off x="6300317" y="219365"/>
            <a:ext cx="266429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Центр</a:t>
            </a:r>
            <a:r>
              <a:rPr lang="ru-RU" sz="1600" b="1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исследования проблем воспитания, формирования здорового образа жизни, профилактики наркомании и социально-педагогической поддержки детей и молодежи</a:t>
            </a:r>
          </a:p>
        </p:txBody>
      </p:sp>
      <p:pic>
        <p:nvPicPr>
          <p:cNvPr id="5122" name="Picture 2" descr="Как остановить насилие в российской школе. LentaCh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17142"/>
            <a:ext cx="2857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2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30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1008111"/>
          </a:xfrm>
        </p:spPr>
        <p:txBody>
          <a:bodyPr/>
          <a:lstStyle/>
          <a:p>
            <a:pPr algn="ctr"/>
            <a:r>
              <a:rPr lang="ru-RU" sz="2400" dirty="0"/>
              <a:t>ежегодно в </a:t>
            </a:r>
            <a:r>
              <a:rPr lang="ru-RU" sz="2400" dirty="0" smtClean="0"/>
              <a:t>России </a:t>
            </a:r>
            <a:r>
              <a:rPr lang="ru-RU" sz="2400" dirty="0"/>
              <a:t>насилию в той или иной </a:t>
            </a:r>
            <a:r>
              <a:rPr lang="ru-RU" sz="2400" dirty="0" smtClean="0"/>
              <a:t>форме подвергаются в среднем </a:t>
            </a:r>
            <a:r>
              <a:rPr lang="ru-RU" sz="2400" dirty="0"/>
              <a:t>до 30 % молодых людей в возрасте от 14-24 </a:t>
            </a:r>
            <a:r>
              <a:rPr lang="ru-RU" sz="2400" dirty="0" smtClean="0"/>
              <a:t>лет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1921" y="2060848"/>
            <a:ext cx="48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Примерно </a:t>
            </a:r>
            <a:r>
              <a:rPr lang="ru-RU" dirty="0"/>
              <a:t>треть всех случаев приходится на насилие в семье.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73867" y="3861048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Пятая часть от общего числа всех случаев насилия над детьми и подростками, приходится на насилия, совершаемые в школе.</a:t>
            </a:r>
          </a:p>
        </p:txBody>
      </p:sp>
      <p:pic>
        <p:nvPicPr>
          <p:cNvPr id="1028" name="Picture 4" descr="Насилие в семье: уйти ради детей / Ребенок.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4" y="1628799"/>
            <a:ext cx="3019888" cy="187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 если всё-таки школьное насилие? islam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69" y="3977220"/>
            <a:ext cx="3304845" cy="23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0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82" y="479703"/>
            <a:ext cx="7520940" cy="548640"/>
          </a:xfrm>
        </p:spPr>
        <p:txBody>
          <a:bodyPr/>
          <a:lstStyle/>
          <a:p>
            <a:pPr algn="ctr"/>
            <a:r>
              <a:rPr lang="ru-RU" sz="2400" dirty="0" smtClean="0"/>
              <a:t>Самые распространенные виды насилия </a:t>
            </a:r>
            <a:br>
              <a:rPr lang="ru-RU" sz="2400" dirty="0" smtClean="0"/>
            </a:br>
            <a:r>
              <a:rPr lang="ru-RU" sz="2400" dirty="0" smtClean="0"/>
              <a:t>в школе: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628800"/>
            <a:ext cx="5526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эмоциональное </a:t>
            </a:r>
            <a:r>
              <a:rPr lang="ru-RU" dirty="0">
                <a:solidFill>
                  <a:srgbClr val="002060"/>
                </a:solidFill>
              </a:rPr>
              <a:t>насилие (оскорбления, необоснованные обвинения, угрозы и т.д.), составляют примерно </a:t>
            </a:r>
            <a:r>
              <a:rPr lang="ru-RU" i="1" dirty="0">
                <a:solidFill>
                  <a:srgbClr val="002060"/>
                </a:solidFill>
              </a:rPr>
              <a:t>половину</a:t>
            </a:r>
            <a:r>
              <a:rPr lang="ru-RU" dirty="0">
                <a:solidFill>
                  <a:srgbClr val="002060"/>
                </a:solidFill>
              </a:rPr>
              <a:t> общего числа всех форм насилия над детьми и подростками, происходящего в </a:t>
            </a:r>
            <a:r>
              <a:rPr lang="ru-RU" dirty="0" smtClean="0">
                <a:solidFill>
                  <a:srgbClr val="002060"/>
                </a:solidFill>
              </a:rPr>
              <a:t>школе;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37170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физическое насилие (побои, ограничение свободы и др.), составляющее около 16 %;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5512316"/>
            <a:ext cx="6012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в последнее время участились случаи травли детей и подростков с использованием мобильных телефонов, Интернета, или иных электронных устройств, получившее название – </a:t>
            </a:r>
            <a:r>
              <a:rPr lang="ru-RU" dirty="0" err="1">
                <a:solidFill>
                  <a:srgbClr val="002060"/>
                </a:solidFill>
              </a:rPr>
              <a:t>кибербуллинг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0" name="Picture 2" descr="Девятиклассник скончался после дра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35015"/>
            <a:ext cx="3426610" cy="23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6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субъекты насильственных действий: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484783"/>
            <a:ext cx="5616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Представители национальных меньшинств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Дети </a:t>
            </a:r>
            <a:r>
              <a:rPr lang="ru-RU" dirty="0"/>
              <a:t>с ограниченными возможностями </a:t>
            </a:r>
            <a:r>
              <a:rPr lang="ru-RU" dirty="0" smtClean="0"/>
              <a:t>здоровья, дети-инвалиды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Обучающиеся </a:t>
            </a:r>
            <a:r>
              <a:rPr lang="ru-RU" dirty="0"/>
              <a:t>с </a:t>
            </a:r>
            <a:r>
              <a:rPr lang="ru-RU" dirty="0" err="1"/>
              <a:t>девиантным</a:t>
            </a:r>
            <a:r>
              <a:rPr lang="ru-RU" dirty="0"/>
              <a:t> поведением 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Одаренные дети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Обучающиеся с ВИЧ (или затронутые проблемой ВИЧ)</a:t>
            </a:r>
          </a:p>
          <a:p>
            <a:endParaRPr lang="ru-RU" dirty="0"/>
          </a:p>
        </p:txBody>
      </p:sp>
      <p:pic>
        <p:nvPicPr>
          <p:cNvPr id="4100" name="Picture 4" descr="Злой 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27" y="1124744"/>
            <a:ext cx="23812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4 &quot;B&quot; класс МБОУ &quot;СОШ 8&quot; 2011-2012 уч.г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11" y="4383443"/>
            <a:ext cx="2955425" cy="22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5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548640"/>
          </a:xfrm>
        </p:spPr>
        <p:txBody>
          <a:bodyPr/>
          <a:lstStyle/>
          <a:p>
            <a:pPr algn="ctr"/>
            <a:r>
              <a:rPr lang="ru-RU" sz="2400" dirty="0"/>
              <a:t>в последнее время проблема насилия в отношении несовершеннолетних </a:t>
            </a:r>
            <a:r>
              <a:rPr lang="ru-RU" sz="2400" dirty="0" smtClean="0"/>
              <a:t>стала </a:t>
            </a:r>
            <a:r>
              <a:rPr lang="ru-RU" sz="2400" dirty="0"/>
              <a:t>подниматься на правительственном уровне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556792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Национальной стратегии действий в интересах детей на 2012-2017 гг., утвержденной Указом Президента РФ № 761 от 01.06.2012г., говорится о необходимости обеспечения комплексной профилактики негативных явлений в детской среде, предотвращения насилия в отношении несовершеннолетних, в том числе с использованием информационно-телекоммуникационных сетей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3441680"/>
            <a:ext cx="53285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Во ФГОС начального общего образования (приказ </a:t>
            </a:r>
            <a:r>
              <a:rPr lang="ru-RU" dirty="0" err="1"/>
              <a:t>Минобрнауки</a:t>
            </a:r>
            <a:r>
              <a:rPr lang="ru-RU" dirty="0"/>
              <a:t> России от 6 октября 2009 г. № </a:t>
            </a:r>
            <a:r>
              <a:rPr lang="ru-RU" dirty="0" smtClean="0"/>
              <a:t>373) и ФГОС основного общего образования (</a:t>
            </a:r>
            <a:r>
              <a:rPr lang="ru-RU" dirty="0"/>
              <a:t>приказ </a:t>
            </a:r>
            <a:r>
              <a:rPr lang="ru-RU" dirty="0" err="1"/>
              <a:t>Минобрнауки</a:t>
            </a:r>
            <a:r>
              <a:rPr lang="ru-RU" dirty="0"/>
              <a:t> России </a:t>
            </a:r>
            <a:r>
              <a:rPr lang="ru-RU" dirty="0" smtClean="0"/>
              <a:t>от </a:t>
            </a:r>
            <a:r>
              <a:rPr lang="ru-RU" dirty="0"/>
              <a:t>17 декабря 2010</a:t>
            </a:r>
            <a:r>
              <a:rPr lang="en-US" dirty="0"/>
              <a:t> </a:t>
            </a:r>
            <a:r>
              <a:rPr lang="ru-RU" dirty="0"/>
              <a:t>г. № </a:t>
            </a:r>
            <a:r>
              <a:rPr lang="ru-RU" dirty="0" smtClean="0"/>
              <a:t>1897) заложены требования создания </a:t>
            </a:r>
            <a:r>
              <a:rPr lang="ru-RU" dirty="0"/>
              <a:t>комфортной развивающей образовательной </a:t>
            </a:r>
            <a:r>
              <a:rPr lang="ru-RU" dirty="0" smtClean="0"/>
              <a:t>среды, </a:t>
            </a:r>
            <a:r>
              <a:rPr lang="ru-RU" dirty="0"/>
              <a:t>а также  </a:t>
            </a:r>
            <a:r>
              <a:rPr lang="ru-RU" dirty="0" smtClean="0"/>
              <a:t>гарантируются охрана </a:t>
            </a:r>
            <a:r>
              <a:rPr lang="ru-RU" dirty="0"/>
              <a:t>и укрепление физического, психологического и социального здоровья обучающихся.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3" descr="1203_det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557" y="3789040"/>
            <a:ext cx="3153331" cy="2102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25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2043964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1 октября 2012 г. - Россия присоединилась к Конвенции Совета Европы о защите детей от сексуальной эксплуатации и сексуального насилия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4999973"/>
            <a:ext cx="5616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17 </a:t>
            </a:r>
            <a:r>
              <a:rPr lang="ru-RU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мая 2013г. – Федеральный закон Российской Федерации от №76-ФЗ «О ратификации Конвенции Совета Европы о защите детей от сексуальной эксплуатации и сексуальных злоупотреблений».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9150" y="3429000"/>
            <a:ext cx="8121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15 октября 2012 г. – Распоряжение Правительства Российской Федерации №1916-р «План первоочередных мероприятий до 2014 года по реализации важнейших положений Национальной стратегии действий в интересах детей на 2012-2017 годы» (п.55).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76470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auto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25 октября 2007 г. в городе </a:t>
            </a:r>
            <a:r>
              <a:rPr lang="ru-RU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Лансароте</a:t>
            </a:r>
            <a:r>
              <a:rPr lang="ru-RU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(Испания) Советом Европы принята Конвенция о защите детей от сексуальной эксплуатации и сексуального насилия (</a:t>
            </a:r>
            <a:r>
              <a:rPr lang="ru-RU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Лансаротская</a:t>
            </a:r>
            <a:r>
              <a:rPr lang="ru-RU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конвенция).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173" y="116632"/>
            <a:ext cx="7543800" cy="1431925"/>
          </a:xfrm>
        </p:spPr>
        <p:txBody>
          <a:bodyPr/>
          <a:lstStyle/>
          <a:p>
            <a:pPr algn="ctr"/>
            <a:r>
              <a:rPr lang="ru-RU" sz="2400" dirty="0" smtClean="0">
                <a:effectLst/>
              </a:rPr>
              <a:t>Единство 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профилактического пространства: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4114800"/>
          </a:xfrm>
        </p:spPr>
        <p:txBody>
          <a:bodyPr numCol="2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объединение всех направлений </a:t>
            </a:r>
            <a:r>
              <a:rPr lang="ru-RU" b="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профилактического </a:t>
            </a:r>
            <a:r>
              <a:rPr lang="ru-RU" b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влияния;</a:t>
            </a:r>
            <a:endParaRPr lang="ru-RU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целостный </a:t>
            </a:r>
            <a:r>
              <a:rPr lang="ru-RU" b="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подход к </a:t>
            </a:r>
            <a:r>
              <a:rPr lang="ru-RU" b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человеку, смещение </a:t>
            </a:r>
            <a:r>
              <a:rPr lang="ru-RU" b="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рассмотрение целостной ситуации развития ребенка в контексте его связей и отношений с другими</a:t>
            </a:r>
            <a:r>
              <a:rPr lang="ru-RU" b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соотношение </a:t>
            </a:r>
            <a:r>
              <a:rPr lang="ru-RU" b="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субъективных и объективных факторов в становлении и развитии личности;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 потребностей и ценностей </a:t>
            </a:r>
            <a:r>
              <a:rPr lang="ru-RU" b="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развития личности ребенка, максимальный учет </a:t>
            </a:r>
            <a:r>
              <a:rPr lang="ru-RU" b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индивидуальных особенностей </a:t>
            </a:r>
            <a:r>
              <a:rPr lang="ru-RU" b="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обучающихся</a:t>
            </a:r>
            <a:r>
              <a:rPr lang="ru-RU" b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</a:t>
            </a:r>
            <a:r>
              <a:rPr lang="ru-RU" b="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психического и психологического здоровья детей, </a:t>
            </a:r>
            <a:r>
              <a:rPr lang="ru-RU" b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</a:t>
            </a:r>
            <a:r>
              <a:rPr lang="ru-RU" b="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психологической помощи различным контингентам обучающихся</a:t>
            </a:r>
            <a:r>
              <a:rPr lang="ru-RU" b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</a:t>
            </a:r>
            <a:r>
              <a:rPr lang="ru-RU" b="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развитие потенциала личности </a:t>
            </a:r>
            <a:r>
              <a:rPr lang="ru-RU" b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b="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основе отношений понимания, доверия, любви и </a:t>
            </a:r>
            <a:r>
              <a:rPr lang="ru-RU" b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творчества;</a:t>
            </a:r>
            <a:endParaRPr lang="ru-RU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самоопределение</a:t>
            </a:r>
            <a:r>
              <a:rPr lang="ru-RU" b="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b="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самоактуализация</a:t>
            </a:r>
            <a:r>
              <a:rPr lang="ru-RU" b="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самореализация через </a:t>
            </a:r>
            <a:r>
              <a:rPr lang="ru-RU" b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сотрудничество взрослого </a:t>
            </a:r>
            <a:r>
              <a:rPr lang="ru-RU" b="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b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ребенка;</a:t>
            </a:r>
            <a:endParaRPr lang="ru-RU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</a:t>
            </a:r>
            <a:r>
              <a:rPr lang="ru-RU" b="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условий, обеспечивающих личностный рост как развитие ценностных отношений личности к миру, к людям, к самому себе.</a:t>
            </a:r>
          </a:p>
          <a:p>
            <a:endParaRPr lang="ru-RU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8" name="Picture 4" descr="http://im1-tub-ru.yandex.net/i?id=1b6100765f178730afdbaf922681c656-63-144&amp;n=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2" r="5123" b="11154"/>
          <a:stretch/>
        </p:blipFill>
        <p:spPr bwMode="auto">
          <a:xfrm>
            <a:off x="323528" y="260648"/>
            <a:ext cx="1793870" cy="140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кое - как увеличить груди ВСЕ ОБЕЩАЮТ, МЫ ГАРАНТИРУЕ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318" y="5541813"/>
            <a:ext cx="136668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5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195735" y="1771650"/>
            <a:ext cx="6743477" cy="475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1550" kern="0" dirty="0">
              <a:latin typeface="+mn-lt"/>
            </a:endParaRPr>
          </a:p>
          <a:p>
            <a:pPr marL="342900" indent="-342900" algn="l" eaLnBrk="0" hangingPunct="0">
              <a:spcBef>
                <a:spcPts val="0"/>
              </a:spcBef>
              <a:spcAft>
                <a:spcPts val="18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1700" b="1" dirty="0" smtClean="0"/>
              <a:t>Системный </a:t>
            </a:r>
            <a:r>
              <a:rPr lang="ru-RU" sz="1700" b="1" dirty="0"/>
              <a:t>подход </a:t>
            </a:r>
            <a:r>
              <a:rPr lang="ru-RU" sz="1700" dirty="0" smtClean="0"/>
              <a:t>- предусматривает </a:t>
            </a:r>
            <a:r>
              <a:rPr lang="ru-RU" sz="1700" dirty="0"/>
              <a:t>рассмотрение данного процесса с точки зрения комплексной </a:t>
            </a:r>
            <a:r>
              <a:rPr lang="ru-RU" sz="1700" dirty="0" smtClean="0"/>
              <a:t>системы. Необходимость рассмотрения </a:t>
            </a:r>
            <a:r>
              <a:rPr lang="ru-RU" sz="1700" dirty="0"/>
              <a:t>процесса профилактического образования в единстве со </a:t>
            </a:r>
            <a:r>
              <a:rPr lang="ru-RU" sz="1700" dirty="0" smtClean="0"/>
              <a:t>средой. </a:t>
            </a:r>
          </a:p>
          <a:p>
            <a:pPr marL="342900" indent="-342900" algn="l" eaLnBrk="0" hangingPunct="0">
              <a:spcBef>
                <a:spcPts val="0"/>
              </a:spcBef>
              <a:spcAft>
                <a:spcPts val="18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1700" b="1" dirty="0"/>
              <a:t>К</a:t>
            </a:r>
            <a:r>
              <a:rPr lang="ru-RU" sz="1700" b="1" dirty="0" smtClean="0"/>
              <a:t>омплексный </a:t>
            </a:r>
            <a:r>
              <a:rPr lang="ru-RU" sz="1700" b="1" dirty="0"/>
              <a:t>подход </a:t>
            </a:r>
            <a:r>
              <a:rPr lang="ru-RU" sz="1700" dirty="0" smtClean="0"/>
              <a:t>- решение </a:t>
            </a:r>
            <a:r>
              <a:rPr lang="ru-RU" sz="1700" dirty="0"/>
              <a:t>задач различными средствами и технологиями с использованием психологических, педагогических, медицинских, социологических и иных аспектов. </a:t>
            </a:r>
            <a:endParaRPr lang="ru-RU" sz="1700" dirty="0" smtClean="0"/>
          </a:p>
          <a:p>
            <a:pPr marL="342900" indent="-342900" algn="l" eaLnBrk="0" hangingPunct="0">
              <a:spcBef>
                <a:spcPts val="0"/>
              </a:spcBef>
              <a:spcAft>
                <a:spcPts val="18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1700" b="1" dirty="0" err="1" smtClean="0"/>
              <a:t>Компетентностный</a:t>
            </a:r>
            <a:r>
              <a:rPr lang="ru-RU" sz="1700" dirty="0" smtClean="0"/>
              <a:t> </a:t>
            </a:r>
            <a:r>
              <a:rPr lang="ru-RU" sz="1700" dirty="0"/>
              <a:t>подход используется для определения набора необходимых компетенций специалистов, участвующих в процессе профилактического образования. </a:t>
            </a:r>
            <a:endParaRPr lang="ru-RU" sz="1700" dirty="0" smtClean="0"/>
          </a:p>
          <a:p>
            <a:pPr marL="342900" indent="-342900" algn="l" eaLnBrk="0" hangingPunct="0">
              <a:spcBef>
                <a:spcPts val="0"/>
              </a:spcBef>
              <a:spcAft>
                <a:spcPts val="18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1700" b="1" dirty="0" smtClean="0"/>
              <a:t>Личностно-ориентированный подход </a:t>
            </a:r>
            <a:r>
              <a:rPr lang="ru-RU" sz="1700" dirty="0" smtClean="0"/>
              <a:t>– обусловлен необходимостью учета </a:t>
            </a:r>
            <a:r>
              <a:rPr lang="ru-RU" sz="1700" dirty="0"/>
              <a:t>индивидуальных особенностей целевых </a:t>
            </a:r>
            <a:r>
              <a:rPr lang="ru-RU" sz="1700" dirty="0" smtClean="0"/>
              <a:t>групп.</a:t>
            </a:r>
            <a:endParaRPr lang="ru-RU" sz="1700" dirty="0"/>
          </a:p>
          <a:p>
            <a:pPr algn="just" eaLnBrk="0" hangingPunc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sz="1450" kern="0" dirty="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28625" y="542925"/>
            <a:ext cx="8510588" cy="12303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32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Основные подходы</a:t>
            </a:r>
            <a:endParaRPr lang="ru-RU" sz="32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268" name="Рисунок 3" descr="1245312061_13517617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40683"/>
            <a:ext cx="18716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543800" cy="963959"/>
          </a:xfrm>
        </p:spPr>
        <p:txBody>
          <a:bodyPr/>
          <a:lstStyle/>
          <a:p>
            <a:pPr algn="ctr"/>
            <a:r>
              <a:rPr lang="ru-RU" sz="3600" dirty="0" smtClean="0"/>
              <a:t>Сайт</a:t>
            </a:r>
            <a:r>
              <a:rPr lang="en-US" sz="3600" dirty="0" smtClean="0"/>
              <a:t> </a:t>
            </a:r>
            <a:r>
              <a:rPr lang="ru-RU" sz="3600" dirty="0" smtClean="0"/>
              <a:t> </a:t>
            </a:r>
            <a:r>
              <a:rPr lang="en-US" sz="3600" dirty="0" smtClean="0"/>
              <a:t>www.cipv.ru</a:t>
            </a:r>
            <a:endParaRPr lang="ru-RU" sz="36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7812" t="5476" r="22323" b="5952"/>
          <a:stretch/>
        </p:blipFill>
        <p:spPr bwMode="auto">
          <a:xfrm>
            <a:off x="611560" y="898200"/>
            <a:ext cx="8136904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42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1945</TotalTime>
  <Words>601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Предупреждение ситуаций насилия в школе как необходимое направление деятельности специалистов системы образования России</vt:lpstr>
      <vt:lpstr>ежегодно в России насилию в той или иной форме подвергаются в среднем до 30 % молодых людей в возрасте от 14-24 лет</vt:lpstr>
      <vt:lpstr>Самые распространенные виды насилия  в школе: </vt:lpstr>
      <vt:lpstr>субъекты насильственных действий:</vt:lpstr>
      <vt:lpstr>в последнее время проблема насилия в отношении несовершеннолетних стала подниматься на правительственном уровне</vt:lpstr>
      <vt:lpstr>Презентация PowerPoint</vt:lpstr>
      <vt:lpstr>Единство  профилактического пространства:</vt:lpstr>
      <vt:lpstr>Презентация PowerPoint</vt:lpstr>
      <vt:lpstr>Сайт  www.cipv.ru</vt:lpstr>
      <vt:lpstr>Специализированные страницы  на сайте cipv.ru</vt:lpstr>
      <vt:lpstr>На сайте также представлены издания Центра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Женек</dc:creator>
  <cp:lastModifiedBy>Женек</cp:lastModifiedBy>
  <cp:revision>215</cp:revision>
  <dcterms:created xsi:type="dcterms:W3CDTF">1601-01-01T00:00:00Z</dcterms:created>
  <dcterms:modified xsi:type="dcterms:W3CDTF">2015-02-08T17:35:38Z</dcterms:modified>
</cp:coreProperties>
</file>