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35"/>
  </p:notesMasterIdLst>
  <p:sldIdLst>
    <p:sldId id="269" r:id="rId4"/>
    <p:sldId id="258" r:id="rId5"/>
    <p:sldId id="259" r:id="rId6"/>
    <p:sldId id="275" r:id="rId7"/>
    <p:sldId id="276" r:id="rId8"/>
    <p:sldId id="270" r:id="rId9"/>
    <p:sldId id="271" r:id="rId10"/>
    <p:sldId id="273" r:id="rId11"/>
    <p:sldId id="299" r:id="rId12"/>
    <p:sldId id="277" r:id="rId13"/>
    <p:sldId id="278" r:id="rId14"/>
    <p:sldId id="279" r:id="rId15"/>
    <p:sldId id="280" r:id="rId16"/>
    <p:sldId id="292" r:id="rId17"/>
    <p:sldId id="281" r:id="rId18"/>
    <p:sldId id="290" r:id="rId19"/>
    <p:sldId id="283" r:id="rId20"/>
    <p:sldId id="284" r:id="rId21"/>
    <p:sldId id="285" r:id="rId22"/>
    <p:sldId id="286" r:id="rId23"/>
    <p:sldId id="289" r:id="rId24"/>
    <p:sldId id="293" r:id="rId25"/>
    <p:sldId id="291" r:id="rId26"/>
    <p:sldId id="294" r:id="rId27"/>
    <p:sldId id="295" r:id="rId28"/>
    <p:sldId id="296" r:id="rId29"/>
    <p:sldId id="297" r:id="rId30"/>
    <p:sldId id="287" r:id="rId31"/>
    <p:sldId id="288" r:id="rId32"/>
    <p:sldId id="266" r:id="rId33"/>
    <p:sldId id="298" r:id="rId34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039956C-1727-44B4-AC11-69081DDDEDF8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FA500F7-EE76-48C8-9A19-4444F2A51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808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66155"/>
            <a:fld id="{81331B57-0BE5-4F82-AA58-76F53EFF3ADA}" type="datetime8">
              <a:rPr lang="en-US">
                <a:latin typeface="Calibri"/>
              </a:rPr>
              <a:pPr defTabSz="966155"/>
              <a:t>8/22/2014 12:25 PM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66155"/>
            <a:r>
              <a:rPr lang="en-US" dirty="0">
                <a:solidFill>
                  <a:srgbClr val="000000"/>
                </a:solidFill>
                <a:latin typeface="Trebuchet MS"/>
              </a:rPr>
              <a:t>©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Корпорация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Майкрософт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(Microsoft Corporation), 2007.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Все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права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защищены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. Microsoft, Windows, Windows Vista и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другие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названия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продуктов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являются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или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могут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являться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зарегистрированными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товарными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знаками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и/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или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товарными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знаками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в США и/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или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других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странах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.</a:t>
            </a:r>
          </a:p>
          <a:p>
            <a:pPr defTabSz="966155"/>
            <a:r>
              <a:rPr lang="en-US" dirty="0" err="1">
                <a:solidFill>
                  <a:srgbClr val="000000"/>
                </a:solidFill>
                <a:latin typeface="Trebuchet MS"/>
              </a:rPr>
              <a:t>Информация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приведена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этом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документе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только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демонстрационных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целях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отражает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точку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зрения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представителей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корпорации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Майкрософт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момент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составления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данной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презентации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. 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Поскольку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корпорация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Майкрософт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вынуждена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учитывать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меняющиеся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рыночные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условия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она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гарантирует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точность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информации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указанной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после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составления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этой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презентации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, а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также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берет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себя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подобной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обязанности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.  </a:t>
            </a:r>
            <a:br>
              <a:rPr lang="en-US" dirty="0">
                <a:solidFill>
                  <a:srgbClr val="000000"/>
                </a:solidFill>
                <a:latin typeface="Trebuchet MS"/>
              </a:rPr>
            </a:br>
            <a:r>
              <a:rPr lang="en-US" dirty="0">
                <a:solidFill>
                  <a:srgbClr val="000000"/>
                </a:solidFill>
                <a:latin typeface="Trebuchet M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66155"/>
            <a:endParaRPr lang="en-US" dirty="0" smtClean="0"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66155"/>
            <a:fld id="{EC87E0CF-87F6-4B58-B8B8-DCAB2DAAF3CA}" type="slidenum">
              <a:rPr lang="en-US">
                <a:latin typeface="Calibri"/>
              </a:rPr>
              <a:pPr defTabSz="966155"/>
              <a:t>2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66155"/>
            <a:fld id="{81331B57-0BE5-4F82-AA58-76F53EFF3ADA}" type="datetime8">
              <a:rPr lang="en-US">
                <a:latin typeface="Calibri"/>
              </a:rPr>
              <a:pPr defTabSz="966155"/>
              <a:t>8/22/2014 12:25 PM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66155"/>
            <a:r>
              <a:rPr lang="en-US" dirty="0">
                <a:solidFill>
                  <a:srgbClr val="000000"/>
                </a:solidFill>
                <a:latin typeface="Trebuchet MS"/>
              </a:rPr>
              <a:t>©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Корпорация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Майкрософт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(Microsoft Corporation), 2007.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Все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права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защищены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. Microsoft, Windows, Windows Vista и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другие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названия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продуктов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являются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или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могут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являться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зарегистрированными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товарными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знаками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и/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или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товарными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знаками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в США и/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или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других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странах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.</a:t>
            </a:r>
          </a:p>
          <a:p>
            <a:pPr defTabSz="966155"/>
            <a:r>
              <a:rPr lang="en-US" dirty="0" err="1">
                <a:solidFill>
                  <a:srgbClr val="000000"/>
                </a:solidFill>
                <a:latin typeface="Trebuchet MS"/>
              </a:rPr>
              <a:t>Информация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приведена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этом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документе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только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демонстрационных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целях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отражает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точку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зрения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представителей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корпорации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Майкрософт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момент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составления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данной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презентации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. 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Поскольку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корпорация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Майкрософт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вынуждена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учитывать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меняющиеся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рыночные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условия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она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гарантирует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точность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информации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указанной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после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составления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этой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презентации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, а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также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берет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себя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подобной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обязанности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.  </a:t>
            </a:r>
            <a:br>
              <a:rPr lang="en-US" dirty="0">
                <a:solidFill>
                  <a:srgbClr val="000000"/>
                </a:solidFill>
                <a:latin typeface="Trebuchet MS"/>
              </a:rPr>
            </a:br>
            <a:r>
              <a:rPr lang="en-US" dirty="0">
                <a:solidFill>
                  <a:srgbClr val="000000"/>
                </a:solidFill>
                <a:latin typeface="Trebuchet M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66155"/>
            <a:endParaRPr lang="en-US" dirty="0" smtClean="0"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66155"/>
            <a:fld id="{EC87E0CF-87F6-4B58-B8B8-DCAB2DAAF3CA}" type="slidenum">
              <a:rPr lang="en-US">
                <a:latin typeface="Calibri"/>
              </a:rPr>
              <a:pPr defTabSz="966155"/>
              <a:t>3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00F7-EE76-48C8-9A19-4444F2A51A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66155"/>
            <a:fld id="{81331B57-0BE5-4F82-AA58-76F53EFF3ADA}" type="datetime8">
              <a:rPr lang="en-US">
                <a:latin typeface="Calibri"/>
              </a:rPr>
              <a:pPr defTabSz="966155"/>
              <a:t>8/22/2014 12:25 PM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66155"/>
            <a:r>
              <a:rPr lang="en-US" dirty="0">
                <a:solidFill>
                  <a:srgbClr val="000000"/>
                </a:solidFill>
                <a:latin typeface="Trebuchet MS"/>
              </a:rPr>
              <a:t>©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Корпорация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Майкрософт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(Microsoft Corporation), 2007.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Все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права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защищены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. Microsoft, Windows, Windows Vista и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другие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названия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продуктов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являются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или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могут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являться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зарегистрированными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товарными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знаками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и/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или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товарными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знаками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в США и/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или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других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странах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.</a:t>
            </a:r>
          </a:p>
          <a:p>
            <a:pPr defTabSz="966155"/>
            <a:r>
              <a:rPr lang="en-US" dirty="0" err="1">
                <a:solidFill>
                  <a:srgbClr val="000000"/>
                </a:solidFill>
                <a:latin typeface="Trebuchet MS"/>
              </a:rPr>
              <a:t>Информация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приведена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этом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документе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только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демонстрационных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целях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отражает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точку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зрения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представителей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корпорации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Майкрософт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момент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составления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данной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презентации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. 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Поскольку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корпорация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Майкрософт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вынуждена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учитывать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меняющиеся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рыночные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условия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она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гарантирует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точность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информации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указанной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после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составления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этой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презентации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, а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также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берет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на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себя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подобной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обязанности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.  </a:t>
            </a:r>
            <a:br>
              <a:rPr lang="en-US" dirty="0">
                <a:solidFill>
                  <a:srgbClr val="000000"/>
                </a:solidFill>
                <a:latin typeface="Trebuchet MS"/>
              </a:rPr>
            </a:br>
            <a:r>
              <a:rPr lang="en-US" dirty="0">
                <a:solidFill>
                  <a:srgbClr val="000000"/>
                </a:solidFill>
                <a:latin typeface="Trebuchet M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66155"/>
            <a:endParaRPr lang="en-US" dirty="0" smtClean="0"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66155"/>
            <a:fld id="{EC87E0CF-87F6-4B58-B8B8-DCAB2DAAF3CA}" type="slidenum">
              <a:rPr lang="en-US">
                <a:latin typeface="Calibri"/>
              </a:rPr>
              <a:pPr defTabSz="966155"/>
              <a:t>30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bottombar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0" y="6299337"/>
            <a:ext cx="9144000" cy="557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email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ЗАГАЛЬНА\Москаленко\ФОТКИ\Школа\Новый рисунок (2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653136"/>
            <a:ext cx="8640960" cy="2009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8868"/>
            <a:ext cx="7851648" cy="2214578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</a:rPr>
              <a:t>Система превентивної освіти </a:t>
            </a:r>
            <a:b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uk-UA" sz="4000" b="1" i="1" dirty="0" err="1" smtClean="0">
                <a:solidFill>
                  <a:schemeClr val="accent2">
                    <a:lumMod val="75000"/>
                  </a:schemeClr>
                </a:solidFill>
              </a:rPr>
              <a:t>Вільнянській</a:t>
            </a:r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</a:rPr>
              <a:t> гімназії </a:t>
            </a:r>
            <a:r>
              <a:rPr lang="uk-UA" sz="4000" b="1" i="1" dirty="0" err="1" smtClean="0">
                <a:solidFill>
                  <a:schemeClr val="accent2">
                    <a:lumMod val="75000"/>
                  </a:schemeClr>
                </a:solidFill>
              </a:rPr>
              <a:t>“Світоч”</a:t>
            </a:r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b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uk-UA" sz="4000" b="1" i="1" dirty="0" err="1" smtClean="0">
                <a:solidFill>
                  <a:schemeClr val="accent2">
                    <a:lumMod val="75000"/>
                  </a:schemeClr>
                </a:solidFill>
              </a:rPr>
              <a:t>“Школі</a:t>
            </a:r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</a:rPr>
              <a:t>, дружній до </a:t>
            </a:r>
            <a:r>
              <a:rPr lang="uk-UA" sz="4000" b="1" i="1" dirty="0" err="1" smtClean="0">
                <a:solidFill>
                  <a:schemeClr val="accent2">
                    <a:lumMod val="75000"/>
                  </a:schemeClr>
                </a:solidFill>
              </a:rPr>
              <a:t>дитини”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357554" y="6429396"/>
            <a:ext cx="3026740" cy="23996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2013-2014 </a:t>
            </a:r>
            <a:r>
              <a:rPr lang="uk-UA" b="1" dirty="0" err="1" smtClean="0">
                <a:solidFill>
                  <a:srgbClr val="FFC000"/>
                </a:solidFill>
              </a:rPr>
              <a:t>н.р</a:t>
            </a:r>
            <a:r>
              <a:rPr lang="uk-UA" b="1" dirty="0" smtClean="0">
                <a:solidFill>
                  <a:srgbClr val="FFC000"/>
                </a:solidFill>
              </a:rPr>
              <a:t>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7" name="Picture 3" descr="D:\ЗАГАЛЬНА\Москаленко\ФОТКИ\Школа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88640"/>
            <a:ext cx="4752528" cy="2214246"/>
          </a:xfrm>
          <a:prstGeom prst="rect">
            <a:avLst/>
          </a:prstGeom>
          <a:noFill/>
        </p:spPr>
      </p:pic>
      <p:pic>
        <p:nvPicPr>
          <p:cNvPr id="1028" name="Picture 4" descr="D:\ЗАГАЛЬНА\Москаленко\ФОТКИ\Школа\Без фону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68" y="357166"/>
            <a:ext cx="13843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Виконання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практичних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завдань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на уроках  «Основ здоров</a:t>
            </a:r>
            <a:r>
              <a:rPr sz="2800" dirty="0" smtClean="0">
                <a:solidFill>
                  <a:schemeClr val="accent5">
                    <a:lumMod val="50000"/>
                  </a:schemeClr>
                </a:solidFill>
              </a:rPr>
              <a:t>'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я»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:\превентивна робота\для звіту по моделі превент. вих\Новая папка\P1013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000108"/>
            <a:ext cx="3520021" cy="2640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превентивна робота\для звіту по моделі превент. вих\Новая папка\P10332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929066"/>
            <a:ext cx="3584574" cy="268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:\превентивна робота\для звіту по моделі превент. вих\Новая папка\PA1128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000108"/>
            <a:ext cx="3643338" cy="2732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H:\превентивна робота\для звіту по моделі превент. вих\Новая папка\PA11288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5" y="3929066"/>
            <a:ext cx="3576758" cy="268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algn="ctr"/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Спортивні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змагання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серед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молодших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гімназистів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2" name="Picture 4" descr="H:\превентивна робота\для звіту по моделі превент. вих\Новая папка\PA2428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928670"/>
            <a:ext cx="3714777" cy="2786330"/>
          </a:xfrm>
          <a:prstGeom prst="rect">
            <a:avLst/>
          </a:prstGeom>
          <a:noFill/>
        </p:spPr>
      </p:pic>
      <p:pic>
        <p:nvPicPr>
          <p:cNvPr id="2054" name="Picture 6" descr="H:\превентивна робота\для звіту по моделі превент. вих\Новая папка\PA2428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857628"/>
            <a:ext cx="3714776" cy="2786082"/>
          </a:xfrm>
          <a:prstGeom prst="rect">
            <a:avLst/>
          </a:prstGeom>
          <a:noFill/>
        </p:spPr>
      </p:pic>
      <p:pic>
        <p:nvPicPr>
          <p:cNvPr id="2055" name="Picture 7" descr="H:\превентивна робота\для звіту по моделі превент. вих\Новая папка\PA2428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786190"/>
            <a:ext cx="3786213" cy="2857520"/>
          </a:xfrm>
          <a:prstGeom prst="rect">
            <a:avLst/>
          </a:prstGeom>
          <a:noFill/>
        </p:spPr>
      </p:pic>
      <p:pic>
        <p:nvPicPr>
          <p:cNvPr id="2056" name="Picture 8" descr="H:\превентивна робота\для звіту по моделі превент. вих\Новая папка\P1020006.JPG"/>
          <p:cNvPicPr>
            <a:picLocks noChangeAspect="1" noChangeArrowheads="1"/>
          </p:cNvPicPr>
          <p:nvPr/>
        </p:nvPicPr>
        <p:blipFill>
          <a:blip r:embed="rId5" cstate="email"/>
          <a:srcRect l="-1866"/>
          <a:stretch>
            <a:fillRect/>
          </a:stretch>
        </p:blipFill>
        <p:spPr bwMode="auto">
          <a:xfrm rot="450613">
            <a:off x="4643438" y="1214422"/>
            <a:ext cx="3900438" cy="20859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90670" cy="525146"/>
          </a:xfrm>
          <a:noFill/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Практичні форми роботи з превентивної освіти у 5 – 8 класах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400" dirty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643602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Виховні години, хвилини інформування 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(з різних тем, які охоплюють превентивне виховання)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Інформаційні стенди для учнів та батьків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Діагностика вживання тютюну, алкоголю, психотропних речовин, прекурсорів (ТАНТР)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Конкурс плакатів з антиреклами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Захист презентацій з правової тематики, правові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брейн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– ринги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Фотоконкурси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“Фізичне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здоров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я - здоров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я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нації”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“Азбука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безпеки”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Бесіди-лекції за участю працівників РВ УМВС, ЦРКЛ, ЦССМ, відділу юстиції, служби у справах дітей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Тематичні виставки літератури, бібліотечний проект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“Інформини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світочанської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родини”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Випуск та розповсюдження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бюлетнів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, брошур, кишенькових порадників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Практичні роботи на уроках 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“Основ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здоров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я”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Спортивні змагання, дні здоров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я, походи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Робота волонтерів: проведення соцопитувань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Місячники </a:t>
            </a:r>
          </a:p>
          <a:p>
            <a:pPr>
              <a:buFont typeface="Arial" pitchFamily="34" charset="0"/>
              <a:buChar char="•"/>
            </a:pP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В рамках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місячника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«За здоровий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спосіб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життя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:\превентивна робота\для звіту по моделі превент. вих\Новая папка\PC3132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441814">
            <a:off x="357158" y="785794"/>
            <a:ext cx="3571900" cy="252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H:\превентивна робота\для звіту по моделі превент. вих\Новая папка\P20414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500438"/>
            <a:ext cx="4190624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H:\превентивна робота\для звіту по моделі превент. вих\Новая папка\P20414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643314"/>
            <a:ext cx="3981457" cy="2986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 descr="H:\превентивна робота\для звіту по моделі превент. вих\Новая папка\P20414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91302">
            <a:off x="5500694" y="714356"/>
            <a:ext cx="3143272" cy="275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Місячник боротьби з туберкульозом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8" name="Picture 2" descr="H:\превентивна робота\для звіту по моделі превент. вих\Новая папка\туберкульоз\P1010829.JPG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428596" y="714356"/>
            <a:ext cx="374674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H:\превентивна робота\для звіту по моделі превент. вих\Новая папка\туберкульоз\P10108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607596"/>
            <a:ext cx="4019533" cy="30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H:\превентивна робота\для звіту по моделі превент. вих\Новая папка\туберкульоз\P10108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785794"/>
            <a:ext cx="3640342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1" name="Picture 5" descr="H:\превентивна робота\для звіту по моделі превент. вих\Новая папка\туберкульоз\P10108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46083">
            <a:off x="659198" y="3690201"/>
            <a:ext cx="4214842" cy="2733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968552" cy="432048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Конкурс плакатів з антиреклами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D:\ЗАГАЛЬНА\Москаленко\ФОТКИ\стенди по праву\PC091179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2714612" y="857232"/>
            <a:ext cx="3414116" cy="256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ЗАГАЛЬНА\Москаленко\ФОТКИ\стенди по праву\PC091181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6143636" y="285728"/>
            <a:ext cx="2812833" cy="375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D:\ЗАГАЛЬНА\Москаленко\ФОТКИ\стенди по праву\PC091183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214282" y="785794"/>
            <a:ext cx="243048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D:\ЗАГАЛЬНА\Москаленко\ФОТКИ\стенди по праву\PC091180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2285984" y="3714752"/>
            <a:ext cx="4248473" cy="3024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Соцопитування </a:t>
            </a:r>
            <a:r>
              <a:rPr lang="uk-UA" sz="2800" dirty="0" err="1" smtClean="0">
                <a:solidFill>
                  <a:schemeClr val="accent5">
                    <a:lumMod val="50000"/>
                  </a:schemeClr>
                </a:solidFill>
              </a:rPr>
              <a:t>“Корисні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 та шкідливі </a:t>
            </a:r>
            <a:r>
              <a:rPr lang="uk-UA" sz="2800" dirty="0" err="1" smtClean="0">
                <a:solidFill>
                  <a:schemeClr val="accent5">
                    <a:lumMod val="50000"/>
                  </a:schemeClr>
                </a:solidFill>
              </a:rPr>
              <a:t>звички”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H:\превентивна робота\для звіту по моделі превент. вих\Новая папка\соцопит\PC2431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56"/>
            <a:ext cx="4000528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7" name="Picture 3" descr="H:\превентивна робота\для звіту по моделі превент. вих\Новая папка\соцопит\PC2431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785794"/>
            <a:ext cx="3870327" cy="2775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4" descr="H:\превентивна робота\для звіту по моделі превент. вих\Новая папка\соцопит\PC2432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3643314"/>
            <a:ext cx="4000496" cy="3000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9" name="Picture 5" descr="H:\превентивна робота\для звіту по моделі превент. вих\Новая папка\соцопит\PC3132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904754">
            <a:off x="6047652" y="3801458"/>
            <a:ext cx="3245751" cy="2531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>
                <a:solidFill>
                  <a:schemeClr val="accent5">
                    <a:lumMod val="50000"/>
                  </a:schemeClr>
                </a:solidFill>
              </a:rPr>
              <a:t>Зустріч з представниками </a:t>
            </a:r>
            <a:r>
              <a:rPr lang="uk-UA" sz="3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700" dirty="0" smtClean="0">
                <a:solidFill>
                  <a:schemeClr val="accent5">
                    <a:lumMod val="50000"/>
                  </a:schemeClr>
                </a:solidFill>
              </a:rPr>
              <a:t>прокуратури, ДАІ, ЦРКЛ, ЦССМ, кримінальної міліції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 descr="D:\ЗАГАЛЬНА\Москаленко\ФОТО 2012-2013\зустріч 13.12\P1000894.JPG"/>
          <p:cNvPicPr/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5072066" y="1071546"/>
            <a:ext cx="3521888" cy="2662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:\ЗАГАЛЬНА\Москаленко\ФОТО 2012-2013\зустріч 13.12\P1000908.JPG"/>
          <p:cNvPicPr/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642910" y="3929066"/>
            <a:ext cx="3678108" cy="2760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:\ЗАГАЛЬНА\Москаленко\ФОТО 2012-2013\зустріч 13.12\P100091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4071942"/>
            <a:ext cx="3564304" cy="2558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D:\ЗАГАЛЬНА\Москаленко\ФОТО 2012-2013\зустріч 13.12\P100091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000108"/>
            <a:ext cx="37862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algn="ctr"/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Тренінгові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заняття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гімназійній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міській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«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Школі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лідерів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7" name="Picture 5" descr="H:\превентивна робота\для звіту по моделі превент. вих\Новая папка\IMG_23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14356"/>
            <a:ext cx="380976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:\превентивна робота\для звіту по моделі превент. вих\Новая папка\P10403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8632" y="642919"/>
            <a:ext cx="3949589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9" name="Picture 7" descr="H:\превентивна робота\для звіту по моделі превент. вих\Новая папка\P10403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714752"/>
            <a:ext cx="3976714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F:\превентивна робота\для звіту по моделі превент. вих\Новая папка\P30416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714752"/>
            <a:ext cx="3857652" cy="289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04984" cy="453708"/>
          </a:xfrm>
          <a:noFill/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Практичні форми роботи з превентивної освіти у 9– 11 класах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400" dirty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Виховні години, хвилини інформування 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(з різних тем, які охоплюють превентивне виховання)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Інформаційні стенди для учнів та батьків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Діагностика вживання тютюну, алкоголю, психотропних речовин, прекурсорів (ТАНТР)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Конкурс плакатів з антиреклами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Бесіди-лекції за участю працівників РВ УМВС, ЦРКЛ, ЦССМ, відділу юстиції, прокуратури, служби у справах дітей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Тематичні виставки літератури, бібліотечний проект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“Інформини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світочанської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родини”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Випуск та розповсюдження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бюлетнів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, брошур, кишенькових порадників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Круглі столи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Участь у районних, обласних конкурсах з правової тематики, захист робіт МАН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Курси: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«Рівний-рівному»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«Захисти себе від ВІЛ»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Засідання клубу «Дебати»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Школа лідерів</a:t>
            </a:r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2954655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Превентивне</a:t>
            </a:r>
            <a:r>
              <a:rPr lang="ru-RU" sz="2400" b="1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400" b="1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комплексний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цілеспрямований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вплив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активної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динамічної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соціальними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інституціями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спрямованої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фізичний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психічний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духовний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вироблення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неї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імунітету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негативних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впливів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оточення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профілактику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корекцію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асоціальних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проявів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поведінці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молоді</a:t>
            </a:r>
            <a:r>
              <a:rPr lang="ru-RU" sz="24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880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880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</a:br>
            <a:endParaRPr lang="ru-RU" sz="4800" b="0" i="0" spc="-150" dirty="0">
              <a:solidFill>
                <a:srgbClr val="005825"/>
              </a:solidFill>
              <a:effectLst/>
              <a:latin typeface="Calibri"/>
              <a:ea typeface="+mn-ea"/>
              <a:cs typeface="Arial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571604" y="2500306"/>
            <a:ext cx="7453306" cy="830997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Мета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превентивного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виховання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полягає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досягненні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сталої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відповідальної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поведінки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сформованості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імунітету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негативних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впливів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соціального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оточення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2844" y="3500438"/>
            <a:ext cx="88583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превентивного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ставить перед собою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колектив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гімназії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умови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позитивних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якостей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різноманітних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позашкільної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сприяють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інтелектуальному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морально-етичному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естетичному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виробленню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стійкості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негативних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впливів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соціально-психологічну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зорієнтовану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протидію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втягуванню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негативні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стимулювати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неповнолітніх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здорового способу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позитивної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орієнтації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сприяти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валеологізації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раннього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навичкам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охорони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здоров'я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сприяти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об'єднанню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зусиль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суб'єктів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превентивної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психологів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батьків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Круглий стіл з елементами тренінгу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“Актуальні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питання забезпечення прав і свобод людини в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Україні”</a:t>
            </a:r>
            <a:r>
              <a:rPr lang="uk-UA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участю працівників відділу юстиції, учнів 9-11 класів, педагогів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для звіту\P1000340.JPG"/>
          <p:cNvPicPr/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14282" y="1500174"/>
            <a:ext cx="3528392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User\Desktop\для звіту\P1000342.JPG"/>
          <p:cNvPicPr/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5357818" y="1428736"/>
            <a:ext cx="3498602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User\Desktop\для звіту\P100035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4000504"/>
            <a:ext cx="3458664" cy="266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ЗАГАЛЬНА\Москаленко\ФОТО 2012-2013\круг.стіл\P100034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929066"/>
            <a:ext cx="3239220" cy="271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minjust.tatar.ru/rus/file/news/news_3397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428736"/>
            <a:ext cx="1547823" cy="116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7691462" cy="555605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Брейн – ринг з правознавства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8" name="Picture 2" descr="H:\превентивна робота\для звіту по моделі превент. вих\Новая папка\PC031143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 rot="21406212">
            <a:off x="294181" y="679823"/>
            <a:ext cx="3929090" cy="2947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H:\превентивна робота\для звіту по моделі превент. вих\Новая папка\PC031148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 rot="296714">
            <a:off x="5065642" y="756887"/>
            <a:ext cx="278608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:\превентивна робота\для звіту по моделі превент. вих\Новая папка\PC031149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 rot="21440121">
            <a:off x="6283615" y="3626712"/>
            <a:ext cx="2428892" cy="3005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H:\превентивна робота\для звіту по моделі превент. вих\Новая папка\PC0311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52472">
            <a:off x="1220442" y="3562169"/>
            <a:ext cx="3847350" cy="310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75597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Засідання клубу </a:t>
            </a:r>
            <a:r>
              <a:rPr lang="uk-UA" sz="2800" dirty="0" err="1" smtClean="0">
                <a:solidFill>
                  <a:schemeClr val="accent5">
                    <a:lumMod val="50000"/>
                  </a:schemeClr>
                </a:solidFill>
              </a:rPr>
              <a:t>“Дебати”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 на тему: </a:t>
            </a:r>
            <a:r>
              <a:rPr lang="uk-UA" sz="2800" dirty="0" err="1" smtClean="0">
                <a:solidFill>
                  <a:schemeClr val="accent5">
                    <a:lumMod val="50000"/>
                  </a:schemeClr>
                </a:solidFill>
              </a:rPr>
              <a:t>“Чи</a:t>
            </a:r>
            <a:r>
              <a:rPr lang="uk-UA" sz="2800" smtClean="0">
                <a:solidFill>
                  <a:schemeClr val="accent5">
                    <a:lumMod val="50000"/>
                  </a:schemeClr>
                </a:solidFill>
              </a:rPr>
              <a:t> потрібно відстрочувати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початок статевого життя</a:t>
            </a:r>
            <a:r>
              <a:rPr sz="280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42" name="Picture 2" descr="H:\превентивна робота\для звіту по моделі превент. вих\Новая папка\дЕБАТИ\P10403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000108"/>
            <a:ext cx="4000528" cy="3000397"/>
          </a:xfrm>
          <a:prstGeom prst="rect">
            <a:avLst/>
          </a:prstGeom>
          <a:noFill/>
        </p:spPr>
      </p:pic>
      <p:pic>
        <p:nvPicPr>
          <p:cNvPr id="10243" name="Picture 3" descr="H:\превентивна робота\для звіту по моделі превент. вих\Новая папка\дЕБАТИ\P1040338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214282" y="1000108"/>
            <a:ext cx="3929090" cy="2946818"/>
          </a:xfrm>
          <a:prstGeom prst="rect">
            <a:avLst/>
          </a:prstGeom>
          <a:noFill/>
        </p:spPr>
      </p:pic>
      <p:pic>
        <p:nvPicPr>
          <p:cNvPr id="10244" name="Picture 4" descr="H:\превентивна робота\для звіту по моделі превент. вих\Новая папка\дЕБАТИ\P10403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3643314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Уроки фізичної культури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1" name="Picture 3" descr="H:\превентивна робота\для звіту по моделі превент. вих\Новая папка\фіз-ра\DSC_0327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5000628" y="857232"/>
            <a:ext cx="3750494" cy="2500330"/>
          </a:xfrm>
          <a:prstGeom prst="rect">
            <a:avLst/>
          </a:prstGeom>
          <a:noFill/>
        </p:spPr>
      </p:pic>
      <p:pic>
        <p:nvPicPr>
          <p:cNvPr id="7172" name="Picture 4" descr="H:\превентивна робота\для звіту по моделі превент. вих\Новая папка\фіз-ра\DSC_03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80418" y="3500438"/>
            <a:ext cx="3806392" cy="2967025"/>
          </a:xfrm>
          <a:prstGeom prst="rect">
            <a:avLst/>
          </a:prstGeom>
          <a:noFill/>
        </p:spPr>
      </p:pic>
      <p:pic>
        <p:nvPicPr>
          <p:cNvPr id="7173" name="Picture 5" descr="H:\превентивна робота\для звіту по моделі превент. вих\Новая папка\фіз-ра\DSC_03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571876"/>
            <a:ext cx="4237018" cy="2967555"/>
          </a:xfrm>
          <a:prstGeom prst="rect">
            <a:avLst/>
          </a:prstGeom>
          <a:noFill/>
        </p:spPr>
      </p:pic>
      <p:pic>
        <p:nvPicPr>
          <p:cNvPr id="1026" name="Picture 2" descr="F:\превентивна робота\для звіту по моделі превент. вих\Новая папка\P3131742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1071538" y="714356"/>
            <a:ext cx="3238235" cy="2428892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 bwMode="auto">
          <a:xfrm rot="231111">
            <a:off x="16402" y="2960006"/>
            <a:ext cx="3071834" cy="591604"/>
          </a:xfrm>
          <a:prstGeom prst="wedgeRoundRectCallout">
            <a:avLst>
              <a:gd name="adj1" fmla="val 50880"/>
              <a:gd name="adj2" fmla="val -8433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Спортивно-туристичні здобутки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світочан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:\Мои документы\Мои документы1\Работа\звіти 2011-2012\звіт по походу\DSC089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571480"/>
            <a:ext cx="2927350" cy="219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191528" cy="341292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Туристичні походи, що проходять під гаслом: </a:t>
            </a:r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</a:rPr>
              <a:t>“За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 здорове </a:t>
            </a:r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</a:rPr>
              <a:t>життя”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F:\превентивна робота\для звіту по моделі превент. вих\Новая папка\P82926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571480"/>
            <a:ext cx="1214446" cy="857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F:\превентивна робота\для звіту по моделі превент. вих\Новая папка\P82925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4000504"/>
            <a:ext cx="3624267" cy="2718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D:\Мои документы\Мои документы1\Работа\звіти 2011-2012\звіт по походу\DSC0896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2071678"/>
            <a:ext cx="3260796" cy="244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D:\Мои документы\Мои документы1\Работа\звіти 2011-2012\звіт по походу\DSC0899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8" y="2071678"/>
            <a:ext cx="3260796" cy="244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Тренінгові заняття курсу </a:t>
            </a:r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</a:rPr>
              <a:t>“Захисти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 себе від </a:t>
            </a:r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</a:rPr>
              <a:t>ВІЛ”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 для учнів 10 – 11 класів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F:\превентивна робота\для звіту по моделі превент. вих\Новая папка\P1050047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571472" y="857232"/>
            <a:ext cx="3429024" cy="2571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F:\превентивна робота\для звіту по моделі превент. вих\Новая папка\P1050050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5000628" y="857232"/>
            <a:ext cx="3357586" cy="2559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F:\превентивна робота\для звіту по моделі превент. вих\Новая папка\P10500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679033"/>
            <a:ext cx="3786214" cy="2839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 descr="F:\превентивна робота\для звіту по моделі превент. вих\Новая папка\P10500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62178">
            <a:off x="523201" y="3587951"/>
            <a:ext cx="3810027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ревентивна робота\для звіту по моделі превент. вих\Новая папка\PC2731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714752"/>
            <a:ext cx="3798888" cy="2849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F:\превентивна робота\для звіту по моделі превент. вих\Новая папка\PC2731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928670"/>
            <a:ext cx="323852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Вчимося приймати рішення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7" name="Picture 7" descr="F:\превентивна робота\для звіту по моделі превент. вих\Новая папка\P82925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643314"/>
            <a:ext cx="4029783" cy="3022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8" name="Picture 8" descr="F:\превентивна робота\для звіту по моделі превент. вих\Новая папка\P829259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857232"/>
            <a:ext cx="3505939" cy="2579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Набуття життєвих навичок через досвід батьків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 descr="D:\ЗАГАЛЬНА\Москаленко\ФОТО 2012-2013\родинні свята\9-Б\P1000683.JPG"/>
          <p:cNvPicPr/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5000628" y="857232"/>
            <a:ext cx="356234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ЗАГАЛЬНА\Москаленко\ФОТО 2012-2013\родинні свята\9-Б\P1000689.JPG"/>
          <p:cNvPicPr/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714348" y="3429000"/>
            <a:ext cx="3286148" cy="315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:\ЗАГАЛЬНА\Москаленко\ФОТО 2012-2013\родинні свята\9-Б\P1000685.JPG"/>
          <p:cNvPicPr/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714348" y="785794"/>
            <a:ext cx="3643338" cy="2406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:\ЗАГАЛЬНА\Москаленко\ФОТО 2012-2013\родинні свята\9-Б\P100067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643314"/>
            <a:ext cx="4003687" cy="2928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412862"/>
          </a:xfrm>
        </p:spPr>
        <p:txBody>
          <a:bodyPr/>
          <a:lstStyle/>
          <a:p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Питаннями превентивної освіти опікується і бібліотека. Тут оформлюються тематичні виставки літератури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:     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«Повага прав людини – шлях до взаєморозуміння»,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«Ціна ризику»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D:\ЗАГАЛЬНА\Москаленко\фото 2011-2012\місячник права\PA17290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3500462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:\ЗАГАЛЬНА\Москаленко\фото 2011-2012\місячник права\PA17290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1571612"/>
            <a:ext cx="3357585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:\ЗАГАЛЬНА\Москаленко\фото 2011-2012\місячник права\PA17291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143380"/>
            <a:ext cx="335758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ЗАГАЛЬНА\Москаленко\фото 2011-2012\місячник права\PA17290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4143380"/>
            <a:ext cx="357190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pPr algn="ctr"/>
            <a:r>
              <a:rPr lang="uk-UA" sz="24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Куточки для учнів і батьків у коридорах гімназії</a:t>
            </a:r>
            <a:endParaRPr lang="ru-RU" dirty="0"/>
          </a:p>
        </p:txBody>
      </p:sp>
      <p:pic>
        <p:nvPicPr>
          <p:cNvPr id="6" name="Рисунок 5" descr="D:\ЗАГАЛЬНА\Москаленко\ФОТО 2012-2013\до права\куточки\P100062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785794"/>
            <a:ext cx="385765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ЗАГАЛЬНА\Москаленко\ФОТО 2012-2013\до права\куточки\P1000630.JPG"/>
          <p:cNvPicPr/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428596" y="3786190"/>
            <a:ext cx="3786214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PC091175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4857752" y="3857628"/>
            <a:ext cx="352108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H:\превентивна робота\для звіту по моделі превент. вих\Новая папка\стенди безп\P10403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857232"/>
            <a:ext cx="4163815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42844" y="1500174"/>
            <a:ext cx="3214710" cy="221457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35921" dir="2700000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Гімназійні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програми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u="sng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Програма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профілактики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злочинності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збереження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дітьми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підлітками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здорового способу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життя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7030A0"/>
              </a:buClr>
              <a:buSzTx/>
              <a:buFont typeface="+mj-lt"/>
              <a:buAutoNum type="arabicPeriod"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Декларація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прав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обов’язків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учнів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7030A0"/>
              </a:buClr>
              <a:buSzTx/>
              <a:buFont typeface="+mj-lt"/>
              <a:buAutoNum type="arabicPeriod"/>
              <a:tabLst/>
            </a:pPr>
            <a:r>
              <a:rPr lang="uk-UA" sz="1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Правила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поведінки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гімназистів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215074" y="1643050"/>
            <a:ext cx="2674936" cy="15001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6993903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</a:rPr>
              <a:t>Служба у справах </a:t>
            </a:r>
            <a:r>
              <a:rPr lang="uk-UA" sz="1400" dirty="0" smtClean="0">
                <a:solidFill>
                  <a:srgbClr val="7030A0"/>
                </a:solidFill>
                <a:latin typeface="Times New Roman" pitchFamily="18" charset="0"/>
              </a:rPr>
              <a:t>дітей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Кримінальна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міліція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у справах дітей.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Наркологічна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служба.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Центр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соціальних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служб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дітей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, сім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молоді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71472" y="198901"/>
            <a:ext cx="8001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Структурна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превентивної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Вільнянській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гімназії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Світоч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929058" y="1571612"/>
            <a:ext cx="1704975" cy="581025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0070C0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noProof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Директор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929058" y="2285992"/>
            <a:ext cx="1704975" cy="642942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0070C0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noProof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Педагогічна рада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857620" y="571480"/>
            <a:ext cx="48086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Мета: здійснення профілактики негативних проявів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поведінки учнівської молоді, адаптація до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негативних впливів соціального середовища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929058" y="4572008"/>
            <a:ext cx="1714512" cy="785818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E36C0A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noProof="1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</a:rPr>
              <a:t>Батьки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215074" y="5072074"/>
            <a:ext cx="2000264" cy="857256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E36C0A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noProof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</a:rPr>
              <a:t>Батьківські збори та лекторії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357290" y="5072074"/>
            <a:ext cx="2000264" cy="857256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E36C0A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noProof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</a:rPr>
              <a:t>Досвід сімейного</a:t>
            </a:r>
            <a:r>
              <a:rPr kumimoji="0" lang="ru-RU" sz="1600" b="1" i="0" u="none" strike="noStrike" cap="none" normalizeH="0" baseline="0" noProof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noProof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</a:rPr>
              <a:t>виховання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AutoShape 11"/>
          <p:cNvSpPr>
            <a:spLocks/>
          </p:cNvSpPr>
          <p:nvPr/>
        </p:nvSpPr>
        <p:spPr bwMode="auto">
          <a:xfrm>
            <a:off x="3643306" y="1857364"/>
            <a:ext cx="258762" cy="914400"/>
          </a:xfrm>
          <a:prstGeom prst="leftBrace">
            <a:avLst>
              <a:gd name="adj1" fmla="val 29448"/>
              <a:gd name="adj2" fmla="val 50000"/>
            </a:avLst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/>
          <p:cNvSpPr>
            <a:spLocks/>
          </p:cNvSpPr>
          <p:nvPr/>
        </p:nvSpPr>
        <p:spPr bwMode="auto">
          <a:xfrm rot="10800000">
            <a:off x="5643570" y="1857364"/>
            <a:ext cx="260350" cy="914400"/>
          </a:xfrm>
          <a:prstGeom prst="leftBrace">
            <a:avLst>
              <a:gd name="adj1" fmla="val 29268"/>
              <a:gd name="adj2" fmla="val 50000"/>
            </a:avLst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 rot="10800000" flipV="1">
            <a:off x="3357554" y="2285992"/>
            <a:ext cx="334962" cy="214316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038" name="AutoShape 14"/>
          <p:cNvCxnSpPr>
            <a:cxnSpLocks noChangeShapeType="1"/>
            <a:stCxn id="1036" idx="1"/>
          </p:cNvCxnSpPr>
          <p:nvPr/>
        </p:nvCxnSpPr>
        <p:spPr bwMode="auto">
          <a:xfrm>
            <a:off x="5903920" y="2314564"/>
            <a:ext cx="311154" cy="150023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039" name="AutoShape 15"/>
          <p:cNvCxnSpPr>
            <a:cxnSpLocks noChangeShapeType="1"/>
            <a:endCxn id="1034" idx="3"/>
          </p:cNvCxnSpPr>
          <p:nvPr/>
        </p:nvCxnSpPr>
        <p:spPr bwMode="auto">
          <a:xfrm rot="10800000" flipV="1">
            <a:off x="3357554" y="5072074"/>
            <a:ext cx="557214" cy="428628"/>
          </a:xfrm>
          <a:prstGeom prst="straightConnector1">
            <a:avLst/>
          </a:prstGeom>
          <a:noFill/>
          <a:ln w="9525">
            <a:solidFill>
              <a:srgbClr val="E36C0A"/>
            </a:solidFill>
            <a:round/>
            <a:headEnd/>
            <a:tailEnd type="triangle" w="med" len="med"/>
          </a:ln>
        </p:spPr>
      </p:cxnSp>
      <p:cxnSp>
        <p:nvCxnSpPr>
          <p:cNvPr id="1040" name="AutoShape 16"/>
          <p:cNvCxnSpPr>
            <a:cxnSpLocks noChangeShapeType="1"/>
            <a:endCxn id="1033" idx="1"/>
          </p:cNvCxnSpPr>
          <p:nvPr/>
        </p:nvCxnSpPr>
        <p:spPr bwMode="auto">
          <a:xfrm>
            <a:off x="5643570" y="5072074"/>
            <a:ext cx="571504" cy="428628"/>
          </a:xfrm>
          <a:prstGeom prst="straightConnector1">
            <a:avLst/>
          </a:prstGeom>
          <a:noFill/>
          <a:ln w="9525">
            <a:solidFill>
              <a:srgbClr val="E36C0A"/>
            </a:solidFill>
            <a:round/>
            <a:headEnd/>
            <a:tailEnd type="triangle" w="med" len="med"/>
          </a:ln>
        </p:spPr>
      </p:cxn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00034" y="3821345"/>
            <a:ext cx="8001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Саме із сім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 розпочинається виховання дітей в дусі прагнення до відновлення та збереження здоров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я, дотримання принципів ведення здорового способу життя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" name="AutoShape 13"/>
          <p:cNvCxnSpPr>
            <a:cxnSpLocks noChangeShapeType="1"/>
            <a:stCxn id="1031" idx="2"/>
          </p:cNvCxnSpPr>
          <p:nvPr/>
        </p:nvCxnSpPr>
        <p:spPr bwMode="auto">
          <a:xfrm rot="16200000" flipH="1">
            <a:off x="4286248" y="3424232"/>
            <a:ext cx="1000132" cy="9536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21" name="AutoShape 13"/>
          <p:cNvCxnSpPr>
            <a:cxnSpLocks noChangeShapeType="1"/>
            <a:endCxn id="1032" idx="0"/>
          </p:cNvCxnSpPr>
          <p:nvPr/>
        </p:nvCxnSpPr>
        <p:spPr bwMode="auto">
          <a:xfrm rot="5400000">
            <a:off x="4643438" y="4429132"/>
            <a:ext cx="285752" cy="1588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24" name="AutoShape 13"/>
          <p:cNvCxnSpPr>
            <a:cxnSpLocks noChangeShapeType="1"/>
          </p:cNvCxnSpPr>
          <p:nvPr/>
        </p:nvCxnSpPr>
        <p:spPr bwMode="auto">
          <a:xfrm rot="5400000">
            <a:off x="4179091" y="5965049"/>
            <a:ext cx="1214446" cy="1588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0188"/>
            <a:ext cx="8405842" cy="6038576"/>
          </a:xfrm>
        </p:spPr>
        <p:txBody>
          <a:bodyPr/>
          <a:lstStyle/>
          <a:p>
            <a:r>
              <a:rPr lang="uk-UA" sz="1400" b="1" dirty="0" smtClean="0"/>
              <a:t/>
            </a:r>
            <a:br>
              <a:rPr lang="uk-UA" sz="1400" b="1" dirty="0" smtClean="0"/>
            </a:b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Результатом превентивного виховання є поведінка учнів, що визначається основними показниками вихованості: </a:t>
            </a:r>
            <a:r>
              <a:rPr lang="uk-UA" sz="1400" b="1" dirty="0" smtClean="0"/>
              <a:t/>
            </a:r>
            <a:br>
              <a:rPr lang="uk-UA" sz="1400" b="1" dirty="0" smtClean="0"/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0" i="0" spc="-150" dirty="0">
              <a:solidFill>
                <a:srgbClr val="005825"/>
              </a:solidFill>
              <a:effectLst/>
              <a:latin typeface="Calibri"/>
              <a:ea typeface="+mn-ea"/>
              <a:cs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428736"/>
            <a:ext cx="4114800" cy="99719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Поведінка в сім'ї:</a:t>
            </a: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 виявляє дитина інтерес до сімейних справ, проблем у родині, чи переживає разом з іншим членами родини радощі й негаразди.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214422"/>
            <a:ext cx="4114800" cy="174509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Поведінка в школі: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уважність на уроках, старанність у виконанні завдань учителів. Вияв почуття відповідальності за доручені справи, бережливе ставлення до шкільного майна, дотримання правил для учнів і режиму закладу.</a:t>
            </a:r>
            <a:endParaRPr lang="ru-RU" sz="18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857752" y="3286124"/>
            <a:ext cx="4114800" cy="74789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spAutoFit/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Ставлення до старших: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ввічливість у спілкуванні, надання посильної допомоги тим, хто її потребує.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8596" y="2786058"/>
            <a:ext cx="4114800" cy="174509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spAutoFit/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Ставлення до ровесників: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активна участь у спільній діяльності. Прагнення поділитися своїми успіхами та невдачами з товаришами. Бажання безкорисливо допомагати друзям, прагнення не підводити клас, групу.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57158" y="4857760"/>
            <a:ext cx="4114800" cy="149579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spAutoFit/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Поведінка на вулиці та в громадських місцях: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дотримання правил вуличного руху, збереження природи, дотримання чистоти в громадських місцях, у транспорті, на вулиці.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786314" y="4429132"/>
            <a:ext cx="4114800" cy="149579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spAutoFit/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Ставлення до самого себе: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охайність і бережливість, дотримання правил особистої гігієни, виконання режиму дня, адекватна оцінка своєї поведінки та окремих вчинків, правдивість, принциповість.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382000" cy="66479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>Дякуємо за співпрацю!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2" descr="C:\Documents and Settings\Наталья\Мои документы\Мои рисунки\centerimg_inde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785794"/>
            <a:ext cx="8229600" cy="403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4" name="Rectangle 64"/>
          <p:cNvSpPr>
            <a:spLocks noChangeArrowheads="1"/>
          </p:cNvSpPr>
          <p:nvPr/>
        </p:nvSpPr>
        <p:spPr bwMode="auto">
          <a:xfrm rot="5400000">
            <a:off x="7592234" y="3552038"/>
            <a:ext cx="633413" cy="2101850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89" name="Text Box 49"/>
          <p:cNvSpPr txBox="1">
            <a:spLocks noChangeArrowheads="1"/>
          </p:cNvSpPr>
          <p:nvPr/>
        </p:nvSpPr>
        <p:spPr bwMode="auto">
          <a:xfrm>
            <a:off x="3571868" y="785794"/>
            <a:ext cx="1895475" cy="660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rPr>
              <a:t>Соціально-психологічна служба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3643306" y="2000240"/>
            <a:ext cx="1790700" cy="573088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rPr>
              <a:t>Профілактична функція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6429388" y="2643182"/>
            <a:ext cx="1943100" cy="51435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rPr>
              <a:t>Консультативна функція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92" name="Text Box 52"/>
          <p:cNvSpPr txBox="1">
            <a:spLocks noChangeArrowheads="1"/>
          </p:cNvSpPr>
          <p:nvPr/>
        </p:nvSpPr>
        <p:spPr bwMode="auto">
          <a:xfrm>
            <a:off x="955668" y="1000108"/>
            <a:ext cx="1879600" cy="5080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rPr>
              <a:t>Прогностична функція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93" name="Text Box 53"/>
          <p:cNvSpPr txBox="1">
            <a:spLocks noChangeArrowheads="1"/>
          </p:cNvSpPr>
          <p:nvPr/>
        </p:nvSpPr>
        <p:spPr bwMode="auto">
          <a:xfrm>
            <a:off x="6329356" y="1050908"/>
            <a:ext cx="1600200" cy="403225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rPr>
              <a:t>Захисна функція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94" name="Text Box 54"/>
          <p:cNvSpPr txBox="1">
            <a:spLocks noChangeArrowheads="1"/>
          </p:cNvSpPr>
          <p:nvPr/>
        </p:nvSpPr>
        <p:spPr bwMode="auto">
          <a:xfrm>
            <a:off x="1285852" y="2571744"/>
            <a:ext cx="1712912" cy="573088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rPr>
              <a:t>Діагностична функція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95" name="Rectangle 55"/>
          <p:cNvSpPr>
            <a:spLocks noChangeArrowheads="1"/>
          </p:cNvSpPr>
          <p:nvPr/>
        </p:nvSpPr>
        <p:spPr bwMode="auto">
          <a:xfrm rot="5400000">
            <a:off x="885825" y="2686051"/>
            <a:ext cx="381000" cy="2152650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96" name="Rectangle 56"/>
          <p:cNvSpPr>
            <a:spLocks noChangeArrowheads="1"/>
          </p:cNvSpPr>
          <p:nvPr/>
        </p:nvSpPr>
        <p:spPr bwMode="auto">
          <a:xfrm rot="5400000">
            <a:off x="1100107" y="3328993"/>
            <a:ext cx="381000" cy="2152650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97" name="Rectangle 57"/>
          <p:cNvSpPr>
            <a:spLocks noChangeArrowheads="1"/>
          </p:cNvSpPr>
          <p:nvPr/>
        </p:nvSpPr>
        <p:spPr bwMode="auto">
          <a:xfrm rot="5400000">
            <a:off x="1309659" y="4048135"/>
            <a:ext cx="533400" cy="2152650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98" name="Rectangle 58"/>
          <p:cNvSpPr>
            <a:spLocks noChangeArrowheads="1"/>
          </p:cNvSpPr>
          <p:nvPr/>
        </p:nvSpPr>
        <p:spPr bwMode="auto">
          <a:xfrm rot="5400000">
            <a:off x="1754955" y="4745847"/>
            <a:ext cx="357188" cy="2152650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99" name="Rectangle 59"/>
          <p:cNvSpPr>
            <a:spLocks noChangeArrowheads="1"/>
          </p:cNvSpPr>
          <p:nvPr/>
        </p:nvSpPr>
        <p:spPr bwMode="auto">
          <a:xfrm>
            <a:off x="3571868" y="2928934"/>
            <a:ext cx="561975" cy="2152650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00" name="Rectangle 60"/>
          <p:cNvSpPr>
            <a:spLocks noChangeArrowheads="1"/>
          </p:cNvSpPr>
          <p:nvPr/>
        </p:nvSpPr>
        <p:spPr bwMode="auto">
          <a:xfrm>
            <a:off x="4286248" y="2928934"/>
            <a:ext cx="625475" cy="2152650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01" name="Rectangle 61"/>
          <p:cNvSpPr>
            <a:spLocks noChangeArrowheads="1"/>
          </p:cNvSpPr>
          <p:nvPr/>
        </p:nvSpPr>
        <p:spPr bwMode="auto">
          <a:xfrm>
            <a:off x="5000628" y="2928934"/>
            <a:ext cx="555625" cy="2152650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5643570" y="2928934"/>
            <a:ext cx="587375" cy="2152650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03" name="Rectangle 63"/>
          <p:cNvSpPr>
            <a:spLocks noChangeArrowheads="1"/>
          </p:cNvSpPr>
          <p:nvPr/>
        </p:nvSpPr>
        <p:spPr bwMode="auto">
          <a:xfrm rot="5400000">
            <a:off x="7516035" y="2842419"/>
            <a:ext cx="668337" cy="1984375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05" name="Rectangle 65"/>
          <p:cNvSpPr>
            <a:spLocks noChangeArrowheads="1"/>
          </p:cNvSpPr>
          <p:nvPr/>
        </p:nvSpPr>
        <p:spPr bwMode="auto">
          <a:xfrm rot="5400000">
            <a:off x="7416816" y="4656150"/>
            <a:ext cx="990600" cy="2108200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3071802" y="2928934"/>
            <a:ext cx="400050" cy="2152650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5907" name="AutoShape 67"/>
          <p:cNvCxnSpPr>
            <a:cxnSpLocks noChangeShapeType="1"/>
          </p:cNvCxnSpPr>
          <p:nvPr/>
        </p:nvCxnSpPr>
        <p:spPr bwMode="auto">
          <a:xfrm flipH="1">
            <a:off x="7215206" y="5429264"/>
            <a:ext cx="327025" cy="161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5908" name="AutoShape 68"/>
          <p:cNvCxnSpPr>
            <a:cxnSpLocks noChangeShapeType="1"/>
          </p:cNvCxnSpPr>
          <p:nvPr/>
        </p:nvCxnSpPr>
        <p:spPr bwMode="auto">
          <a:xfrm>
            <a:off x="8358214" y="5429264"/>
            <a:ext cx="342900" cy="161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5909" name="Rectangle 69"/>
          <p:cNvSpPr>
            <a:spLocks noChangeArrowheads="1"/>
          </p:cNvSpPr>
          <p:nvPr/>
        </p:nvSpPr>
        <p:spPr bwMode="auto">
          <a:xfrm>
            <a:off x="142844" y="1643050"/>
            <a:ext cx="1465263" cy="847725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Посилення індивід. роботи з усіма референт. групами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10" name="Rectangle 70"/>
          <p:cNvSpPr>
            <a:spLocks noChangeArrowheads="1"/>
          </p:cNvSpPr>
          <p:nvPr/>
        </p:nvSpPr>
        <p:spPr bwMode="auto">
          <a:xfrm>
            <a:off x="1714480" y="1643050"/>
            <a:ext cx="1311275" cy="709613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Результати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навч.-виховного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процесу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6572264" y="1714488"/>
            <a:ext cx="2095500" cy="592138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Дотримання норм охорони та захисту прав дітей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5912" name="AutoShape 72"/>
          <p:cNvCxnSpPr>
            <a:cxnSpLocks noChangeShapeType="1"/>
          </p:cNvCxnSpPr>
          <p:nvPr/>
        </p:nvCxnSpPr>
        <p:spPr bwMode="auto">
          <a:xfrm>
            <a:off x="5467343" y="1231883"/>
            <a:ext cx="862013" cy="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13" name="AutoShape 73"/>
          <p:cNvCxnSpPr>
            <a:cxnSpLocks noChangeShapeType="1"/>
          </p:cNvCxnSpPr>
          <p:nvPr/>
        </p:nvCxnSpPr>
        <p:spPr bwMode="auto">
          <a:xfrm flipH="1">
            <a:off x="2835268" y="1231883"/>
            <a:ext cx="735013" cy="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14" name="AutoShape 74"/>
          <p:cNvCxnSpPr>
            <a:cxnSpLocks noChangeShapeType="1"/>
          </p:cNvCxnSpPr>
          <p:nvPr/>
        </p:nvCxnSpPr>
        <p:spPr bwMode="auto">
          <a:xfrm rot="5400000">
            <a:off x="2839232" y="1589868"/>
            <a:ext cx="1071570" cy="892182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15" name="AutoShape 75"/>
          <p:cNvCxnSpPr>
            <a:cxnSpLocks noChangeShapeType="1"/>
            <a:stCxn id="35889" idx="2"/>
            <a:endCxn id="35890" idx="0"/>
          </p:cNvCxnSpPr>
          <p:nvPr/>
        </p:nvCxnSpPr>
        <p:spPr bwMode="auto">
          <a:xfrm rot="16200000" flipH="1">
            <a:off x="4252108" y="1713692"/>
            <a:ext cx="554046" cy="1905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16" name="AutoShape 76"/>
          <p:cNvCxnSpPr>
            <a:cxnSpLocks noChangeShapeType="1"/>
          </p:cNvCxnSpPr>
          <p:nvPr/>
        </p:nvCxnSpPr>
        <p:spPr bwMode="auto">
          <a:xfrm>
            <a:off x="5357818" y="1500174"/>
            <a:ext cx="1214446" cy="1143008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17" name="AutoShape 77"/>
          <p:cNvCxnSpPr>
            <a:cxnSpLocks noChangeShapeType="1"/>
          </p:cNvCxnSpPr>
          <p:nvPr/>
        </p:nvCxnSpPr>
        <p:spPr bwMode="auto">
          <a:xfrm flipH="1">
            <a:off x="890581" y="1508108"/>
            <a:ext cx="323850" cy="9207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18" name="AutoShape 78"/>
          <p:cNvCxnSpPr>
            <a:cxnSpLocks noChangeShapeType="1"/>
          </p:cNvCxnSpPr>
          <p:nvPr/>
        </p:nvCxnSpPr>
        <p:spPr bwMode="auto">
          <a:xfrm rot="5400000">
            <a:off x="1990707" y="1581137"/>
            <a:ext cx="163513" cy="1588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19" name="AutoShape 79"/>
          <p:cNvCxnSpPr>
            <a:cxnSpLocks noChangeShapeType="1"/>
          </p:cNvCxnSpPr>
          <p:nvPr/>
        </p:nvCxnSpPr>
        <p:spPr bwMode="auto">
          <a:xfrm rot="16200000" flipH="1">
            <a:off x="1464447" y="4179099"/>
            <a:ext cx="2500330" cy="428628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20" name="AutoShape 80"/>
          <p:cNvCxnSpPr>
            <a:cxnSpLocks noChangeShapeType="1"/>
          </p:cNvCxnSpPr>
          <p:nvPr/>
        </p:nvCxnSpPr>
        <p:spPr bwMode="auto">
          <a:xfrm rot="16200000" flipH="1">
            <a:off x="1643042" y="3929066"/>
            <a:ext cx="1714512" cy="142876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21" name="AutoShape 81"/>
          <p:cNvCxnSpPr>
            <a:cxnSpLocks noChangeShapeType="1"/>
          </p:cNvCxnSpPr>
          <p:nvPr/>
        </p:nvCxnSpPr>
        <p:spPr bwMode="auto">
          <a:xfrm rot="5400000">
            <a:off x="1785918" y="3643314"/>
            <a:ext cx="1071570" cy="71438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22" name="AutoShape 82"/>
          <p:cNvCxnSpPr>
            <a:cxnSpLocks noChangeShapeType="1"/>
          </p:cNvCxnSpPr>
          <p:nvPr/>
        </p:nvCxnSpPr>
        <p:spPr bwMode="auto">
          <a:xfrm rot="5400000">
            <a:off x="1900218" y="3171824"/>
            <a:ext cx="428628" cy="371476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23" name="AutoShape 83"/>
          <p:cNvCxnSpPr>
            <a:cxnSpLocks noChangeShapeType="1"/>
          </p:cNvCxnSpPr>
          <p:nvPr/>
        </p:nvCxnSpPr>
        <p:spPr bwMode="auto">
          <a:xfrm>
            <a:off x="7215206" y="1500174"/>
            <a:ext cx="285752" cy="214314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24" name="AutoShape 84"/>
          <p:cNvCxnSpPr>
            <a:cxnSpLocks noChangeShapeType="1"/>
          </p:cNvCxnSpPr>
          <p:nvPr/>
        </p:nvCxnSpPr>
        <p:spPr bwMode="auto">
          <a:xfrm rot="5400000">
            <a:off x="5179223" y="4464851"/>
            <a:ext cx="2643206" cy="1588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35925" name="AutoShape 85"/>
          <p:cNvCxnSpPr>
            <a:cxnSpLocks noChangeShapeType="1"/>
          </p:cNvCxnSpPr>
          <p:nvPr/>
        </p:nvCxnSpPr>
        <p:spPr bwMode="auto">
          <a:xfrm>
            <a:off x="6500826" y="3857628"/>
            <a:ext cx="357190" cy="1588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26" name="AutoShape 86"/>
          <p:cNvCxnSpPr>
            <a:cxnSpLocks noChangeShapeType="1"/>
          </p:cNvCxnSpPr>
          <p:nvPr/>
        </p:nvCxnSpPr>
        <p:spPr bwMode="auto">
          <a:xfrm>
            <a:off x="6500826" y="4643446"/>
            <a:ext cx="357190" cy="1588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27" name="AutoShape 87"/>
          <p:cNvCxnSpPr>
            <a:cxnSpLocks noChangeShapeType="1"/>
          </p:cNvCxnSpPr>
          <p:nvPr/>
        </p:nvCxnSpPr>
        <p:spPr bwMode="auto">
          <a:xfrm>
            <a:off x="6500826" y="5786454"/>
            <a:ext cx="357190" cy="1588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28" name="AutoShape 88"/>
          <p:cNvCxnSpPr>
            <a:cxnSpLocks noChangeShapeType="1"/>
            <a:endCxn id="35906" idx="0"/>
          </p:cNvCxnSpPr>
          <p:nvPr/>
        </p:nvCxnSpPr>
        <p:spPr bwMode="auto">
          <a:xfrm rot="10800000" flipV="1">
            <a:off x="3271828" y="2571744"/>
            <a:ext cx="631829" cy="35719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29" name="AutoShape 89"/>
          <p:cNvCxnSpPr>
            <a:cxnSpLocks noChangeShapeType="1"/>
          </p:cNvCxnSpPr>
          <p:nvPr/>
        </p:nvCxnSpPr>
        <p:spPr bwMode="auto">
          <a:xfrm rot="5400000">
            <a:off x="3769520" y="2588406"/>
            <a:ext cx="365116" cy="331792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30" name="AutoShape 90"/>
          <p:cNvCxnSpPr>
            <a:cxnSpLocks noChangeShapeType="1"/>
            <a:stCxn id="35890" idx="2"/>
          </p:cNvCxnSpPr>
          <p:nvPr/>
        </p:nvCxnSpPr>
        <p:spPr bwMode="auto">
          <a:xfrm rot="5400000">
            <a:off x="4348159" y="2746363"/>
            <a:ext cx="363532" cy="1746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31" name="AutoShape 91"/>
          <p:cNvCxnSpPr>
            <a:cxnSpLocks noChangeShapeType="1"/>
          </p:cNvCxnSpPr>
          <p:nvPr/>
        </p:nvCxnSpPr>
        <p:spPr bwMode="auto">
          <a:xfrm>
            <a:off x="5214942" y="2571744"/>
            <a:ext cx="768339" cy="365116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32" name="AutoShape 92"/>
          <p:cNvCxnSpPr>
            <a:cxnSpLocks noChangeShapeType="1"/>
          </p:cNvCxnSpPr>
          <p:nvPr/>
        </p:nvCxnSpPr>
        <p:spPr bwMode="auto">
          <a:xfrm>
            <a:off x="4857752" y="2571744"/>
            <a:ext cx="420679" cy="365116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35933" name="AutoShape 93"/>
          <p:cNvCxnSpPr>
            <a:cxnSpLocks noChangeShapeType="1"/>
          </p:cNvCxnSpPr>
          <p:nvPr/>
        </p:nvCxnSpPr>
        <p:spPr bwMode="auto">
          <a:xfrm flipH="1">
            <a:off x="7358082" y="3714752"/>
            <a:ext cx="238125" cy="114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5934" name="AutoShape 94"/>
          <p:cNvCxnSpPr>
            <a:cxnSpLocks noChangeShapeType="1"/>
          </p:cNvCxnSpPr>
          <p:nvPr/>
        </p:nvCxnSpPr>
        <p:spPr bwMode="auto">
          <a:xfrm>
            <a:off x="8072462" y="3714752"/>
            <a:ext cx="304800" cy="114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5935" name="AutoShape 95"/>
          <p:cNvCxnSpPr>
            <a:cxnSpLocks noChangeShapeType="1"/>
          </p:cNvCxnSpPr>
          <p:nvPr/>
        </p:nvCxnSpPr>
        <p:spPr bwMode="auto">
          <a:xfrm flipH="1">
            <a:off x="7358082" y="4500570"/>
            <a:ext cx="239712" cy="114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5936" name="AutoShape 96"/>
          <p:cNvCxnSpPr>
            <a:cxnSpLocks noChangeShapeType="1"/>
          </p:cNvCxnSpPr>
          <p:nvPr/>
        </p:nvCxnSpPr>
        <p:spPr bwMode="auto">
          <a:xfrm>
            <a:off x="8215338" y="4500570"/>
            <a:ext cx="220663" cy="114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5937" name="Rectangle 97"/>
          <p:cNvSpPr>
            <a:spLocks noChangeArrowheads="1"/>
          </p:cNvSpPr>
          <p:nvPr/>
        </p:nvSpPr>
        <p:spPr bwMode="auto">
          <a:xfrm>
            <a:off x="0" y="3643314"/>
            <a:ext cx="22145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Соц.-психолог. клімат групи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38" name="Rectangle 98"/>
          <p:cNvSpPr>
            <a:spLocks noChangeArrowheads="1"/>
          </p:cNvSpPr>
          <p:nvPr/>
        </p:nvSpPr>
        <p:spPr bwMode="auto">
          <a:xfrm>
            <a:off x="357158" y="4286256"/>
            <a:ext cx="89296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Мотивація навчання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39" name="Rectangle 99"/>
          <p:cNvSpPr>
            <a:spLocks noChangeArrowheads="1"/>
          </p:cNvSpPr>
          <p:nvPr/>
        </p:nvSpPr>
        <p:spPr bwMode="auto">
          <a:xfrm>
            <a:off x="571472" y="4857760"/>
            <a:ext cx="1996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Відстеження особливостей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сімейного виховання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40" name="Rectangle 100"/>
          <p:cNvSpPr>
            <a:spLocks noChangeArrowheads="1"/>
          </p:cNvSpPr>
          <p:nvPr/>
        </p:nvSpPr>
        <p:spPr bwMode="auto">
          <a:xfrm>
            <a:off x="857224" y="5662240"/>
            <a:ext cx="18163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Рівень вихованості учнів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41" name="Rectangle 101"/>
          <p:cNvSpPr>
            <a:spLocks noChangeArrowheads="1"/>
          </p:cNvSpPr>
          <p:nvPr/>
        </p:nvSpPr>
        <p:spPr bwMode="auto">
          <a:xfrm>
            <a:off x="5143504" y="3571876"/>
            <a:ext cx="5429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індивідуальні    групові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43" name="Rectangle 103"/>
          <p:cNvSpPr>
            <a:spLocks noChangeArrowheads="1"/>
          </p:cNvSpPr>
          <p:nvPr/>
        </p:nvSpPr>
        <p:spPr bwMode="auto">
          <a:xfrm>
            <a:off x="3357554" y="550070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індивідуальні    групові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ШМО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консиліуми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44" name="Rectangle 104"/>
          <p:cNvSpPr>
            <a:spLocks noChangeArrowheads="1"/>
          </p:cNvSpPr>
          <p:nvPr/>
        </p:nvSpPr>
        <p:spPr bwMode="auto">
          <a:xfrm rot="16200000">
            <a:off x="-1414506" y="147228"/>
            <a:ext cx="9429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Збереження ЗСЖ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45" name="Rectangle 105"/>
          <p:cNvSpPr>
            <a:spLocks noChangeArrowheads="1"/>
          </p:cNvSpPr>
          <p:nvPr/>
        </p:nvSpPr>
        <p:spPr bwMode="auto">
          <a:xfrm rot="16200000">
            <a:off x="2770439" y="3730363"/>
            <a:ext cx="2207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Профілактика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тютюнопаління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алкоголізму, наркоманії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46" name="Rectangle 106"/>
          <p:cNvSpPr>
            <a:spLocks noChangeArrowheads="1"/>
          </p:cNvSpPr>
          <p:nvPr/>
        </p:nvSpPr>
        <p:spPr bwMode="auto">
          <a:xfrm rot="16200000">
            <a:off x="3485965" y="3729217"/>
            <a:ext cx="2062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Попередження жорстокості,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агресії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47" name="Rectangle 107"/>
          <p:cNvSpPr>
            <a:spLocks noChangeArrowheads="1"/>
          </p:cNvSpPr>
          <p:nvPr/>
        </p:nvSpPr>
        <p:spPr bwMode="auto">
          <a:xfrm rot="16200000">
            <a:off x="4356826" y="3929926"/>
            <a:ext cx="1749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Попередж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ксенофобії,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рас.дискримінації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48" name="Rectangle 108"/>
          <p:cNvSpPr>
            <a:spLocks noChangeArrowheads="1"/>
          </p:cNvSpPr>
          <p:nvPr/>
        </p:nvSpPr>
        <p:spPr bwMode="auto">
          <a:xfrm rot="16200000">
            <a:off x="4734984" y="3766081"/>
            <a:ext cx="2278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Безпечна поведінка,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рофілактика торгівлі людьми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49" name="Rectangle 109"/>
          <p:cNvSpPr>
            <a:spLocks noChangeArrowheads="1"/>
          </p:cNvSpPr>
          <p:nvPr/>
        </p:nvSpPr>
        <p:spPr bwMode="auto">
          <a:xfrm>
            <a:off x="3357554" y="435769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Батьки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індивідуальні    групові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6" name="Rectangle 5"/>
          <p:cNvSpPr>
            <a:spLocks noChangeArrowheads="1"/>
          </p:cNvSpPr>
          <p:nvPr/>
        </p:nvSpPr>
        <p:spPr bwMode="auto">
          <a:xfrm>
            <a:off x="214282" y="315377"/>
            <a:ext cx="8715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Значне місце у соціалізації учнів гімназії відводиться соціально-психологічній службі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AutoShape 13"/>
          <p:cNvCxnSpPr>
            <a:cxnSpLocks noChangeShapeType="1"/>
          </p:cNvCxnSpPr>
          <p:nvPr/>
        </p:nvCxnSpPr>
        <p:spPr bwMode="auto">
          <a:xfrm rot="16200000" flipH="1">
            <a:off x="4393407" y="678636"/>
            <a:ext cx="214311" cy="1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9" name="Rectangle 143"/>
          <p:cNvSpPr>
            <a:spLocks noChangeArrowheads="1"/>
          </p:cNvSpPr>
          <p:nvPr/>
        </p:nvSpPr>
        <p:spPr bwMode="auto">
          <a:xfrm>
            <a:off x="2752725" y="214290"/>
            <a:ext cx="3743325" cy="438150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0070C0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Форми реалізації превентивної освіти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960" name="Oval 144"/>
          <p:cNvSpPr>
            <a:spLocks noChangeArrowheads="1"/>
          </p:cNvSpPr>
          <p:nvPr/>
        </p:nvSpPr>
        <p:spPr bwMode="auto">
          <a:xfrm>
            <a:off x="285720" y="1000108"/>
            <a:ext cx="2552700" cy="11811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7030A0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Організація профілактичної роботи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961" name="Oval 145"/>
          <p:cNvSpPr>
            <a:spLocks noChangeArrowheads="1"/>
          </p:cNvSpPr>
          <p:nvPr/>
        </p:nvSpPr>
        <p:spPr bwMode="auto">
          <a:xfrm>
            <a:off x="3381375" y="900090"/>
            <a:ext cx="2552700" cy="12668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7030A0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Інтегрування превентивної освіти у зміст шкільних предметів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962" name="Oval 146"/>
          <p:cNvSpPr>
            <a:spLocks noChangeArrowheads="1"/>
          </p:cNvSpPr>
          <p:nvPr/>
        </p:nvSpPr>
        <p:spPr bwMode="auto">
          <a:xfrm>
            <a:off x="6357950" y="928670"/>
            <a:ext cx="2571768" cy="13144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7030A0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963" name="Rectangle 147"/>
          <p:cNvSpPr>
            <a:spLocks noChangeArrowheads="1"/>
          </p:cNvSpPr>
          <p:nvPr/>
        </p:nvSpPr>
        <p:spPr bwMode="auto">
          <a:xfrm>
            <a:off x="142844" y="2428868"/>
            <a:ext cx="3238500" cy="3786214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Виховні години, лекторії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Рольові ігри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Місячники: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правового та превентивного виховання </a:t>
            </a:r>
          </a:p>
          <a:p>
            <a:pPr lvl="1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«За здоровий спосіб життя»</a:t>
            </a:r>
          </a:p>
          <a:p>
            <a:pPr lvl="1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uk-UA" sz="1400" dirty="0" err="1" smtClean="0">
                <a:latin typeface="Times New Roman" pitchFamily="18" charset="0"/>
              </a:rPr>
              <a:t>“Місячник</a:t>
            </a:r>
            <a:r>
              <a:rPr lang="uk-UA" sz="1400" dirty="0" smtClean="0">
                <a:latin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</a:rPr>
              <a:t>безпеки”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Проекти: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«Громадянин»</a:t>
            </a:r>
          </a:p>
          <a:p>
            <a:pPr lvl="1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«Школа і сім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я: консолідація зусиль»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Клуб «Дебати»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Психолого-педагогічні тренінги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Зустрічі з представниками різних служб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964" name="Rectangle 148"/>
          <p:cNvSpPr>
            <a:spLocks noChangeArrowheads="1"/>
          </p:cNvSpPr>
          <p:nvPr/>
        </p:nvSpPr>
        <p:spPr bwMode="auto">
          <a:xfrm>
            <a:off x="3724274" y="2576490"/>
            <a:ext cx="2276485" cy="240030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Основи здоров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Біологія, екологія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dirty="0" smtClean="0">
                <a:latin typeface="Times New Roman" pitchFamily="18" charset="0"/>
              </a:rPr>
              <a:t>Фізична культура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Курси:</a:t>
            </a:r>
          </a:p>
          <a:p>
            <a:pPr lvl="1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ь"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«Рівний-рівному»</a:t>
            </a:r>
          </a:p>
          <a:p>
            <a:pPr lvl="1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ь"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«Захисти себе від ВІЛ»</a:t>
            </a:r>
          </a:p>
          <a:p>
            <a:pPr lvl="1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ь"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«За здоровий спосіб життя»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965" name="Rectangle 149"/>
          <p:cNvSpPr>
            <a:spLocks noChangeArrowheads="1"/>
          </p:cNvSpPr>
          <p:nvPr/>
        </p:nvSpPr>
        <p:spPr bwMode="auto">
          <a:xfrm>
            <a:off x="7143768" y="3857628"/>
            <a:ext cx="1905000" cy="2357454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Ш"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Випуск буклетів, плакатів,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флайєрів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Ш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Робота волонтерів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Ш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Анкетування, соцопитування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Ш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Акції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Ш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Засідання за круглим столом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968" name="Rectangle 152"/>
          <p:cNvSpPr>
            <a:spLocks noChangeArrowheads="1"/>
          </p:cNvSpPr>
          <p:nvPr/>
        </p:nvSpPr>
        <p:spPr bwMode="auto">
          <a:xfrm>
            <a:off x="7358082" y="2500306"/>
            <a:ext cx="1314450" cy="122872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«ДіП»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«Надія»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«Едельвейс»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«Епіцентр»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969" name="Rectangle 153"/>
          <p:cNvSpPr>
            <a:spLocks noChangeArrowheads="1"/>
          </p:cNvSpPr>
          <p:nvPr/>
        </p:nvSpPr>
        <p:spPr bwMode="auto">
          <a:xfrm rot="16200000">
            <a:off x="5230828" y="3770305"/>
            <a:ext cx="3143250" cy="4603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Центри учнівського самоврядування: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4970" name="AutoShape 154"/>
          <p:cNvCxnSpPr>
            <a:cxnSpLocks noChangeShapeType="1"/>
          </p:cNvCxnSpPr>
          <p:nvPr/>
        </p:nvCxnSpPr>
        <p:spPr bwMode="auto">
          <a:xfrm rot="10800000" flipV="1">
            <a:off x="2214546" y="652440"/>
            <a:ext cx="2243154" cy="419106"/>
          </a:xfrm>
          <a:prstGeom prst="straightConnector1">
            <a:avLst/>
          </a:prstGeom>
          <a:noFill/>
          <a:ln w="22225">
            <a:solidFill>
              <a:srgbClr val="7030A0"/>
            </a:solidFill>
            <a:round/>
            <a:headEnd/>
            <a:tailEnd type="triangle" w="med" len="med"/>
          </a:ln>
        </p:spPr>
      </p:cxnSp>
      <p:cxnSp>
        <p:nvCxnSpPr>
          <p:cNvPr id="34971" name="AutoShape 155"/>
          <p:cNvCxnSpPr>
            <a:cxnSpLocks noChangeShapeType="1"/>
          </p:cNvCxnSpPr>
          <p:nvPr/>
        </p:nvCxnSpPr>
        <p:spPr bwMode="auto">
          <a:xfrm>
            <a:off x="4591050" y="652440"/>
            <a:ext cx="0" cy="247650"/>
          </a:xfrm>
          <a:prstGeom prst="straightConnector1">
            <a:avLst/>
          </a:prstGeom>
          <a:noFill/>
          <a:ln w="22225">
            <a:solidFill>
              <a:srgbClr val="7030A0"/>
            </a:solidFill>
            <a:round/>
            <a:headEnd/>
            <a:tailEnd type="triangle" w="med" len="med"/>
          </a:ln>
        </p:spPr>
      </p:cxnSp>
      <p:cxnSp>
        <p:nvCxnSpPr>
          <p:cNvPr id="34972" name="AutoShape 156"/>
          <p:cNvCxnSpPr>
            <a:cxnSpLocks noChangeShapeType="1"/>
          </p:cNvCxnSpPr>
          <p:nvPr/>
        </p:nvCxnSpPr>
        <p:spPr bwMode="auto">
          <a:xfrm>
            <a:off x="4733925" y="652440"/>
            <a:ext cx="2428875" cy="323850"/>
          </a:xfrm>
          <a:prstGeom prst="straightConnector1">
            <a:avLst/>
          </a:prstGeom>
          <a:noFill/>
          <a:ln w="22225">
            <a:solidFill>
              <a:srgbClr val="7030A0"/>
            </a:solidFill>
            <a:round/>
            <a:headEnd/>
            <a:tailEnd type="triangle" w="med" len="med"/>
          </a:ln>
        </p:spPr>
      </p:cxnSp>
      <p:cxnSp>
        <p:nvCxnSpPr>
          <p:cNvPr id="34973" name="AutoShape 157"/>
          <p:cNvCxnSpPr>
            <a:cxnSpLocks noChangeShapeType="1"/>
          </p:cNvCxnSpPr>
          <p:nvPr/>
        </p:nvCxnSpPr>
        <p:spPr bwMode="auto">
          <a:xfrm rot="5400000">
            <a:off x="1393009" y="2321711"/>
            <a:ext cx="214314" cy="1588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</p:cxnSp>
      <p:cxnSp>
        <p:nvCxnSpPr>
          <p:cNvPr id="34974" name="AutoShape 158"/>
          <p:cNvCxnSpPr>
            <a:cxnSpLocks noChangeShapeType="1"/>
          </p:cNvCxnSpPr>
          <p:nvPr/>
        </p:nvCxnSpPr>
        <p:spPr bwMode="auto">
          <a:xfrm>
            <a:off x="4686300" y="2166915"/>
            <a:ext cx="0" cy="409575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</p:cxnSp>
      <p:cxnSp>
        <p:nvCxnSpPr>
          <p:cNvPr id="34975" name="AutoShape 159"/>
          <p:cNvCxnSpPr>
            <a:cxnSpLocks noChangeShapeType="1"/>
            <a:stCxn id="34962" idx="2"/>
          </p:cNvCxnSpPr>
          <p:nvPr/>
        </p:nvCxnSpPr>
        <p:spPr bwMode="auto">
          <a:xfrm rot="10800000" flipH="1" flipV="1">
            <a:off x="6357950" y="1585895"/>
            <a:ext cx="9524" cy="2347920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34976" name="AutoShape 160"/>
          <p:cNvCxnSpPr>
            <a:cxnSpLocks noChangeShapeType="1"/>
          </p:cNvCxnSpPr>
          <p:nvPr/>
        </p:nvCxnSpPr>
        <p:spPr bwMode="auto">
          <a:xfrm>
            <a:off x="6357950" y="3929066"/>
            <a:ext cx="158750" cy="0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</p:cxnSp>
      <p:cxnSp>
        <p:nvCxnSpPr>
          <p:cNvPr id="34977" name="AutoShape 161"/>
          <p:cNvCxnSpPr>
            <a:cxnSpLocks noChangeShapeType="1"/>
          </p:cNvCxnSpPr>
          <p:nvPr/>
        </p:nvCxnSpPr>
        <p:spPr bwMode="auto">
          <a:xfrm>
            <a:off x="7000892" y="2714620"/>
            <a:ext cx="304800" cy="0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</p:cxnSp>
      <p:cxnSp>
        <p:nvCxnSpPr>
          <p:cNvPr id="34978" name="AutoShape 162"/>
          <p:cNvCxnSpPr>
            <a:cxnSpLocks noChangeShapeType="1"/>
          </p:cNvCxnSpPr>
          <p:nvPr/>
        </p:nvCxnSpPr>
        <p:spPr bwMode="auto">
          <a:xfrm>
            <a:off x="7000892" y="2928934"/>
            <a:ext cx="304800" cy="0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</p:cxnSp>
      <p:cxnSp>
        <p:nvCxnSpPr>
          <p:cNvPr id="34979" name="AutoShape 163"/>
          <p:cNvCxnSpPr>
            <a:cxnSpLocks noChangeShapeType="1"/>
          </p:cNvCxnSpPr>
          <p:nvPr/>
        </p:nvCxnSpPr>
        <p:spPr bwMode="auto">
          <a:xfrm>
            <a:off x="7000892" y="3143248"/>
            <a:ext cx="304800" cy="0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</p:cxnSp>
      <p:cxnSp>
        <p:nvCxnSpPr>
          <p:cNvPr id="34980" name="AutoShape 164"/>
          <p:cNvCxnSpPr>
            <a:cxnSpLocks noChangeShapeType="1"/>
          </p:cNvCxnSpPr>
          <p:nvPr/>
        </p:nvCxnSpPr>
        <p:spPr bwMode="auto">
          <a:xfrm>
            <a:off x="7000892" y="3357562"/>
            <a:ext cx="304800" cy="0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</p:cxnSp>
      <p:cxnSp>
        <p:nvCxnSpPr>
          <p:cNvPr id="34981" name="AutoShape 165"/>
          <p:cNvCxnSpPr>
            <a:cxnSpLocks noChangeShapeType="1"/>
          </p:cNvCxnSpPr>
          <p:nvPr/>
        </p:nvCxnSpPr>
        <p:spPr bwMode="auto">
          <a:xfrm flipH="1">
            <a:off x="7929586" y="3714752"/>
            <a:ext cx="9525" cy="161925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</p:cxnSp>
      <p:sp>
        <p:nvSpPr>
          <p:cNvPr id="34986" name="Rectangle 170"/>
          <p:cNvSpPr>
            <a:spLocks noChangeArrowheads="1"/>
          </p:cNvSpPr>
          <p:nvPr/>
        </p:nvSpPr>
        <p:spPr bwMode="auto">
          <a:xfrm>
            <a:off x="6715140" y="1071546"/>
            <a:ext cx="1914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Інтегрування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превентивної освіти 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систему учнівського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самоврядування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560840" cy="70868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Практичні форми роботи з превентивної освіти у 1 – 4 класах</a:t>
            </a: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800" dirty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35785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Виховні години, хвилини інформування 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(з різних тем, які охоплюють превентивне виховання)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Інформаційні стенди для учнів та батьків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Конкурси малюнків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“Права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очима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дітей”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Фотоконкурси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“Обираємо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здоров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я”,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“Азбука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безпеки”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Анкетування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“Складові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ЗСЖ”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Пізнавально-розважальні та спортивні ігри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“Здорові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, сильні,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спритні”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, дні здоров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я, походи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Театралізовані вистави або виступи волонтерських загонів 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(учні 5-7 кл. для учнів 1-4 кл.)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Зустрічі з працівниками РВ УМВС, ЦРКЛ, ЦССМ, соціально-психологічною службою гімназії</a:t>
            </a:r>
          </a:p>
          <a:p>
            <a:pPr>
              <a:buFont typeface="Arial" pitchFamily="34" charset="0"/>
              <a:buChar char="•"/>
            </a:pP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Відеолекторій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з практичним завданням на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тему «Ми і наші звички»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Тематичні виставки літератури, бібліотечний проект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“Інформини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світочанської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родини”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Практичні роботи на уроках 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“Основ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здоров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я”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Виховні проекти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Місячники </a:t>
            </a:r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18680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 err="1" smtClean="0">
                <a:solidFill>
                  <a:schemeClr val="accent5">
                    <a:lumMod val="50000"/>
                  </a:schemeClr>
                </a:solidFill>
              </a:rPr>
              <a:t>Відеолекторій</a:t>
            </a:r>
            <a:r>
              <a:rPr lang="uk-UA" sz="2700" dirty="0" smtClean="0">
                <a:solidFill>
                  <a:schemeClr val="accent5">
                    <a:lumMod val="50000"/>
                  </a:schemeClr>
                </a:solidFill>
              </a:rPr>
              <a:t> з практичним завданням на</a:t>
            </a:r>
            <a:r>
              <a:rPr lang="en-US" sz="27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700" dirty="0" smtClean="0">
                <a:solidFill>
                  <a:schemeClr val="accent5">
                    <a:lumMod val="50000"/>
                  </a:schemeClr>
                </a:solidFill>
              </a:rPr>
              <a:t>тему </a:t>
            </a:r>
            <a:br>
              <a:rPr lang="uk-UA" sz="2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700" dirty="0" smtClean="0">
                <a:solidFill>
                  <a:schemeClr val="accent5">
                    <a:lumMod val="50000"/>
                  </a:schemeClr>
                </a:solidFill>
              </a:rPr>
              <a:t>«Ми і наші звички»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1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ЗАГАЛЬНА\Москаленко\фото 2011-2012\місячник права\PA25284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3286148" cy="237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:\ЗАГАЛЬНА\Москаленко\фото 2011-2012\місячник права\PA25284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3929066"/>
            <a:ext cx="3214710" cy="2564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P10007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4071942"/>
            <a:ext cx="3429024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643438" y="0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Театралізовані вистави </a:t>
            </a:r>
          </a:p>
          <a:p>
            <a:pPr algn="ctr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“В гостях у </a:t>
            </a:r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казки”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(для учнів 1-2 та 3-4 кл.)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Picture 2" descr="imagesCAILUMS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5715016"/>
            <a:ext cx="915293" cy="91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превентивна робота\для звіту по моделі превент. вих\Новая папка\P214148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1285860"/>
            <a:ext cx="3409953" cy="2557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42852"/>
            <a:ext cx="6477300" cy="485778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uk-UA" sz="5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Творчий проект учнів початкових класів «Толерантність у собі і до себе»</a:t>
            </a:r>
            <a:endParaRPr lang="ru-RU" sz="5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2900" i="1" dirty="0" smtClean="0">
                <a:solidFill>
                  <a:schemeClr val="accent3">
                    <a:lumMod val="75000"/>
                  </a:schemeClr>
                </a:solidFill>
              </a:rPr>
              <a:t>«Толерантність-це мистецтво жити з іншими людьми</a:t>
            </a:r>
          </a:p>
          <a:p>
            <a:pPr algn="r">
              <a:buNone/>
            </a:pPr>
            <a:r>
              <a:rPr lang="uk-UA" sz="2900" i="1" dirty="0" smtClean="0">
                <a:solidFill>
                  <a:schemeClr val="accent3">
                    <a:lumMod val="75000"/>
                  </a:schemeClr>
                </a:solidFill>
              </a:rPr>
              <a:t> та з іншими ідеями»</a:t>
            </a:r>
            <a:endParaRPr lang="ru-RU" sz="29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uk-UA" sz="2900" i="1" dirty="0" smtClean="0">
                <a:solidFill>
                  <a:schemeClr val="accent3">
                    <a:lumMod val="75000"/>
                  </a:schemeClr>
                </a:solidFill>
              </a:rPr>
              <a:t>Кофі Аннан</a:t>
            </a:r>
            <a:endParaRPr lang="ru-RU" sz="29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3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метою сприяння поінформованості учнів про зміст європейської цінності - толерантності, збільшення кількості людей, що поділяють цю цінність серед учнів початкових класів стартував творчий проект «Толерантність у собі і до себе». Протягом двох тижнів учні разом з класними керівниками працювали над проектом. Кожна паралель класу отримала свою проектну тему, яка невід’ємно була пов’язана з поняттям «толерантність».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1 клас - «Взаємна повага-гарантія дружби».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2 клас – «Ввічливість. Буду гідним скрізь і всюди».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3 клас – «Чуйність чи байдужість?».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4  клас – «Рівний-рівному. Гендерна рівність».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І саме, 16 листопада в Міжнародний день толерантності, відбулося свято-презентація, на якому учні демонстрували результати своєї проектної діяльності. На свято були запрошені батьки гімназистів.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Кожен клас підготував презентацію та невеличкий виступ. Під час виступу учні співали пісні, розігрували сценки, розповідали вірші та прислів’я, ділилися власноруч складеними порадами.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000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4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ятайте</a:t>
            </a:r>
            <a:r>
              <a:rPr lang="uk-UA" sz="4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!Толерантність врятує світ!</a:t>
            </a:r>
            <a:endParaRPr lang="ru-RU" sz="4000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Педагог-організатор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Остапенко О.С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Иван\Documents\Оксана Станиславовна\Педагог-організатор\Гімназія Світоч\Проект. Толерантність\МАЛЮНКИ\imagesCA4Z38T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643074" cy="1506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4"/>
          <p:cNvSpPr txBox="1">
            <a:spLocks/>
          </p:cNvSpPr>
          <p:nvPr/>
        </p:nvSpPr>
        <p:spPr>
          <a:xfrm>
            <a:off x="214282" y="1785926"/>
            <a:ext cx="2428892" cy="42862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Присвячений Міжнародному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дню </a:t>
            </a:r>
            <a:r>
              <a:rPr lang="uk-UA" i="1" dirty="0" smtClean="0">
                <a:solidFill>
                  <a:srgbClr val="002060"/>
                </a:solidFill>
                <a:ea typeface="+mj-ea"/>
                <a:cs typeface="+mj-cs"/>
              </a:rPr>
              <a:t>толерантності</a:t>
            </a:r>
          </a:p>
        </p:txBody>
      </p:sp>
      <p:pic>
        <p:nvPicPr>
          <p:cNvPr id="8" name="Picture 5" descr="SAM_1026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42844" y="4357694"/>
            <a:ext cx="3105541" cy="23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 descr="SAM_1033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3214678" y="4582528"/>
            <a:ext cx="3034887" cy="227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P1000417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14282" y="2357430"/>
            <a:ext cx="2502675" cy="1876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7" descr="P1000419"/>
          <p:cNvPicPr>
            <a:picLocks noChangeAspect="1" noChangeArrowheads="1"/>
          </p:cNvPicPr>
          <p:nvPr/>
        </p:nvPicPr>
        <p:blipFill>
          <a:blip r:embed="rId6" cstate="email">
            <a:lum/>
          </a:blip>
          <a:srcRect/>
          <a:stretch>
            <a:fillRect/>
          </a:stretch>
        </p:blipFill>
        <p:spPr bwMode="auto">
          <a:xfrm>
            <a:off x="6286512" y="4857760"/>
            <a:ext cx="2571768" cy="1875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Творчий проект учнів початкових класів «Толерантність у собі і до себе»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ван\Documents\Оксана Станиславовна\Педагог-організатор\Гімназія Світоч\Проект. Толерантність\МАЛЮНКИ\imagesCA4Z38T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643074" cy="1506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14282" y="1785926"/>
            <a:ext cx="2428892" cy="42862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Присвячений Міжнародному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дню </a:t>
            </a:r>
            <a:r>
              <a:rPr lang="uk-UA" i="1" dirty="0" smtClean="0">
                <a:solidFill>
                  <a:srgbClr val="002060"/>
                </a:solidFill>
                <a:ea typeface="+mj-ea"/>
                <a:cs typeface="+mj-cs"/>
              </a:rPr>
              <a:t>толерантності</a:t>
            </a:r>
          </a:p>
        </p:txBody>
      </p:sp>
      <p:pic>
        <p:nvPicPr>
          <p:cNvPr id="8" name="Picture 4" descr="P1000417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785918" y="2071678"/>
            <a:ext cx="3048495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5" descr="SAM_1026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500034" y="4214818"/>
            <a:ext cx="3296042" cy="24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 descr="SAM_1033"/>
          <p:cNvPicPr>
            <a:picLocks noChangeAspect="1" noChangeArrowheads="1"/>
          </p:cNvPicPr>
          <p:nvPr/>
        </p:nvPicPr>
        <p:blipFill>
          <a:blip r:embed="rId5" cstate="email">
            <a:lum/>
          </a:blip>
          <a:srcRect/>
          <a:stretch>
            <a:fillRect/>
          </a:stretch>
        </p:blipFill>
        <p:spPr bwMode="auto">
          <a:xfrm>
            <a:off x="5000628" y="4286232"/>
            <a:ext cx="343006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P1000419"/>
          <p:cNvPicPr>
            <a:picLocks noChangeAspect="1" noChangeArrowheads="1"/>
          </p:cNvPicPr>
          <p:nvPr/>
        </p:nvPicPr>
        <p:blipFill>
          <a:blip r:embed="rId6" cstate="email">
            <a:lum/>
          </a:blip>
          <a:srcRect/>
          <a:stretch>
            <a:fillRect/>
          </a:stretch>
        </p:blipFill>
        <p:spPr bwMode="auto">
          <a:xfrm>
            <a:off x="5643570" y="2000240"/>
            <a:ext cx="3143272" cy="2291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71770" y="785794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1 клас - «Взаємна повага-гарантія дружби».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2 клас – «Ввічливість. Буду гідним скрізь і всюди».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3 клас – «Чуйність чи байдужість?».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4  клас – «Рівний-рівному. Гендерна рівність».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Green with White Fence Sego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0550262-B63B-494B-9216-80B9C42911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1_Green with White Fence Segoe</Template>
  <TotalTime>916</TotalTime>
  <Words>1789</Words>
  <Application>Microsoft Office PowerPoint</Application>
  <PresentationFormat>Экран (4:3)</PresentationFormat>
  <Paragraphs>206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1_Green with White Fence Segoe</vt:lpstr>
      <vt:lpstr>Белый текст и шрифт Courier для слайдов с кодом</vt:lpstr>
      <vt:lpstr>Система превентивної освіти  у Вільнянській гімназії “Світоч”,  як “Школі, дружній до дитини”</vt:lpstr>
      <vt:lpstr>Превентивне виховання - це комплексний цілеспрямований вплив на особистість у процесі її активної динамічної взаємодії із соціальними інституціями, спрямованої на фізичний, психічний, духовний, соціальний розвиток особистості, вироблення в неї імунітету до негативних впливів соціального оточення, профілактику і корекцію асоціальних проявів у поведінці дітей і молоді. </vt:lpstr>
      <vt:lpstr>Слайд 3</vt:lpstr>
      <vt:lpstr>Слайд 4</vt:lpstr>
      <vt:lpstr>Слайд 5</vt:lpstr>
      <vt:lpstr>Практичні форми роботи з превентивної освіти у 1 – 4 класах:</vt:lpstr>
      <vt:lpstr>Відеолекторій з практичним завданням на тему  «Ми і наші звички» </vt:lpstr>
      <vt:lpstr>Слайд 8</vt:lpstr>
      <vt:lpstr>Слайд 9</vt:lpstr>
      <vt:lpstr>Виконання практичних завдань на уроках  «Основ здоров'я»</vt:lpstr>
      <vt:lpstr>Спортивні змагання серед молодших гімназистів</vt:lpstr>
      <vt:lpstr>Практичні форми роботи з превентивної освіти у 5 – 8 класах:</vt:lpstr>
      <vt:lpstr>В рамках місячника «За здоровий спосіб життя»</vt:lpstr>
      <vt:lpstr>Місячник боротьби з туберкульозом</vt:lpstr>
      <vt:lpstr>Конкурс плакатів з антиреклами</vt:lpstr>
      <vt:lpstr>Соцопитування “Корисні та шкідливі звички”</vt:lpstr>
      <vt:lpstr>Зустріч з представниками  прокуратури, ДАІ, ЦРКЛ, ЦССМ, кримінальної міліції </vt:lpstr>
      <vt:lpstr>Тренінгові заняття у гімназійній та міській «Школі лідерів»</vt:lpstr>
      <vt:lpstr>Практичні форми роботи з превентивної освіти у 9– 11 класах:</vt:lpstr>
      <vt:lpstr>Круглий стіл з елементами тренінгу “Актуальні питання забезпечення прав і свобод людини в Україні”   за участю працівників відділу юстиції, учнів 9-11 класів, педагогів</vt:lpstr>
      <vt:lpstr>Брейн – ринг з правознавства </vt:lpstr>
      <vt:lpstr>Засідання клубу “Дебати” на тему: “Чи потрібно відстрочувати початок статевого життя?”</vt:lpstr>
      <vt:lpstr>Уроки фізичної культури</vt:lpstr>
      <vt:lpstr>Туристичні походи, що проходять під гаслом: “За здорове життя”</vt:lpstr>
      <vt:lpstr>Тренінгові заняття курсу “Захисти себе від ВІЛ” для учнів 10 – 11 класів</vt:lpstr>
      <vt:lpstr>Вчимося приймати рішення</vt:lpstr>
      <vt:lpstr>Набуття життєвих навичок через досвід батьків</vt:lpstr>
      <vt:lpstr>Питаннями превентивної освіти опікується і бібліотека. Тут оформлюються тематичні виставки літератури:       «Повага прав людини – шлях до взаєморозуміння»,  «Ціна ризику» </vt:lpstr>
      <vt:lpstr>Куточки для учнів і батьків у коридорах гімназії</vt:lpstr>
      <vt:lpstr>  Результатом превентивного виховання є поведінка учнів, що визначається основними показниками вихованості:                        </vt:lpstr>
      <vt:lpstr>Дякуємо за співпрацю!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превентивної освіти  у Вільнянській гімназії “Світоч”,  як “Школі, дружній до дитини”</dc:title>
  <dc:creator>Admin</dc:creator>
  <cp:lastModifiedBy>Sony</cp:lastModifiedBy>
  <cp:revision>89</cp:revision>
  <dcterms:created xsi:type="dcterms:W3CDTF">2014-06-05T17:15:45Z</dcterms:created>
  <dcterms:modified xsi:type="dcterms:W3CDTF">2014-08-22T09:26:08Z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TC102867469990</vt:lpwstr>
  </property>
</Properties>
</file>