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8229600" cy="1265312"/>
          </a:xfrm>
        </p:spPr>
        <p:txBody>
          <a:bodyPr>
            <a:noAutofit/>
          </a:bodyPr>
          <a:lstStyle/>
          <a:p>
            <a:r>
              <a:rPr lang="uk-UA" sz="3200" dirty="0" smtClean="0"/>
              <a:t>Херсонська загальноосвітня школа І-ІІІ ступенів №13</a:t>
            </a:r>
            <a:br>
              <a:rPr lang="uk-UA" sz="3200" dirty="0" smtClean="0"/>
            </a:br>
            <a:r>
              <a:rPr lang="uk-UA" sz="3200" dirty="0" smtClean="0"/>
              <a:t>херсонської міської ради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1415" y="2996952"/>
            <a:ext cx="758752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Модель превентивного </a:t>
            </a:r>
          </a:p>
          <a:p>
            <a:pPr algn="ctr"/>
            <a:r>
              <a:rPr lang="uk-UA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</a:t>
            </a:r>
            <a:r>
              <a:rPr lang="uk-UA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иховання у школі, </a:t>
            </a:r>
          </a:p>
          <a:p>
            <a:pPr algn="ctr"/>
            <a:r>
              <a:rPr lang="uk-UA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дружній до дитини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997314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979"/>
          <a:stretch/>
        </p:blipFill>
        <p:spPr bwMode="auto">
          <a:xfrm>
            <a:off x="3585698" y="2996952"/>
            <a:ext cx="5300763" cy="356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2408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41682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2147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264696"/>
          </a:xfrm>
        </p:spPr>
        <p:txBody>
          <a:bodyPr/>
          <a:lstStyle/>
          <a:p>
            <a:r>
              <a:rPr lang="ru-RU" dirty="0"/>
              <a:t>на  </a:t>
            </a:r>
            <a:r>
              <a:rPr lang="ru-RU" dirty="0" err="1"/>
              <a:t>рівні</a:t>
            </a:r>
            <a:r>
              <a:rPr lang="ru-RU" dirty="0"/>
              <a:t>  </a:t>
            </a:r>
            <a:r>
              <a:rPr lang="ru-RU" dirty="0" err="1"/>
              <a:t>соціального</a:t>
            </a:r>
            <a:r>
              <a:rPr lang="ru-RU" dirty="0"/>
              <a:t>  </a:t>
            </a:r>
            <a:r>
              <a:rPr lang="ru-RU" dirty="0" err="1"/>
              <a:t>здоров’я</a:t>
            </a:r>
            <a:r>
              <a:rPr lang="ru-RU" dirty="0"/>
              <a:t>  (</a:t>
            </a:r>
            <a:r>
              <a:rPr lang="ru-RU" dirty="0" err="1"/>
              <a:t>соціального</a:t>
            </a:r>
            <a:r>
              <a:rPr lang="ru-RU" dirty="0"/>
              <a:t>  </a:t>
            </a:r>
            <a:r>
              <a:rPr lang="ru-RU" dirty="0" err="1"/>
              <a:t>добробуту</a:t>
            </a:r>
            <a:r>
              <a:rPr lang="ru-RU" dirty="0"/>
              <a:t>):</a:t>
            </a:r>
          </a:p>
        </p:txBody>
      </p:sp>
      <p:pic>
        <p:nvPicPr>
          <p:cNvPr id="9218" name="Picture 2" descr="C:\Users\user\Desktop\шкільні фото 2\2013-2014\Ціннісне ставлення до суспільства держави\IMG_39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08720"/>
            <a:ext cx="5724129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шкільні фото 2\2013-2014\Ціннісне ставлення до суспільства держави\IMG_39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35075"/>
            <a:ext cx="2736305" cy="4773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463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10445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C:\Users\user\Desktop\шкільні фото 2\Захід Стоп наркотик\IMG_12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1" y="332656"/>
            <a:ext cx="3528393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417646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963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8640"/>
            <a:ext cx="6278033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C:\Users\user\Desktop\шкільні фото 2\Екскурсія в пожежну частину\IMG_30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3284984"/>
            <a:ext cx="475252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112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4463"/>
            <a:ext cx="6218237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892" y="3068960"/>
            <a:ext cx="5281816" cy="365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5911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углом вверх 10"/>
          <p:cNvSpPr/>
          <p:nvPr/>
        </p:nvSpPr>
        <p:spPr>
          <a:xfrm rot="10800000">
            <a:off x="6645603" y="2896187"/>
            <a:ext cx="253569" cy="86409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углом вверх 9"/>
          <p:cNvSpPr/>
          <p:nvPr/>
        </p:nvSpPr>
        <p:spPr>
          <a:xfrm rot="10800000">
            <a:off x="5396065" y="2993647"/>
            <a:ext cx="432048" cy="100811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1650660">
            <a:off x="1131766" y="3611436"/>
            <a:ext cx="1011739" cy="166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углом вверх 38"/>
          <p:cNvSpPr/>
          <p:nvPr/>
        </p:nvSpPr>
        <p:spPr>
          <a:xfrm rot="5400000">
            <a:off x="817097" y="3612300"/>
            <a:ext cx="606497" cy="39369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"/>
            <a:ext cx="8229600" cy="2348881"/>
          </a:xfrm>
          <a:noFill/>
        </p:spPr>
        <p:txBody>
          <a:bodyPr vert="horz">
            <a:noAutofit/>
          </a:bodyPr>
          <a:lstStyle/>
          <a:p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ru-RU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17456" y="158410"/>
            <a:ext cx="3240360" cy="93610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Профілактика</a:t>
            </a:r>
            <a:r>
              <a:rPr lang="ru-RU" b="1" dirty="0"/>
              <a:t> </a:t>
            </a:r>
            <a:r>
              <a:rPr lang="ru-RU" b="1" dirty="0" err="1"/>
              <a:t>правопорушень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474" y="95010"/>
            <a:ext cx="3326493" cy="96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02256" y="441796"/>
            <a:ext cx="2383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Правоосвітня</a:t>
            </a:r>
            <a:r>
              <a:rPr lang="ru-RU" b="1" dirty="0"/>
              <a:t> робота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752076" y="1094514"/>
            <a:ext cx="0" cy="64049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637636" y="1094514"/>
            <a:ext cx="0" cy="64049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525124" y="1094514"/>
            <a:ext cx="0" cy="64049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8315775" y="1094514"/>
            <a:ext cx="0" cy="777271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200937" y="1094514"/>
            <a:ext cx="0" cy="777271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372200" y="1087989"/>
            <a:ext cx="0" cy="77694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95512" y="1414763"/>
            <a:ext cx="720080" cy="2091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600" b="1" dirty="0" smtClean="0"/>
              <a:t>Контроль за станом відвідування учнями школи</a:t>
            </a:r>
            <a:endParaRPr lang="ru-RU" sz="16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428903" y="1414763"/>
            <a:ext cx="720080" cy="2091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600" b="1" dirty="0" smtClean="0"/>
              <a:t>Чергування учнів та вчителів на перервах</a:t>
            </a:r>
            <a:endParaRPr lang="ru-RU" sz="16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339752" y="1414763"/>
            <a:ext cx="792088" cy="2091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600" b="1" dirty="0" smtClean="0"/>
              <a:t>Облік дітей, схильних до правопорушень</a:t>
            </a:r>
            <a:endParaRPr lang="ru-RU" sz="16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842216" y="1414761"/>
            <a:ext cx="720080" cy="2091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600" b="1" dirty="0" smtClean="0"/>
              <a:t>Місячник правових знань</a:t>
            </a:r>
            <a:endParaRPr lang="ru-RU" sz="16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840897" y="1414762"/>
            <a:ext cx="720080" cy="2091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600" b="1" dirty="0" smtClean="0"/>
              <a:t>Юридичний всеобуч для батьків</a:t>
            </a:r>
            <a:endParaRPr lang="ru-RU" sz="16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849905" y="1414763"/>
            <a:ext cx="720080" cy="2091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400" b="1" dirty="0" smtClean="0"/>
              <a:t>Зустріч з</a:t>
            </a:r>
            <a:r>
              <a:rPr lang="uk-UA" b="1" dirty="0" smtClean="0"/>
              <a:t> </a:t>
            </a:r>
            <a:r>
              <a:rPr lang="uk-UA" sz="1400" b="1" dirty="0" smtClean="0"/>
              <a:t>працівниками правоохоронних органів</a:t>
            </a:r>
            <a:endParaRPr lang="ru-RU" sz="14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35472" y="3636007"/>
            <a:ext cx="720080" cy="2091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600" b="1" dirty="0" smtClean="0"/>
              <a:t>Щоденний контроль відвідування черговими</a:t>
            </a:r>
            <a:endParaRPr lang="ru-RU" sz="16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068863" y="3652123"/>
            <a:ext cx="720080" cy="2091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600" b="1" dirty="0" smtClean="0"/>
              <a:t>Моніторинг відвідування</a:t>
            </a:r>
            <a:endParaRPr lang="ru-RU" sz="16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979712" y="3652123"/>
            <a:ext cx="720080" cy="2091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600" b="1" dirty="0" smtClean="0"/>
              <a:t>Щотижневий аналіз відвідування на засіданнях учкому</a:t>
            </a:r>
            <a:endParaRPr lang="ru-RU" sz="1600" b="1" dirty="0"/>
          </a:p>
        </p:txBody>
      </p:sp>
      <p:sp>
        <p:nvSpPr>
          <p:cNvPr id="38" name="Стрелка углом вверх 37"/>
          <p:cNvSpPr/>
          <p:nvPr/>
        </p:nvSpPr>
        <p:spPr>
          <a:xfrm rot="10800000">
            <a:off x="193313" y="2996952"/>
            <a:ext cx="360040" cy="64807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897776" y="3652123"/>
            <a:ext cx="720080" cy="2091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600" b="1" dirty="0" smtClean="0"/>
              <a:t>Чергування учнів та вчителів на перервах</a:t>
            </a:r>
            <a:endParaRPr lang="ru-RU" sz="1600" b="1" dirty="0"/>
          </a:p>
        </p:txBody>
      </p:sp>
      <p:sp>
        <p:nvSpPr>
          <p:cNvPr id="41" name="Стрелка углом 40"/>
          <p:cNvSpPr/>
          <p:nvPr/>
        </p:nvSpPr>
        <p:spPr>
          <a:xfrm rot="5225716">
            <a:off x="2998311" y="3217293"/>
            <a:ext cx="648072" cy="34267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036025" y="3666170"/>
            <a:ext cx="720080" cy="2091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600" b="1" dirty="0" err="1" smtClean="0"/>
              <a:t>Правоосвітня</a:t>
            </a:r>
            <a:r>
              <a:rPr lang="uk-UA" sz="1600" b="1" dirty="0" smtClean="0"/>
              <a:t> робота класних керівників</a:t>
            </a:r>
            <a:endParaRPr lang="ru-RU" sz="16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265450" y="3669135"/>
            <a:ext cx="1265394" cy="2091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600" b="1" dirty="0" smtClean="0"/>
              <a:t>Індивідуальна робота з батьками з </a:t>
            </a:r>
            <a:r>
              <a:rPr lang="uk-UA" sz="1600" b="1" dirty="0" err="1" smtClean="0"/>
              <a:t>функціональнонеспроможними</a:t>
            </a:r>
            <a:r>
              <a:rPr lang="uk-UA" sz="1600" b="1" dirty="0" smtClean="0"/>
              <a:t> сім</a:t>
            </a:r>
            <a:r>
              <a:rPr lang="en-US" sz="1600" b="1" dirty="0" smtClean="0"/>
              <a:t>’</a:t>
            </a:r>
            <a:r>
              <a:rPr lang="uk-UA" sz="1600" b="1" dirty="0" smtClean="0"/>
              <a:t>ями </a:t>
            </a:r>
            <a:endParaRPr lang="ru-RU" sz="1600" b="1" dirty="0"/>
          </a:p>
        </p:txBody>
      </p:sp>
      <p:sp>
        <p:nvSpPr>
          <p:cNvPr id="5" name="Выноска со стрелками влево/вправо 4"/>
          <p:cNvSpPr/>
          <p:nvPr/>
        </p:nvSpPr>
        <p:spPr>
          <a:xfrm>
            <a:off x="3069263" y="1735012"/>
            <a:ext cx="2772953" cy="1440872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Система </a:t>
            </a:r>
            <a:br>
              <a:rPr lang="ru-RU" dirty="0"/>
            </a:br>
            <a:r>
              <a:rPr lang="ru-RU" dirty="0"/>
              <a:t>правового </a:t>
            </a:r>
            <a:br>
              <a:rPr lang="ru-RU" dirty="0"/>
            </a:br>
            <a:r>
              <a:rPr lang="ru-RU" dirty="0" err="1"/>
              <a:t>виховання</a:t>
            </a:r>
            <a:r>
              <a:rPr lang="ru-RU" dirty="0"/>
              <a:t> і</a:t>
            </a:r>
            <a:br>
              <a:rPr lang="ru-RU" dirty="0"/>
            </a:br>
            <a:r>
              <a:rPr lang="ru-RU" dirty="0"/>
              <a:t> </a:t>
            </a:r>
            <a:r>
              <a:rPr lang="ru-RU" dirty="0" err="1"/>
              <a:t>освіти</a:t>
            </a:r>
            <a:endParaRPr lang="ru-RU" dirty="0"/>
          </a:p>
        </p:txBody>
      </p:sp>
      <p:pic>
        <p:nvPicPr>
          <p:cNvPr id="3074" name="Picture 2" descr="G:\Логотип школы №13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4064" y="217583"/>
            <a:ext cx="1403350" cy="139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35472" y="5880673"/>
            <a:ext cx="3874631" cy="9293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Засідання педагогічної ради, наради при директорові, накази по школі на правову тематику</a:t>
            </a:r>
            <a:endParaRPr lang="ru-RU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59511" y="5880673"/>
            <a:ext cx="2462209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Класні години на правову тематику</a:t>
            </a:r>
            <a:endParaRPr lang="ru-RU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855552" y="5157192"/>
            <a:ext cx="67946" cy="654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788943" y="5013176"/>
            <a:ext cx="190769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699792" y="5157192"/>
            <a:ext cx="19798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42" idx="3"/>
          </p:cNvCxnSpPr>
          <p:nvPr/>
        </p:nvCxnSpPr>
        <p:spPr>
          <a:xfrm>
            <a:off x="3617856" y="4697691"/>
            <a:ext cx="234064" cy="11829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2359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нашої школи: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err="1"/>
              <a:t>формування</a:t>
            </a:r>
            <a:r>
              <a:rPr lang="ru-RU" sz="2400" b="1" dirty="0"/>
              <a:t>  </a:t>
            </a:r>
            <a:r>
              <a:rPr lang="ru-RU" sz="2400" b="1" dirty="0" err="1"/>
              <a:t>правової</a:t>
            </a:r>
            <a:r>
              <a:rPr lang="ru-RU" sz="2400" b="1" dirty="0"/>
              <a:t>  </a:t>
            </a:r>
            <a:r>
              <a:rPr lang="ru-RU" sz="2400" b="1" dirty="0" err="1"/>
              <a:t>свідомості</a:t>
            </a:r>
            <a:r>
              <a:rPr lang="ru-RU" sz="2400" b="1" dirty="0"/>
              <a:t>;</a:t>
            </a:r>
          </a:p>
          <a:p>
            <a:r>
              <a:rPr lang="ru-RU" sz="2400" b="1" dirty="0" err="1"/>
              <a:t>формування</a:t>
            </a:r>
            <a:r>
              <a:rPr lang="ru-RU" sz="2400" b="1" dirty="0"/>
              <a:t>  </a:t>
            </a:r>
            <a:r>
              <a:rPr lang="ru-RU" sz="2400" b="1" dirty="0" err="1"/>
              <a:t>почуттів</a:t>
            </a:r>
            <a:r>
              <a:rPr lang="ru-RU" sz="2400" b="1" dirty="0"/>
              <a:t>,  </a:t>
            </a:r>
            <a:r>
              <a:rPr lang="ru-RU" sz="2400" b="1" dirty="0" err="1"/>
              <a:t>що</a:t>
            </a:r>
            <a:r>
              <a:rPr lang="ru-RU" sz="2400" b="1" dirty="0"/>
              <a:t>  </a:t>
            </a:r>
            <a:r>
              <a:rPr lang="ru-RU" sz="2400" b="1" dirty="0" err="1"/>
              <a:t>регулюють</a:t>
            </a:r>
            <a:r>
              <a:rPr lang="ru-RU" sz="2400" b="1" dirty="0"/>
              <a:t>  </a:t>
            </a:r>
            <a:r>
              <a:rPr lang="ru-RU" sz="2400" b="1" dirty="0" err="1"/>
              <a:t>поведінку</a:t>
            </a:r>
            <a:r>
              <a:rPr lang="ru-RU" sz="2400" b="1" dirty="0"/>
              <a:t>:</a:t>
            </a:r>
          </a:p>
          <a:p>
            <a:r>
              <a:rPr lang="ru-RU" sz="2400" b="1" dirty="0" err="1"/>
              <a:t>законності</a:t>
            </a:r>
            <a:r>
              <a:rPr lang="ru-RU" sz="2400" b="1" dirty="0"/>
              <a:t>  </a:t>
            </a:r>
            <a:r>
              <a:rPr lang="ru-RU" sz="2400" b="1" dirty="0" err="1"/>
              <a:t>обраної</a:t>
            </a:r>
            <a:r>
              <a:rPr lang="ru-RU" sz="2400" b="1" dirty="0"/>
              <a:t>  мети;</a:t>
            </a:r>
          </a:p>
          <a:p>
            <a:r>
              <a:rPr lang="ru-RU" sz="2400" b="1" dirty="0" err="1"/>
              <a:t>правомірності</a:t>
            </a:r>
            <a:r>
              <a:rPr lang="ru-RU" sz="2400" b="1" dirty="0"/>
              <a:t>  </a:t>
            </a:r>
            <a:r>
              <a:rPr lang="ru-RU" sz="2400" b="1" dirty="0" err="1"/>
              <a:t>шляхів</a:t>
            </a:r>
            <a:r>
              <a:rPr lang="ru-RU" sz="2400" b="1" dirty="0"/>
              <a:t>  </a:t>
            </a:r>
            <a:r>
              <a:rPr lang="ru-RU" sz="2400" b="1" dirty="0" err="1"/>
              <a:t>її</a:t>
            </a:r>
            <a:r>
              <a:rPr lang="ru-RU" sz="2400" b="1" dirty="0"/>
              <a:t>  </a:t>
            </a:r>
            <a:r>
              <a:rPr lang="ru-RU" sz="2400" b="1" dirty="0" err="1"/>
              <a:t>реалізації</a:t>
            </a:r>
            <a:r>
              <a:rPr lang="ru-RU" sz="2400" b="1" dirty="0"/>
              <a:t>;</a:t>
            </a:r>
          </a:p>
          <a:p>
            <a:r>
              <a:rPr lang="ru-RU" sz="2400" b="1" dirty="0" err="1"/>
              <a:t>справедливості</a:t>
            </a:r>
            <a:r>
              <a:rPr lang="ru-RU" sz="2400" b="1" dirty="0"/>
              <a:t>;</a:t>
            </a:r>
          </a:p>
          <a:p>
            <a:r>
              <a:rPr lang="ru-RU" sz="2400" b="1" dirty="0" err="1"/>
              <a:t>активної</a:t>
            </a:r>
            <a:r>
              <a:rPr lang="ru-RU" sz="2400" b="1" dirty="0"/>
              <a:t>  </a:t>
            </a:r>
            <a:r>
              <a:rPr lang="ru-RU" sz="2400" b="1" dirty="0" err="1"/>
              <a:t>протидії</a:t>
            </a:r>
            <a:r>
              <a:rPr lang="ru-RU" sz="2400" b="1" dirty="0"/>
              <a:t>  </a:t>
            </a:r>
            <a:r>
              <a:rPr lang="ru-RU" sz="2400" b="1" dirty="0" err="1"/>
              <a:t>порушникам</a:t>
            </a:r>
            <a:r>
              <a:rPr lang="ru-RU" sz="2400" b="1" dirty="0"/>
              <a:t>  </a:t>
            </a:r>
            <a:r>
              <a:rPr lang="ru-RU" sz="2400" b="1" dirty="0" err="1"/>
              <a:t>законів</a:t>
            </a:r>
            <a:r>
              <a:rPr lang="ru-RU" sz="2400" b="1" dirty="0"/>
              <a:t>  </a:t>
            </a:r>
            <a:r>
              <a:rPr lang="ru-RU" sz="2400" b="1" dirty="0" err="1"/>
              <a:t>нашої</a:t>
            </a:r>
            <a:r>
              <a:rPr lang="ru-RU" sz="2400" b="1" dirty="0"/>
              <a:t>  </a:t>
            </a:r>
            <a:r>
              <a:rPr lang="ru-RU" sz="2400" b="1" dirty="0" err="1"/>
              <a:t>країни</a:t>
            </a:r>
            <a:r>
              <a:rPr lang="ru-RU" sz="2400" b="1" dirty="0"/>
              <a:t>;</a:t>
            </a:r>
          </a:p>
          <a:p>
            <a:r>
              <a:rPr lang="ru-RU" sz="2400" b="1" dirty="0" err="1"/>
              <a:t>підвищення</a:t>
            </a:r>
            <a:r>
              <a:rPr lang="ru-RU" sz="2400" b="1" dirty="0"/>
              <a:t>  </a:t>
            </a:r>
            <a:r>
              <a:rPr lang="ru-RU" sz="2400" b="1" dirty="0" err="1"/>
              <a:t>правової</a:t>
            </a:r>
            <a:r>
              <a:rPr lang="ru-RU" sz="2400" b="1" dirty="0"/>
              <a:t>  </a:t>
            </a:r>
            <a:r>
              <a:rPr lang="ru-RU" sz="2400" b="1" dirty="0" err="1"/>
              <a:t>культури</a:t>
            </a:r>
            <a:r>
              <a:rPr lang="ru-RU" sz="2400" b="1" dirty="0"/>
              <a:t>;</a:t>
            </a:r>
          </a:p>
          <a:p>
            <a:r>
              <a:rPr lang="ru-RU" sz="2400" b="1" dirty="0" err="1"/>
              <a:t>попередження</a:t>
            </a:r>
            <a:r>
              <a:rPr lang="ru-RU" sz="2400" b="1" dirty="0"/>
              <a:t>  </a:t>
            </a:r>
            <a:r>
              <a:rPr lang="ru-RU" sz="2400" b="1" dirty="0" err="1"/>
              <a:t>асоціальних</a:t>
            </a:r>
            <a:r>
              <a:rPr lang="ru-RU" sz="2400" b="1" dirty="0"/>
              <a:t>  </a:t>
            </a:r>
            <a:r>
              <a:rPr lang="ru-RU" sz="2400" b="1" dirty="0" err="1"/>
              <a:t>проявів</a:t>
            </a:r>
            <a:r>
              <a:rPr lang="ru-RU" sz="2400" b="1" dirty="0"/>
              <a:t>  </a:t>
            </a:r>
            <a:r>
              <a:rPr lang="ru-RU" sz="2400" b="1" dirty="0" err="1"/>
              <a:t>серед</a:t>
            </a:r>
            <a:r>
              <a:rPr lang="ru-RU" sz="2400" b="1" dirty="0"/>
              <a:t>  </a:t>
            </a:r>
            <a:r>
              <a:rPr lang="ru-RU" sz="2400" b="1" dirty="0" err="1"/>
              <a:t>учнів</a:t>
            </a:r>
            <a:r>
              <a:rPr lang="ru-RU" sz="2400" b="1" dirty="0"/>
              <a:t>,  </a:t>
            </a:r>
            <a:r>
              <a:rPr lang="ru-RU" sz="2400" b="1" dirty="0" err="1"/>
              <a:t>профілактика</a:t>
            </a:r>
            <a:r>
              <a:rPr lang="ru-RU" sz="2400" b="1" dirty="0"/>
              <a:t>  </a:t>
            </a:r>
            <a:r>
              <a:rPr lang="ru-RU" sz="2400" b="1" dirty="0" err="1"/>
              <a:t>вживання</a:t>
            </a:r>
            <a:r>
              <a:rPr lang="ru-RU" sz="2400" b="1" dirty="0"/>
              <a:t>  </a:t>
            </a:r>
            <a:r>
              <a:rPr lang="ru-RU" sz="2400" b="1" dirty="0" err="1"/>
              <a:t>наркогенних</a:t>
            </a:r>
            <a:r>
              <a:rPr lang="ru-RU" sz="2400" b="1" dirty="0"/>
              <a:t>  </a:t>
            </a:r>
            <a:r>
              <a:rPr lang="ru-RU" sz="2400" b="1" dirty="0" err="1"/>
              <a:t>речовин</a:t>
            </a:r>
            <a:r>
              <a:rPr lang="ru-RU" sz="2400" b="1" dirty="0"/>
              <a:t>;</a:t>
            </a:r>
          </a:p>
          <a:p>
            <a:r>
              <a:rPr lang="ru-RU" sz="2400" b="1" dirty="0" err="1"/>
              <a:t>профілактика</a:t>
            </a:r>
            <a:r>
              <a:rPr lang="ru-RU" sz="2400" b="1" dirty="0"/>
              <a:t> </a:t>
            </a:r>
            <a:r>
              <a:rPr lang="ru-RU" sz="2400" b="1" dirty="0" err="1"/>
              <a:t>дитячої</a:t>
            </a:r>
            <a:r>
              <a:rPr lang="ru-RU" sz="2400" b="1" dirty="0"/>
              <a:t>  </a:t>
            </a:r>
            <a:r>
              <a:rPr lang="ru-RU" sz="2400" b="1" dirty="0" err="1"/>
              <a:t>безоглядності</a:t>
            </a:r>
            <a:r>
              <a:rPr lang="ru-RU" sz="2400" b="1" dirty="0"/>
              <a:t>;</a:t>
            </a:r>
          </a:p>
          <a:p>
            <a:r>
              <a:rPr lang="ru-RU" sz="2400" b="1" dirty="0" err="1"/>
              <a:t>просвітницька</a:t>
            </a:r>
            <a:r>
              <a:rPr lang="ru-RU" sz="2400" b="1" dirty="0"/>
              <a:t>  робота  </a:t>
            </a:r>
            <a:r>
              <a:rPr lang="ru-RU" sz="2400" b="1" dirty="0" err="1"/>
              <a:t>щодо</a:t>
            </a:r>
            <a:r>
              <a:rPr lang="ru-RU" sz="2400" b="1" dirty="0"/>
              <a:t>  </a:t>
            </a:r>
            <a:r>
              <a:rPr lang="ru-RU" sz="2400" b="1" dirty="0" err="1"/>
              <a:t>запобігання</a:t>
            </a:r>
            <a:r>
              <a:rPr lang="ru-RU" sz="2400" b="1" dirty="0"/>
              <a:t>  </a:t>
            </a:r>
            <a:r>
              <a:rPr lang="ru-RU" sz="2400" b="1" dirty="0" err="1"/>
              <a:t>протиправній</a:t>
            </a:r>
            <a:r>
              <a:rPr lang="ru-RU" sz="2400" b="1" dirty="0"/>
              <a:t>  </a:t>
            </a:r>
            <a:r>
              <a:rPr lang="ru-RU" sz="2400" b="1" dirty="0" err="1"/>
              <a:t>поведінці</a:t>
            </a:r>
            <a:r>
              <a:rPr lang="ru-RU" sz="2400" b="1" dirty="0"/>
              <a:t>,  </a:t>
            </a:r>
            <a:r>
              <a:rPr lang="ru-RU" sz="2400" b="1" dirty="0" err="1"/>
              <a:t>шкідливим</a:t>
            </a:r>
            <a:r>
              <a:rPr lang="ru-RU" sz="2400" b="1" dirty="0"/>
              <a:t>  </a:t>
            </a:r>
            <a:r>
              <a:rPr lang="ru-RU" sz="2400" b="1" dirty="0" err="1"/>
              <a:t>звичкам</a:t>
            </a:r>
            <a:r>
              <a:rPr lang="ru-RU" sz="2400" b="1" dirty="0"/>
              <a:t>,  </a:t>
            </a:r>
            <a:r>
              <a:rPr lang="ru-RU" sz="2400" b="1" dirty="0" err="1"/>
              <a:t>захворюванням</a:t>
            </a:r>
            <a:r>
              <a:rPr lang="ru-RU" sz="2400" b="1" dirty="0"/>
              <a:t>  та  хворобам;</a:t>
            </a:r>
          </a:p>
          <a:p>
            <a:r>
              <a:rPr lang="ru-RU" sz="2400" b="1" dirty="0" err="1"/>
              <a:t>правильне</a:t>
            </a:r>
            <a:r>
              <a:rPr lang="ru-RU" sz="2400" b="1" dirty="0"/>
              <a:t>  </a:t>
            </a:r>
            <a:r>
              <a:rPr lang="ru-RU" sz="2400" b="1" dirty="0" err="1"/>
              <a:t>статеве</a:t>
            </a:r>
            <a:r>
              <a:rPr lang="ru-RU" sz="2400" b="1" dirty="0"/>
              <a:t>  </a:t>
            </a:r>
            <a:r>
              <a:rPr lang="ru-RU" sz="2400" b="1" dirty="0" err="1"/>
              <a:t>виховання</a:t>
            </a:r>
            <a:r>
              <a:rPr lang="ru-RU" sz="2400" b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422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000" dirty="0" err="1"/>
              <a:t>Реалізація</a:t>
            </a:r>
            <a:r>
              <a:rPr lang="ru-RU" sz="2000" dirty="0"/>
              <a:t> мети та </a:t>
            </a:r>
            <a:r>
              <a:rPr lang="ru-RU" sz="2000" dirty="0" err="1"/>
              <a:t>завдань</a:t>
            </a:r>
            <a:r>
              <a:rPr lang="ru-RU" sz="2000" dirty="0"/>
              <a:t> превентивного </a:t>
            </a:r>
            <a:r>
              <a:rPr lang="ru-RU" sz="2000" dirty="0" err="1"/>
              <a:t>виховання</a:t>
            </a:r>
            <a:r>
              <a:rPr lang="ru-RU" sz="2000" dirty="0"/>
              <a:t> </a:t>
            </a:r>
            <a:r>
              <a:rPr lang="ru-RU" sz="2000" dirty="0" err="1"/>
              <a:t>здійснюється</a:t>
            </a:r>
            <a:r>
              <a:rPr lang="ru-RU" sz="2000" dirty="0"/>
              <a:t> за такими </a:t>
            </a:r>
            <a:r>
              <a:rPr lang="ru-RU" sz="2000" dirty="0" err="1"/>
              <a:t>критеріями</a:t>
            </a:r>
            <a:r>
              <a:rPr lang="ru-RU" sz="2000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363272" cy="5256624"/>
          </a:xfrm>
        </p:spPr>
        <p:txBody>
          <a:bodyPr/>
          <a:lstStyle/>
          <a:p>
            <a:r>
              <a:rPr lang="ru-RU" dirty="0"/>
              <a:t>на  </a:t>
            </a:r>
            <a:r>
              <a:rPr lang="ru-RU" dirty="0" err="1"/>
              <a:t>рівні</a:t>
            </a:r>
            <a:r>
              <a:rPr lang="ru-RU" dirty="0"/>
              <a:t>  </a:t>
            </a:r>
            <a:r>
              <a:rPr lang="ru-RU" dirty="0" err="1"/>
              <a:t>фізичного</a:t>
            </a:r>
            <a:r>
              <a:rPr lang="ru-RU" dirty="0"/>
              <a:t>  </a:t>
            </a:r>
            <a:r>
              <a:rPr lang="ru-RU" dirty="0" err="1"/>
              <a:t>здоров’я</a:t>
            </a:r>
            <a:r>
              <a:rPr lang="ru-RU" dirty="0" smtClean="0"/>
              <a:t>: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1026" name="Picture 2" descr="C:\Users\user\Desktop\IMG_22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96044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5412" y="4657496"/>
            <a:ext cx="32966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Постійно діє гурток </a:t>
            </a:r>
          </a:p>
          <a:p>
            <a:pPr algn="ctr"/>
            <a:r>
              <a:rPr lang="uk-UA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«Спортивний </a:t>
            </a:r>
            <a:r>
              <a:rPr lang="uk-UA" sz="2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велотуризм</a:t>
            </a:r>
            <a:r>
              <a:rPr lang="uk-UA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ru-RU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7" name="Picture 3" descr="C:\Users\user\Desktop\шкільні фото 2\День здоров'я\IMG_28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4552" y="2951224"/>
            <a:ext cx="4099071" cy="352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96982" y="2348880"/>
            <a:ext cx="17942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День здоров</a:t>
            </a:r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’</a:t>
            </a:r>
            <a:r>
              <a:rPr lang="uk-UA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</a:t>
            </a:r>
            <a:endParaRPr lang="ru-RU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863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3" y="188640"/>
            <a:ext cx="4435160" cy="37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5805264"/>
            <a:ext cx="176933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День туризму</a:t>
            </a:r>
            <a:endParaRPr lang="ru-RU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374" y="188640"/>
            <a:ext cx="410445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3157" y="4077072"/>
            <a:ext cx="446449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277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446449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4048" y="404664"/>
            <a:ext cx="36165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Участь в міських марафонах </a:t>
            </a:r>
          </a:p>
          <a:p>
            <a:pPr algn="ctr"/>
            <a:r>
              <a:rPr lang="uk-UA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та спортивних акціях</a:t>
            </a:r>
            <a:endParaRPr lang="ru-RU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5906" y="2276872"/>
            <a:ext cx="3772849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8929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шкільні фото 2\2013-2014\Різне\IMG_37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403244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шкільні фото 2\2013-2014\Різне\IMG_379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4911"/>
            <a:ext cx="4464495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6089" y="5589240"/>
            <a:ext cx="55309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Гаряче харчування – запорука твого здоров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’</a:t>
            </a:r>
            <a:r>
              <a:rPr lang="uk-UA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я!</a:t>
            </a:r>
            <a:endParaRPr lang="ru-RU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930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88840"/>
            <a:ext cx="4896544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709160"/>
          </a:xfrm>
        </p:spPr>
        <p:txBody>
          <a:bodyPr/>
          <a:lstStyle/>
          <a:p>
            <a:r>
              <a:rPr lang="ru-RU" dirty="0"/>
              <a:t>на  </a:t>
            </a:r>
            <a:r>
              <a:rPr lang="ru-RU" dirty="0" err="1"/>
              <a:t>рівні</a:t>
            </a:r>
            <a:r>
              <a:rPr lang="ru-RU" dirty="0"/>
              <a:t>  </a:t>
            </a:r>
            <a:r>
              <a:rPr lang="ru-RU" dirty="0" err="1"/>
              <a:t>психічного</a:t>
            </a:r>
            <a:r>
              <a:rPr lang="ru-RU" dirty="0"/>
              <a:t>  </a:t>
            </a:r>
            <a:r>
              <a:rPr lang="ru-RU" dirty="0" err="1"/>
              <a:t>здоров'я</a:t>
            </a:r>
            <a:r>
              <a:rPr lang="ru-RU" dirty="0"/>
              <a:t>  (</a:t>
            </a:r>
            <a:r>
              <a:rPr lang="ru-RU" dirty="0" err="1"/>
              <a:t>психологічного</a:t>
            </a:r>
            <a:r>
              <a:rPr lang="ru-RU" dirty="0"/>
              <a:t>  комфорту</a:t>
            </a:r>
            <a:r>
              <a:rPr lang="ru-RU" dirty="0" smtClean="0"/>
              <a:t>):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5122" name="Picture 2" descr="C:\Users\user\Desktop\ЗДВР\шкільні фото\фотки\PICT15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4392488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52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229600" cy="4709160"/>
          </a:xfrm>
        </p:spPr>
        <p:txBody>
          <a:bodyPr/>
          <a:lstStyle/>
          <a:p>
            <a:r>
              <a:rPr lang="ru-RU" dirty="0"/>
              <a:t>на  </a:t>
            </a:r>
            <a:r>
              <a:rPr lang="ru-RU" dirty="0" err="1"/>
              <a:t>рівні</a:t>
            </a:r>
            <a:r>
              <a:rPr lang="ru-RU" dirty="0"/>
              <a:t>  духовного  </a:t>
            </a:r>
            <a:r>
              <a:rPr lang="ru-RU" dirty="0" err="1" smtClean="0"/>
              <a:t>здоров’я</a:t>
            </a:r>
            <a:r>
              <a:rPr lang="ru-RU" dirty="0" smtClean="0"/>
              <a:t>: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70117"/>
            <a:ext cx="3312368" cy="2902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63508"/>
            <a:ext cx="3950940" cy="3284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3168352" cy="2718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381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і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</Template>
  <TotalTime>0</TotalTime>
  <Words>238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презентація</vt:lpstr>
      <vt:lpstr>Херсонська загальноосвітня школа І-ІІІ ступенів №13 херсонської міської ради</vt:lpstr>
      <vt:lpstr>     </vt:lpstr>
      <vt:lpstr>Завдання нашої школи:</vt:lpstr>
      <vt:lpstr>Реалізація мети та завдань превентивного виховання здійснюється за такими критеріями:</vt:lpstr>
      <vt:lpstr>Слайд 5</vt:lpstr>
      <vt:lpstr>       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Херсонська загальноосвітня школа І-ІІІ ступенів №13 херсонської міської ради</dc:title>
  <dc:creator>Sony</dc:creator>
  <cp:lastModifiedBy>Sony</cp:lastModifiedBy>
  <cp:revision>1</cp:revision>
  <dcterms:created xsi:type="dcterms:W3CDTF">2014-08-21T12:29:20Z</dcterms:created>
  <dcterms:modified xsi:type="dcterms:W3CDTF">2014-08-21T12:29:49Z</dcterms:modified>
</cp:coreProperties>
</file>