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CF23-AB03-4FAA-87E2-7CEF33BE2F8F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7D8CA-E071-46EB-9180-4618D4C8F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8052" y="3573016"/>
            <a:ext cx="8183880" cy="120557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ШКОЛІ, ДРУЖНІЙ</a:t>
            </a:r>
            <a:br>
              <a:rPr lang="uk-UA" dirty="0" smtClean="0"/>
            </a:br>
            <a:r>
              <a:rPr lang="uk-UA" dirty="0" smtClean="0"/>
              <a:t> ДО ДИТИНИ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6286512" y="4857760"/>
            <a:ext cx="2373284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476672"/>
            <a:ext cx="5184576" cy="16561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Загальноосвітня школа І-ІІІ ступенів №2</a:t>
            </a:r>
          </a:p>
          <a:p>
            <a:pPr algn="ctr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Городка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Хмельницької  області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708920"/>
            <a:ext cx="662473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превентивної освіти  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8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811" y="980728"/>
            <a:ext cx="8280920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№8</a:t>
            </a:r>
          </a:p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асідання педагогічної ради</a:t>
            </a:r>
          </a:p>
          <a:p>
            <a:pPr algn="just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15.04.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р.</a:t>
            </a:r>
          </a:p>
          <a:p>
            <a:pPr algn="just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Присутні 42 чол.</a:t>
            </a:r>
          </a:p>
          <a:p>
            <a:pPr algn="ctr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ДЕННИЙ:</a:t>
            </a:r>
          </a:p>
          <a:p>
            <a:pPr marL="342900" indent="-3429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виконання загальнодержавної програми забезпечення профілактики ВІЛ-інфекції, лікування, догляду та підтримки ВІЛ-інфікованих і хворих на СНІД на 2009-2013 роки та впровадження факультативних курсів для учнівської молоді «Захисти себе від ВІЛ» та «Школа проти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методикою розвитку життєвих навичок в 9-11 класах.</a:t>
            </a:r>
          </a:p>
          <a:p>
            <a:pPr marL="342900" indent="-342900" algn="just">
              <a:buAutoNum type="arabicPeriod" startAt="2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створення осередку в школі «Школа дружня до дитини» з метою впровадження у навчальних закладах спільно з громадською організацією «Дитячий фонд «Здоров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через освіту» проектів за грантами Глобального фонду для боротьби зі СНІД та Європейського Союзу                </a:t>
            </a:r>
          </a:p>
          <a:p>
            <a:pPr algn="just"/>
            <a:r>
              <a:rPr lang="uk-UA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r>
              <a:rPr lang="uk-UA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Інформація директора школи </a:t>
            </a:r>
            <a:r>
              <a:rPr lang="uk-UA" sz="105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Пилипчук</a:t>
            </a:r>
            <a:r>
              <a:rPr lang="uk-UA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К.В.</a:t>
            </a:r>
          </a:p>
          <a:p>
            <a:pPr algn="just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Слухали</a:t>
            </a:r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Інформацію директора школи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Пилипчук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К.В. 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виконання загальнодержавної програми забезпечення профілактики ВІЛ-інфекції, лікування, догляду та підтримки ВІЛ-інфікованих і хворих на СНІД на 2009-2013 роки та впровадження факультативних курсів для учнівської молоді «Захисти себе від ВІЛ» та «Школа проти </a:t>
            </a:r>
            <a:r>
              <a:rPr lang="uk-UA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методикою розвитку життєвих навичок в 9-11 класах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Було зазначено, що проект Євросоюзу, що реалізується через ГО «Дитячий фонд «Здоров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через освіту», передбачає запровадження на базі 400 навчальних закладів України європейських стандартів якісної превентивної освіти, запобігання  дискримінації, інтеграції ВІЛ-інфікованих дітей до шкільного середовища, розбудову партнерства з батьками, учнями, державними установами і громадськими організаціями. Цей проект передбачає введення у шкільну програму загальноосвітніх навчальних закладів курсів для учнівської молоді </a:t>
            </a:r>
            <a:r>
              <a:rPr lang="uk-UA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«Захисти себе від ВІЛ» та «Школа проти </a:t>
            </a:r>
            <a:r>
              <a:rPr lang="uk-UA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методикою розвитку життєвих навичок в 9-11 </a:t>
            </a: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класах з метою виконання Загальнодержавної програми забезпечення профілактики ВІЛ-інфекції, лікування, догляду та підтримки ВІЛ-інфікованих і хворих на СНІД на 2008-2013 роки за підтримки  </a:t>
            </a:r>
            <a:r>
              <a:rPr lang="uk-UA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Глобального фонду </a:t>
            </a: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Європейського Союзу </a:t>
            </a: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Вищезгадані курси запропоновано ввести і у нашій школі.</a:t>
            </a:r>
          </a:p>
          <a:p>
            <a:pPr algn="just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Виступили: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Швець І.І. – вчитель предмету «Основи здоров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я»,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Мацьоха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Н.Л. – заступник директора школи з виховної роботи,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Гайдамаха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Н.М. – вчитель фізичної культури. Виступаючі наголосили на актуальності і важливості проведення цілеспрямованої профілактичної роботи щодо ВІЛ-інфекції та запобігання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Вирішили: 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 осередок у школі «Школа дружня для дитини».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Розробити та затвердити план реалізації заходів щодо виконання Загальнодержавної програми забезпечення профілактики ВІЛ-інфекції, лікування, догляду та підтримки ВІЛ-інфікованих і хворих на СНІД на 2008-2013 роки за підтримки Глобального фонду та Європейського Союзу.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Введення викладання курсів для учнівської молоді «Захисти себе від ВІЛ»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«Школа проти </a:t>
            </a:r>
            <a:r>
              <a:rPr lang="uk-UA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методикою розвитку життєвих навичок в 9-11 класах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Запровадити для учнів 9-11 класів школи курсу </a:t>
            </a: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«Захисти себе від ВІЛ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рахунок годин варіативної частини навчального плану.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Планувати у позакласній виховній роботі розгляд питань щодо потреби ведення здорового способу життя учнівською молоддю.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Вирішити питання щодо створення у школі </a:t>
            </a:r>
            <a:r>
              <a:rPr lang="uk-UA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тренінгового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кабінету для проведення превентивного навчання і виховання.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Забезпечити проведення інформаційно-просвітницької роботи серед батьківської громадськості з питань формування толерантного ставлення до ВІЛ-інфікованих людей.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Педагогічному колективу школи, вчителям біології, фізичної культури, основ здоров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класним керівникам брати участь у щорічному Всеукраїнському фестивалі-конкурсі «Молодь обирає здоров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я».</a:t>
            </a:r>
          </a:p>
          <a:p>
            <a:pPr marL="228600" indent="-228600" algn="just">
              <a:buAutoNum type="arabicPeriod"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Заслухати на засіданні педагогічної ради питання щодо виконання у школі Загальнодержавної програми забезпечення профілактики ВІЛ-інфекції, лікування, догляду та підтримки ВІЛ-інфікованих і хворих на СНІД до 2014 року.</a:t>
            </a:r>
          </a:p>
          <a:p>
            <a:pPr algn="just"/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Голова педагогічної ради                                                                                                     К.В.</a:t>
            </a:r>
            <a:r>
              <a:rPr lang="uk-UA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Пилипчук</a:t>
            </a:r>
            <a:endPara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Секретар                                                                                                                                Н.П.Лаврова</a:t>
            </a:r>
          </a:p>
          <a:p>
            <a:pPr marL="228600" indent="-228600" algn="just">
              <a:buAutoNum type="arabicPeriod"/>
            </a:pPr>
            <a:endParaRPr lang="uk-UA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AutoNum type="arabicPeriod"/>
            </a:pP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60350"/>
            <a:ext cx="7848600" cy="136842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uk-UA" sz="3600" dirty="0" smtClean="0">
                <a:solidFill>
                  <a:srgbClr val="006666"/>
                </a:solidFill>
              </a:rPr>
              <a:t>  </a:t>
            </a:r>
            <a:r>
              <a:rPr lang="ru-RU" sz="2800" b="1" dirty="0" smtClean="0">
                <a:solidFill>
                  <a:srgbClr val="006666"/>
                </a:solidFill>
              </a:rPr>
              <a:t>Предмет </a:t>
            </a:r>
            <a:br>
              <a:rPr lang="ru-RU" sz="2800" b="1" dirty="0" smtClean="0">
                <a:solidFill>
                  <a:srgbClr val="006666"/>
                </a:solidFill>
              </a:rPr>
            </a:br>
            <a:r>
              <a:rPr lang="ru-RU" sz="2800" b="1" dirty="0" smtClean="0">
                <a:solidFill>
                  <a:srgbClr val="006666"/>
                </a:solidFill>
              </a:rPr>
              <a:t>“</a:t>
            </a:r>
            <a:r>
              <a:rPr lang="ru-RU" sz="2800" b="1" dirty="0" err="1" smtClean="0">
                <a:solidFill>
                  <a:srgbClr val="006666"/>
                </a:solidFill>
              </a:rPr>
              <a:t>Основи</a:t>
            </a:r>
            <a:r>
              <a:rPr lang="ru-RU" sz="2800" b="1" dirty="0" smtClean="0">
                <a:solidFill>
                  <a:srgbClr val="006666"/>
                </a:solidFill>
              </a:rPr>
              <a:t> здоров</a:t>
            </a:r>
            <a:r>
              <a:rPr lang="en-US" sz="2800" b="1" dirty="0" smtClean="0">
                <a:solidFill>
                  <a:srgbClr val="006666"/>
                </a:solidFill>
              </a:rPr>
              <a:t>’</a:t>
            </a:r>
            <a:r>
              <a:rPr lang="ru-RU" sz="2800" b="1" dirty="0" smtClean="0">
                <a:solidFill>
                  <a:srgbClr val="006666"/>
                </a:solidFill>
              </a:rPr>
              <a:t>я”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2060575"/>
            <a:ext cx="8856662" cy="4681538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4400" dirty="0" smtClean="0">
                <a:solidFill>
                  <a:srgbClr val="CC3300"/>
                </a:solidFill>
              </a:rPr>
              <a:t>  </a:t>
            </a:r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0"/>
            <a:ext cx="3094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D5-9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85" y="4076700"/>
            <a:ext cx="190023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411413" y="1916113"/>
          <a:ext cx="1800225" cy="1839912"/>
        </p:xfrm>
        <a:graphic>
          <a:graphicData uri="http://schemas.openxmlformats.org/presentationml/2006/ole">
            <p:oleObj spid="_x0000_s1026" name="Acrobat Document" r:id="rId6" imgW="3308400" imgH="3284280" progId="Acrobat.Document.11">
              <p:embed/>
            </p:oleObj>
          </a:graphicData>
        </a:graphic>
      </p:graphicFrame>
      <p:pic>
        <p:nvPicPr>
          <p:cNvPr id="1031" name="Picture 8" descr="posibn batkam"/>
          <p:cNvPicPr>
            <a:picLocks noChangeAspect="1" noChangeArrowheads="1"/>
          </p:cNvPicPr>
          <p:nvPr/>
        </p:nvPicPr>
        <p:blipFill>
          <a:blip r:embed="rId7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701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5 hrestom"/>
          <p:cNvPicPr>
            <a:picLocks noChangeAspect="1" noChangeArrowheads="1"/>
          </p:cNvPicPr>
          <p:nvPr/>
        </p:nvPicPr>
        <p:blipFill>
          <a:blip r:embed="rId8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16319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"/>
          <p:cNvSpPr txBox="1">
            <a:spLocks noChangeArrowheads="1"/>
          </p:cNvSpPr>
          <p:nvPr/>
        </p:nvSpPr>
        <p:spPr bwMode="auto">
          <a:xfrm>
            <a:off x="539552" y="2456433"/>
            <a:ext cx="2232025" cy="28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uk-UA" sz="2000" b="1" dirty="0">
                <a:solidFill>
                  <a:srgbClr val="CC3300"/>
                </a:solidFill>
              </a:rPr>
              <a:t/>
            </a:r>
            <a:br>
              <a:rPr lang="uk-UA" sz="2000" b="1" dirty="0">
                <a:solidFill>
                  <a:srgbClr val="CC3300"/>
                </a:solidFill>
              </a:rPr>
            </a:br>
            <a:r>
              <a:rPr lang="ru-RU" sz="2000" dirty="0">
                <a:solidFill>
                  <a:srgbClr val="006666"/>
                </a:solidFill>
              </a:rPr>
              <a:t>100% </a:t>
            </a:r>
            <a:r>
              <a:rPr lang="ru-RU" sz="2000" dirty="0" err="1" smtClean="0">
                <a:solidFill>
                  <a:srgbClr val="006666"/>
                </a:solidFill>
              </a:rPr>
              <a:t>учнів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6666"/>
                </a:solidFill>
              </a:rPr>
              <a:t>1-9 </a:t>
            </a:r>
            <a:r>
              <a:rPr lang="ru-RU" sz="2000" dirty="0" err="1" smtClean="0">
                <a:solidFill>
                  <a:srgbClr val="006666"/>
                </a:solidFill>
              </a:rPr>
              <a:t>класів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err="1" smtClean="0">
                <a:solidFill>
                  <a:srgbClr val="006666"/>
                </a:solidFill>
              </a:rPr>
              <a:t>навчаються</a:t>
            </a:r>
            <a:r>
              <a:rPr lang="ru-RU" sz="2000" dirty="0" smtClean="0">
                <a:solidFill>
                  <a:srgbClr val="006666"/>
                </a:solidFill>
              </a:rPr>
              <a:t> за </a:t>
            </a:r>
            <a:r>
              <a:rPr lang="ru-RU" sz="2000" dirty="0" err="1" smtClean="0">
                <a:solidFill>
                  <a:srgbClr val="006666"/>
                </a:solidFill>
              </a:rPr>
              <a:t>програмами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err="1" smtClean="0">
                <a:solidFill>
                  <a:srgbClr val="006666"/>
                </a:solidFill>
              </a:rPr>
              <a:t>формування</a:t>
            </a:r>
            <a:r>
              <a:rPr lang="ru-RU" sz="2000" dirty="0" smtClean="0">
                <a:solidFill>
                  <a:srgbClr val="006666"/>
                </a:solidFill>
              </a:rPr>
              <a:t> Здорового способу </a:t>
            </a:r>
            <a:r>
              <a:rPr lang="ru-RU" sz="2000" dirty="0" err="1" smtClean="0">
                <a:solidFill>
                  <a:srgbClr val="006666"/>
                </a:solidFill>
              </a:rPr>
              <a:t>життя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в рамках </a:t>
            </a:r>
            <a:r>
              <a:rPr lang="ru-RU" sz="2000" dirty="0" err="1" smtClean="0">
                <a:solidFill>
                  <a:srgbClr val="006666"/>
                </a:solidFill>
              </a:rPr>
              <a:t>обов</a:t>
            </a:r>
            <a:r>
              <a:rPr lang="en-US" sz="2000" dirty="0" smtClean="0">
                <a:solidFill>
                  <a:srgbClr val="006666"/>
                </a:solidFill>
              </a:rPr>
              <a:t>’</a:t>
            </a:r>
            <a:r>
              <a:rPr lang="ru-RU" sz="2000" dirty="0" err="1" smtClean="0">
                <a:solidFill>
                  <a:srgbClr val="006666"/>
                </a:solidFill>
              </a:rPr>
              <a:t>язкового</a:t>
            </a:r>
            <a:r>
              <a:rPr lang="ru-RU" sz="2000" dirty="0" smtClean="0">
                <a:solidFill>
                  <a:srgbClr val="006666"/>
                </a:solidFill>
              </a:rPr>
              <a:t> предмет</a:t>
            </a:r>
            <a:r>
              <a:rPr lang="uk-UA" sz="2000" dirty="0">
                <a:solidFill>
                  <a:srgbClr val="006666"/>
                </a:solidFill>
              </a:rPr>
              <a:t>у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«</a:t>
            </a:r>
            <a:r>
              <a:rPr lang="ru-RU" sz="2000" dirty="0" err="1" smtClean="0">
                <a:solidFill>
                  <a:srgbClr val="006666"/>
                </a:solidFill>
              </a:rPr>
              <a:t>Основи</a:t>
            </a:r>
            <a:r>
              <a:rPr lang="ru-RU" sz="2000" dirty="0" smtClean="0">
                <a:solidFill>
                  <a:srgbClr val="006666"/>
                </a:solidFill>
              </a:rPr>
              <a:t> здоров</a:t>
            </a:r>
            <a:r>
              <a:rPr lang="en-US" sz="2000" dirty="0" smtClean="0">
                <a:solidFill>
                  <a:srgbClr val="006666"/>
                </a:solidFill>
              </a:rPr>
              <a:t>’</a:t>
            </a:r>
            <a:r>
              <a:rPr lang="ru-RU" sz="2000" dirty="0" smtClean="0">
                <a:solidFill>
                  <a:srgbClr val="006666"/>
                </a:solidFill>
              </a:rPr>
              <a:t>я» </a:t>
            </a:r>
            <a:endParaRPr lang="ru-RU" sz="2000" dirty="0">
              <a:solidFill>
                <a:srgbClr val="006666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sz="20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0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ED7B09"/>
                </a:solidFill>
                <a:effectLst/>
                <a:latin typeface="Times New Roman"/>
                <a:ea typeface="Calibri"/>
              </a:rPr>
              <a:t>Нормативно-правове </a:t>
            </a:r>
            <a:r>
              <a:rPr lang="uk-UA" dirty="0" smtClean="0">
                <a:solidFill>
                  <a:srgbClr val="ED7B09"/>
                </a:solidFill>
                <a:effectLst/>
                <a:latin typeface="Times New Roman"/>
                <a:ea typeface="Calibri"/>
              </a:rPr>
              <a:t>підґрунтя створення Школи, дружньої до дитини</a:t>
            </a:r>
            <a:endParaRPr lang="ru-RU" dirty="0">
              <a:solidFill>
                <a:srgbClr val="ED7B0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2088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-    Загальна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декларація прав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дитини. </a:t>
            </a:r>
          </a:p>
          <a:p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-    Конвенція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ООН про права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дитини. 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Підсумковий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документ Спеціальної сесії в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</a:p>
          <a:p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  інтересах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дітей Генеральної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Асамблеї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ООН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</a:p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 «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Світ, сприятливий для дітей»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800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8012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ED7B09"/>
                </a:solidFill>
                <a:effectLst/>
                <a:latin typeface="Times New Roman"/>
                <a:ea typeface="Calibri"/>
                <a:cs typeface="Times New Roman"/>
              </a:rPr>
              <a:t>Мета </a:t>
            </a:r>
            <a:r>
              <a:rPr lang="uk-UA" sz="3200" dirty="0" smtClean="0">
                <a:solidFill>
                  <a:srgbClr val="ED7B09"/>
                </a:solidFill>
                <a:effectLst/>
                <a:latin typeface="Times New Roman"/>
                <a:ea typeface="Calibri"/>
                <a:cs typeface="Times New Roman"/>
              </a:rPr>
              <a:t>діяльності</a:t>
            </a:r>
            <a:br>
              <a:rPr lang="uk-UA" sz="3200" dirty="0" smtClean="0">
                <a:solidFill>
                  <a:srgbClr val="ED7B09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ED7B09"/>
                </a:solidFill>
                <a:effectLst/>
                <a:latin typeface="Times New Roman"/>
                <a:ea typeface="Calibri"/>
                <a:cs typeface="Times New Roman"/>
              </a:rPr>
              <a:t>Школи</a:t>
            </a:r>
            <a:r>
              <a:rPr lang="uk-UA" sz="3200" dirty="0">
                <a:solidFill>
                  <a:srgbClr val="ED7B09"/>
                </a:solidFill>
                <a:effectLst/>
                <a:latin typeface="Times New Roman"/>
                <a:ea typeface="Calibri"/>
                <a:cs typeface="Times New Roman"/>
              </a:rPr>
              <a:t>, дружньої до дитини</a:t>
            </a:r>
            <a:endParaRPr lang="ru-RU" sz="3200" dirty="0">
              <a:solidFill>
                <a:srgbClr val="ED7B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забезпечення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цілісного благополуччя дитини шляхом створення необхідних умов для її особистісного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розвитку; </a:t>
            </a:r>
          </a:p>
          <a:p>
            <a:pPr algn="just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упорядкування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сприятливого шкільного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середовища;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None/>
            </a:pPr>
            <a:r>
              <a:rPr lang="uk-UA" dirty="0" smtClean="0">
                <a:solidFill>
                  <a:srgbClr val="ED7B09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налагодження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партнерської взаємодії учасників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навчально-виховного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процесу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5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83880" cy="10515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превентивного </a:t>
            </a:r>
            <a:r>
              <a:rPr kumimoji="0" lang="ru-RU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виховання</a:t>
            </a:r>
            <a:endParaRPr kumimoji="0" lang="ru-RU" sz="3600" b="1" u="none" strike="noStrike" kern="0" cap="none" spc="0" normalizeH="0" baseline="0" noProof="0" dirty="0" smtClean="0">
              <a:ln>
                <a:noFill/>
              </a:ln>
              <a:solidFill>
                <a:srgbClr val="ED7B0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785225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позащкільної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інтелектуальному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морально-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етичному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естетичному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виробленню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соціально-психологічну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педагогічно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зорієнтовану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r>
              <a:rPr lang="ru-RU" sz="24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комплексну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педагогічну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медико-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неповнолітнім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стимулювати дітей і молодь до здорового способу життя і позитивної соціальної орієнтації, сприяти розвитку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здоро-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язбережувального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навчально-вих</a:t>
            </a:r>
            <a:r>
              <a:rPr lang="uk-UA" sz="24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овного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процесу.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-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8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83880" cy="5475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kern="0" dirty="0">
                <a:solidFill>
                  <a:srgbClr val="ED7B09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uk-UA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одель</a:t>
            </a: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превентивного виховання школи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ED7B0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439290" y="1017646"/>
            <a:ext cx="8123168" cy="4859563"/>
            <a:chOff x="621" y="1134"/>
            <a:chExt cx="10530" cy="15773"/>
          </a:xfrm>
        </p:grpSpPr>
        <p:sp>
          <p:nvSpPr>
            <p:cNvPr id="5" name="Text Box 108"/>
            <p:cNvSpPr txBox="1">
              <a:spLocks noChangeArrowheads="1"/>
            </p:cNvSpPr>
            <p:nvPr/>
          </p:nvSpPr>
          <p:spPr bwMode="auto">
            <a:xfrm>
              <a:off x="2781" y="113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rPr>
                <a:t>Мета</a:t>
              </a: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Box 109"/>
            <p:cNvSpPr txBox="1">
              <a:spLocks noChangeArrowheads="1"/>
            </p:cNvSpPr>
            <p:nvPr/>
          </p:nvSpPr>
          <p:spPr bwMode="auto">
            <a:xfrm>
              <a:off x="2781" y="221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rPr>
                <a:t>Завдання</a:t>
              </a: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110"/>
            <p:cNvSpPr txBox="1">
              <a:spLocks noChangeArrowheads="1"/>
            </p:cNvSpPr>
            <p:nvPr/>
          </p:nvSpPr>
          <p:spPr bwMode="auto">
            <a:xfrm>
              <a:off x="2781" y="3294"/>
              <a:ext cx="702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rPr>
                <a:t>Принципи </a:t>
              </a: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111"/>
            <p:cNvGrpSpPr>
              <a:grpSpLocks/>
            </p:cNvGrpSpPr>
            <p:nvPr/>
          </p:nvGrpSpPr>
          <p:grpSpPr bwMode="auto">
            <a:xfrm>
              <a:off x="2061" y="4374"/>
              <a:ext cx="8640" cy="2160"/>
              <a:chOff x="2241" y="4194"/>
              <a:chExt cx="8640" cy="2160"/>
            </a:xfrm>
          </p:grpSpPr>
          <p:sp>
            <p:nvSpPr>
              <p:cNvPr id="63" name="Text Box 112"/>
              <p:cNvSpPr txBox="1">
                <a:spLocks noChangeArrowheads="1"/>
              </p:cNvSpPr>
              <p:nvPr/>
            </p:nvSpPr>
            <p:spPr bwMode="auto">
              <a:xfrm>
                <a:off x="2781" y="4194"/>
                <a:ext cx="7020" cy="72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Суб’єкти превентивної діяльності </a:t>
                </a:r>
                <a:endParaRPr kumimoji="0" lang="ru-RU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Group 113"/>
              <p:cNvGrpSpPr>
                <a:grpSpLocks/>
              </p:cNvGrpSpPr>
              <p:nvPr/>
            </p:nvGrpSpPr>
            <p:grpSpPr bwMode="auto">
              <a:xfrm>
                <a:off x="2241" y="4914"/>
                <a:ext cx="8640" cy="1440"/>
                <a:chOff x="2241" y="4914"/>
                <a:chExt cx="8640" cy="1440"/>
              </a:xfrm>
            </p:grpSpPr>
            <p:sp>
              <p:nvSpPr>
                <p:cNvPr id="6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311" y="5454"/>
                  <a:ext cx="225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Учнівський колектив</a:t>
                  </a:r>
                  <a:endPara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AutoShape 11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AutoShape 11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67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Батьки 		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24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Пед.колектив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8901" y="545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Громадськість 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AutoShape 12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121"/>
                <p:cNvSpPr>
                  <a:spLocks noChangeArrowheads="1"/>
                </p:cNvSpPr>
                <p:nvPr/>
              </p:nvSpPr>
              <p:spPr bwMode="auto">
                <a:xfrm>
                  <a:off x="944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6266" y="1854"/>
              <a:ext cx="0" cy="2520"/>
              <a:chOff x="6266" y="1854"/>
              <a:chExt cx="0" cy="2520"/>
            </a:xfrm>
          </p:grpSpPr>
          <p:sp>
            <p:nvSpPr>
              <p:cNvPr id="60" name="Line 123"/>
              <p:cNvSpPr>
                <a:spLocks noChangeShapeType="1"/>
              </p:cNvSpPr>
              <p:nvPr/>
            </p:nvSpPr>
            <p:spPr bwMode="auto">
              <a:xfrm>
                <a:off x="6266" y="185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124"/>
              <p:cNvSpPr>
                <a:spLocks noChangeShapeType="1"/>
              </p:cNvSpPr>
              <p:nvPr/>
            </p:nvSpPr>
            <p:spPr bwMode="auto">
              <a:xfrm>
                <a:off x="6266" y="2928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25"/>
              <p:cNvSpPr>
                <a:spLocks noChangeShapeType="1"/>
              </p:cNvSpPr>
              <p:nvPr/>
            </p:nvSpPr>
            <p:spPr bwMode="auto">
              <a:xfrm>
                <a:off x="6266" y="401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26"/>
            <p:cNvGrpSpPr>
              <a:grpSpLocks/>
            </p:cNvGrpSpPr>
            <p:nvPr/>
          </p:nvGrpSpPr>
          <p:grpSpPr bwMode="auto">
            <a:xfrm>
              <a:off x="2961" y="6534"/>
              <a:ext cx="6660" cy="540"/>
              <a:chOff x="2961" y="6534"/>
              <a:chExt cx="6660" cy="540"/>
            </a:xfrm>
          </p:grpSpPr>
          <p:sp>
            <p:nvSpPr>
              <p:cNvPr id="56" name="Line 127"/>
              <p:cNvSpPr>
                <a:spLocks noChangeShapeType="1"/>
              </p:cNvSpPr>
              <p:nvPr/>
            </p:nvSpPr>
            <p:spPr bwMode="auto">
              <a:xfrm>
                <a:off x="29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28"/>
              <p:cNvSpPr>
                <a:spLocks noChangeShapeType="1"/>
              </p:cNvSpPr>
              <p:nvPr/>
            </p:nvSpPr>
            <p:spPr bwMode="auto">
              <a:xfrm>
                <a:off x="530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29"/>
              <p:cNvSpPr>
                <a:spLocks noChangeShapeType="1"/>
              </p:cNvSpPr>
              <p:nvPr/>
            </p:nvSpPr>
            <p:spPr bwMode="auto">
              <a:xfrm>
                <a:off x="74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30"/>
              <p:cNvSpPr>
                <a:spLocks noChangeShapeType="1"/>
              </p:cNvSpPr>
              <p:nvPr/>
            </p:nvSpPr>
            <p:spPr bwMode="auto">
              <a:xfrm>
                <a:off x="962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31"/>
            <p:cNvGrpSpPr>
              <a:grpSpLocks/>
            </p:cNvGrpSpPr>
            <p:nvPr/>
          </p:nvGrpSpPr>
          <p:grpSpPr bwMode="auto">
            <a:xfrm>
              <a:off x="1972" y="9774"/>
              <a:ext cx="9179" cy="2790"/>
              <a:chOff x="1432" y="7434"/>
              <a:chExt cx="9179" cy="2790"/>
            </a:xfrm>
          </p:grpSpPr>
          <p:sp>
            <p:nvSpPr>
              <p:cNvPr id="46" name="Text Box 132"/>
              <p:cNvSpPr txBox="1">
                <a:spLocks noChangeArrowheads="1"/>
              </p:cNvSpPr>
              <p:nvPr/>
            </p:nvSpPr>
            <p:spPr bwMode="auto">
              <a:xfrm>
                <a:off x="2421" y="7434"/>
                <a:ext cx="7020" cy="10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Методи</a:t>
                </a:r>
                <a:r>
                  <a:rPr kumimoji="0" lang="uk-UA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превентивної діяльності </a:t>
                </a:r>
                <a:endParaRPr kumimoji="0" lang="ru-RU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133"/>
              <p:cNvGrpSpPr>
                <a:grpSpLocks/>
              </p:cNvGrpSpPr>
              <p:nvPr/>
            </p:nvGrpSpPr>
            <p:grpSpPr bwMode="auto">
              <a:xfrm>
                <a:off x="1432" y="8514"/>
                <a:ext cx="9179" cy="1710"/>
                <a:chOff x="1792" y="4914"/>
                <a:chExt cx="9179" cy="1710"/>
              </a:xfrm>
            </p:grpSpPr>
            <p:sp>
              <p:nvSpPr>
                <p:cNvPr id="4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581" y="5454"/>
                  <a:ext cx="1980" cy="117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організації діяльності</a:t>
                  </a: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 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toShape 13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AutoShape 13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6698" y="5454"/>
                  <a:ext cx="1980" cy="117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стимулювання діяльності</a:t>
                  </a:r>
                  <a:r>
                    <a:rPr kumimoji="0" lang="uk-UA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		</a:t>
                  </a:r>
                  <a:endPara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792" y="5454"/>
                  <a:ext cx="2608" cy="117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усвідомленої діяльності</a:t>
                  </a:r>
                  <a:endParaRPr kumimoji="0" lang="ru-RU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8811" y="5454"/>
                  <a:ext cx="2160" cy="117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пед.  керівництво самовихованням</a:t>
                  </a:r>
                  <a:endPara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AutoShape 141"/>
                <p:cNvSpPr>
                  <a:spLocks noChangeArrowheads="1"/>
                </p:cNvSpPr>
                <p:nvPr/>
              </p:nvSpPr>
              <p:spPr bwMode="auto">
                <a:xfrm>
                  <a:off x="944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4" name="Group 142"/>
            <p:cNvGrpSpPr>
              <a:grpSpLocks/>
            </p:cNvGrpSpPr>
            <p:nvPr/>
          </p:nvGrpSpPr>
          <p:grpSpPr bwMode="auto">
            <a:xfrm>
              <a:off x="3141" y="12834"/>
              <a:ext cx="7020" cy="2160"/>
              <a:chOff x="3141" y="9954"/>
              <a:chExt cx="7020" cy="2160"/>
            </a:xfrm>
          </p:grpSpPr>
          <p:sp>
            <p:nvSpPr>
              <p:cNvPr id="37" name="Text Box 143"/>
              <p:cNvSpPr txBox="1">
                <a:spLocks noChangeArrowheads="1"/>
              </p:cNvSpPr>
              <p:nvPr/>
            </p:nvSpPr>
            <p:spPr bwMode="auto">
              <a:xfrm>
                <a:off x="8181" y="11214"/>
                <a:ext cx="1980" cy="9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 Колективні		</a:t>
                </a:r>
                <a:endParaRPr kumimoji="0" lang="ru-RU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" name="Group 144"/>
              <p:cNvGrpSpPr>
                <a:grpSpLocks/>
              </p:cNvGrpSpPr>
              <p:nvPr/>
            </p:nvGrpSpPr>
            <p:grpSpPr bwMode="auto">
              <a:xfrm>
                <a:off x="3141" y="9954"/>
                <a:ext cx="7020" cy="2160"/>
                <a:chOff x="3141" y="9954"/>
                <a:chExt cx="7020" cy="2160"/>
              </a:xfrm>
            </p:grpSpPr>
            <p:sp>
              <p:nvSpPr>
                <p:cNvPr id="39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5661" y="1121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Групові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3141" y="11214"/>
                  <a:ext cx="1980" cy="90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rPr>
                    <a:t>Індивідуальні </a:t>
                  </a:r>
                  <a:endParaRPr kumimoji="0" lang="ru-RU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6" name="Group 147"/>
                <p:cNvGrpSpPr>
                  <a:grpSpLocks/>
                </p:cNvGrpSpPr>
                <p:nvPr/>
              </p:nvGrpSpPr>
              <p:grpSpPr bwMode="auto">
                <a:xfrm>
                  <a:off x="3141" y="9954"/>
                  <a:ext cx="7020" cy="1260"/>
                  <a:chOff x="3141" y="9954"/>
                  <a:chExt cx="7020" cy="1260"/>
                </a:xfrm>
              </p:grpSpPr>
              <p:sp>
                <p:nvSpPr>
                  <p:cNvPr id="42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1" y="9954"/>
                    <a:ext cx="7020" cy="72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/>
                        <a:uLnTx/>
                        <a:uFillTx/>
                      </a:rPr>
                      <a:t>Форми превентивної діяльності  </a:t>
                    </a:r>
                    <a:endParaRPr kumimoji="0" lang="ru-RU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63416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656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890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10674"/>
                    <a:ext cx="180" cy="540"/>
                  </a:xfrm>
                  <a:prstGeom prst="downArrow">
                    <a:avLst>
                      <a:gd name="adj1" fmla="val 50000"/>
                      <a:gd name="adj2" fmla="val 7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3" name="Text Box 152"/>
            <p:cNvSpPr txBox="1">
              <a:spLocks noChangeArrowheads="1"/>
            </p:cNvSpPr>
            <p:nvPr/>
          </p:nvSpPr>
          <p:spPr bwMode="auto">
            <a:xfrm>
              <a:off x="2421" y="7074"/>
              <a:ext cx="8280" cy="7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rPr>
                <a:t>Функції превентивної роботи</a:t>
              </a: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153"/>
            <p:cNvGrpSpPr>
              <a:grpSpLocks/>
            </p:cNvGrpSpPr>
            <p:nvPr/>
          </p:nvGrpSpPr>
          <p:grpSpPr bwMode="auto">
            <a:xfrm>
              <a:off x="1296" y="8154"/>
              <a:ext cx="9765" cy="1350"/>
              <a:chOff x="1476" y="7974"/>
              <a:chExt cx="9765" cy="1350"/>
            </a:xfrm>
          </p:grpSpPr>
          <p:sp>
            <p:nvSpPr>
              <p:cNvPr id="34" name="Text Box 154"/>
              <p:cNvSpPr txBox="1">
                <a:spLocks noChangeArrowheads="1"/>
              </p:cNvSpPr>
              <p:nvPr/>
            </p:nvSpPr>
            <p:spPr bwMode="auto">
              <a:xfrm>
                <a:off x="1476" y="7974"/>
                <a:ext cx="2925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Вивчення індивідуальних</a:t>
                </a: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uk-UA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особливостей</a:t>
                </a:r>
                <a:endParaRPr kumimoji="0" lang="ru-RU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Text Box 155"/>
              <p:cNvSpPr txBox="1">
                <a:spLocks noChangeArrowheads="1"/>
              </p:cNvSpPr>
              <p:nvPr/>
            </p:nvSpPr>
            <p:spPr bwMode="auto">
              <a:xfrm>
                <a:off x="4538" y="8064"/>
                <a:ext cx="2520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Організаційна</a:t>
                </a:r>
                <a:endParaRPr kumimoji="0" lang="ru-RU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Text Box 156"/>
              <p:cNvSpPr txBox="1">
                <a:spLocks noChangeArrowheads="1"/>
              </p:cNvSpPr>
              <p:nvPr/>
            </p:nvSpPr>
            <p:spPr bwMode="auto">
              <a:xfrm>
                <a:off x="7143" y="7974"/>
                <a:ext cx="4098" cy="12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63416"/>
                    </a:solidFill>
                    <a:effectLst/>
                    <a:uLnTx/>
                    <a:uFillTx/>
                  </a:rPr>
                  <a:t>Соціально-педагогічна (нейтралізація негативних  впливів)</a:t>
                </a:r>
                <a:endPara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157"/>
            <p:cNvGrpSpPr>
              <a:grpSpLocks/>
            </p:cNvGrpSpPr>
            <p:nvPr/>
          </p:nvGrpSpPr>
          <p:grpSpPr bwMode="auto">
            <a:xfrm>
              <a:off x="3501" y="7794"/>
              <a:ext cx="5438" cy="450"/>
              <a:chOff x="3501" y="7974"/>
              <a:chExt cx="5438" cy="450"/>
            </a:xfrm>
          </p:grpSpPr>
          <p:sp>
            <p:nvSpPr>
              <p:cNvPr id="31" name="Line 158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159"/>
              <p:cNvSpPr>
                <a:spLocks noChangeShapeType="1"/>
              </p:cNvSpPr>
              <p:nvPr/>
            </p:nvSpPr>
            <p:spPr bwMode="auto">
              <a:xfrm>
                <a:off x="5795" y="806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160"/>
              <p:cNvSpPr>
                <a:spLocks noChangeShapeType="1"/>
              </p:cNvSpPr>
              <p:nvPr/>
            </p:nvSpPr>
            <p:spPr bwMode="auto">
              <a:xfrm>
                <a:off x="8939" y="803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161"/>
            <p:cNvGrpSpPr>
              <a:grpSpLocks/>
            </p:cNvGrpSpPr>
            <p:nvPr/>
          </p:nvGrpSpPr>
          <p:grpSpPr bwMode="auto">
            <a:xfrm>
              <a:off x="3501" y="9414"/>
              <a:ext cx="5452" cy="450"/>
              <a:chOff x="3501" y="7974"/>
              <a:chExt cx="5452" cy="450"/>
            </a:xfrm>
          </p:grpSpPr>
          <p:sp>
            <p:nvSpPr>
              <p:cNvPr id="28" name="Line 162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Line 163"/>
              <p:cNvSpPr>
                <a:spLocks noChangeShapeType="1"/>
              </p:cNvSpPr>
              <p:nvPr/>
            </p:nvSpPr>
            <p:spPr bwMode="auto">
              <a:xfrm>
                <a:off x="5767" y="806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164"/>
              <p:cNvSpPr>
                <a:spLocks noChangeShapeType="1"/>
              </p:cNvSpPr>
              <p:nvPr/>
            </p:nvSpPr>
            <p:spPr bwMode="auto">
              <a:xfrm>
                <a:off x="8953" y="7992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oup 165"/>
            <p:cNvGrpSpPr>
              <a:grpSpLocks/>
            </p:cNvGrpSpPr>
            <p:nvPr/>
          </p:nvGrpSpPr>
          <p:grpSpPr bwMode="auto">
            <a:xfrm>
              <a:off x="3321" y="12294"/>
              <a:ext cx="6660" cy="540"/>
              <a:chOff x="2961" y="6534"/>
              <a:chExt cx="6660" cy="540"/>
            </a:xfrm>
          </p:grpSpPr>
          <p:sp>
            <p:nvSpPr>
              <p:cNvPr id="24" name="Line 166"/>
              <p:cNvSpPr>
                <a:spLocks noChangeShapeType="1"/>
              </p:cNvSpPr>
              <p:nvPr/>
            </p:nvSpPr>
            <p:spPr bwMode="auto">
              <a:xfrm>
                <a:off x="29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67"/>
              <p:cNvSpPr>
                <a:spLocks noChangeShapeType="1"/>
              </p:cNvSpPr>
              <p:nvPr/>
            </p:nvSpPr>
            <p:spPr bwMode="auto">
              <a:xfrm>
                <a:off x="530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168"/>
              <p:cNvSpPr>
                <a:spLocks noChangeShapeType="1"/>
              </p:cNvSpPr>
              <p:nvPr/>
            </p:nvSpPr>
            <p:spPr bwMode="auto">
              <a:xfrm>
                <a:off x="746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169"/>
              <p:cNvSpPr>
                <a:spLocks noChangeShapeType="1"/>
              </p:cNvSpPr>
              <p:nvPr/>
            </p:nvSpPr>
            <p:spPr bwMode="auto">
              <a:xfrm>
                <a:off x="9621" y="653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Text Box 170"/>
            <p:cNvSpPr txBox="1">
              <a:spLocks noChangeArrowheads="1"/>
            </p:cNvSpPr>
            <p:nvPr/>
          </p:nvSpPr>
          <p:spPr bwMode="auto">
            <a:xfrm>
              <a:off x="2961" y="15354"/>
              <a:ext cx="7200" cy="15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63416"/>
                  </a:solidFill>
                  <a:effectLst/>
                  <a:uLnTx/>
                  <a:uFillTx/>
                </a:rPr>
                <a:t>Ефективність превентивної діяльності (соціальна інтеграція учня) 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3416"/>
                </a:solidFill>
                <a:effectLst/>
                <a:uLnTx/>
                <a:uFillTx/>
              </a:endParaRPr>
            </a:p>
          </p:txBody>
        </p:sp>
        <p:grpSp>
          <p:nvGrpSpPr>
            <p:cNvPr id="47" name="Group 171"/>
            <p:cNvGrpSpPr>
              <a:grpSpLocks/>
            </p:cNvGrpSpPr>
            <p:nvPr/>
          </p:nvGrpSpPr>
          <p:grpSpPr bwMode="auto">
            <a:xfrm>
              <a:off x="4311" y="14994"/>
              <a:ext cx="4701" cy="540"/>
              <a:chOff x="4311" y="7974"/>
              <a:chExt cx="4701" cy="540"/>
            </a:xfrm>
          </p:grpSpPr>
          <p:sp>
            <p:nvSpPr>
              <p:cNvPr id="21" name="Line 172"/>
              <p:cNvSpPr>
                <a:spLocks noChangeShapeType="1"/>
              </p:cNvSpPr>
              <p:nvPr/>
            </p:nvSpPr>
            <p:spPr bwMode="auto">
              <a:xfrm>
                <a:off x="4311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173"/>
              <p:cNvSpPr>
                <a:spLocks noChangeShapeType="1"/>
              </p:cNvSpPr>
              <p:nvPr/>
            </p:nvSpPr>
            <p:spPr bwMode="auto">
              <a:xfrm>
                <a:off x="6659" y="797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74"/>
              <p:cNvSpPr>
                <a:spLocks noChangeShapeType="1"/>
              </p:cNvSpPr>
              <p:nvPr/>
            </p:nvSpPr>
            <p:spPr bwMode="auto">
              <a:xfrm>
                <a:off x="9012" y="815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AutoShape 175"/>
            <p:cNvSpPr>
              <a:spLocks noChangeArrowheads="1"/>
            </p:cNvSpPr>
            <p:nvPr/>
          </p:nvSpPr>
          <p:spPr bwMode="auto">
            <a:xfrm>
              <a:off x="621" y="1134"/>
              <a:ext cx="1351" cy="15480"/>
            </a:xfrm>
            <a:prstGeom prst="curvedRightArrow">
              <a:avLst>
                <a:gd name="adj1" fmla="val 172000"/>
                <a:gd name="adj2" fmla="val 205589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841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48" y="476672"/>
            <a:ext cx="8399904" cy="6195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0" cap="none" spc="0" normalizeH="0" baseline="0" noProof="0" dirty="0" smtClean="0">
                <a:ln>
                  <a:noFill/>
                </a:ln>
                <a:solidFill>
                  <a:srgbClr val="ED7B0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Аспекти превентивного виховання у школі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ED7B0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uk-UA" sz="2000" b="1" i="1" dirty="0" smtClean="0">
                <a:latin typeface="Times New Roman" pitchFamily="18" charset="0"/>
              </a:rPr>
              <a:t>педагогічний аспект</a:t>
            </a:r>
            <a:r>
              <a:rPr lang="uk-UA" sz="2000" i="1" dirty="0" smtClean="0">
                <a:latin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</a:rPr>
              <a:t>превентивної діяльності полягає у сформованості такої позиції особистості, яка характеризується культурою цінностей, </a:t>
            </a:r>
            <a:r>
              <a:rPr lang="uk-UA" sz="2000" dirty="0" err="1" smtClean="0">
                <a:latin typeface="Times New Roman" pitchFamily="18" charset="0"/>
              </a:rPr>
              <a:t>самоактуалізацією</a:t>
            </a:r>
            <a:r>
              <a:rPr lang="uk-UA" sz="2000" dirty="0" smtClean="0">
                <a:latin typeface="Times New Roman" pitchFamily="18" charset="0"/>
              </a:rPr>
              <a:t>, свідомим вибором моделей </a:t>
            </a:r>
            <a:r>
              <a:rPr lang="uk-UA" sz="2000" dirty="0" err="1" smtClean="0">
                <a:latin typeface="Times New Roman" pitchFamily="18" charset="0"/>
              </a:rPr>
              <a:t>просоціальної</a:t>
            </a:r>
            <a:r>
              <a:rPr lang="uk-UA" sz="2000" dirty="0" smtClean="0">
                <a:latin typeface="Times New Roman" pitchFamily="18" charset="0"/>
              </a:rPr>
              <a:t>, відповідальної поведінки;</a:t>
            </a:r>
            <a:endParaRPr lang="uk-UA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i="1" dirty="0" smtClean="0">
                <a:latin typeface="Times New Roman" pitchFamily="18" charset="0"/>
              </a:rPr>
              <a:t>соціальний аспект</a:t>
            </a:r>
            <a:r>
              <a:rPr lang="uk-UA" sz="2000" i="1" dirty="0" smtClean="0">
                <a:latin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</a:rPr>
              <a:t>передбачає об’єднання зусиль суб’єктів превентивного виховання на міжгалузевому рівні, спрямованих на узгодження і своєчасну реалізацію попереджувальних заходів, нейтралізацію і поступове усунення детермінантів, що викликають негативні прояви;</a:t>
            </a:r>
            <a:endParaRPr lang="uk-UA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i="1" dirty="0" smtClean="0">
                <a:latin typeface="Times New Roman" pitchFamily="18" charset="0"/>
              </a:rPr>
              <a:t>психологічний аспект</a:t>
            </a:r>
            <a:r>
              <a:rPr lang="uk-UA" sz="2000" i="1" dirty="0" smtClean="0">
                <a:latin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</a:rPr>
              <a:t>превентивної діяльності передбачає диференційований індивідуально-психологічний, </a:t>
            </a:r>
            <a:r>
              <a:rPr lang="uk-UA" sz="2000" dirty="0" err="1" smtClean="0">
                <a:latin typeface="Times New Roman" pitchFamily="18" charset="0"/>
              </a:rPr>
              <a:t>статево-віковий</a:t>
            </a:r>
            <a:r>
              <a:rPr lang="uk-UA" sz="2000" dirty="0" smtClean="0">
                <a:latin typeface="Times New Roman" pitchFamily="18" charset="0"/>
              </a:rPr>
              <a:t> підходи до виявлення генезису деструктивних проявів у поведінці особистості й розробку науково обґрунтованих програм корекції </a:t>
            </a:r>
            <a:r>
              <a:rPr lang="uk-UA" sz="2000" dirty="0" err="1" smtClean="0">
                <a:latin typeface="Times New Roman" pitchFamily="18" charset="0"/>
              </a:rPr>
              <a:t>девіації</a:t>
            </a:r>
            <a:r>
              <a:rPr lang="uk-UA" sz="2000" dirty="0" smtClean="0">
                <a:latin typeface="Times New Roman" pitchFamily="18" charset="0"/>
              </a:rPr>
              <a:t>;</a:t>
            </a:r>
            <a:endParaRPr lang="uk-UA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i="1" dirty="0" smtClean="0">
                <a:latin typeface="Times New Roman" pitchFamily="18" charset="0"/>
              </a:rPr>
              <a:t>рефлексивний аспект</a:t>
            </a:r>
            <a:r>
              <a:rPr lang="uk-UA" sz="2000" dirty="0" smtClean="0">
                <a:latin typeface="Times New Roman" pitchFamily="18" charset="0"/>
              </a:rPr>
              <a:t> або компонент післядії передбачає осмислення того, що відбулося і проектування певних дій у майбутньому.</a:t>
            </a:r>
            <a:endParaRPr lang="ru-RU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9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785785" y="428605"/>
            <a:ext cx="7643868" cy="5643602"/>
            <a:chOff x="-198648" y="390134"/>
            <a:chExt cx="6477195" cy="1766083"/>
          </a:xfrm>
        </p:grpSpPr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-198648" y="390134"/>
              <a:ext cx="2649207" cy="6930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Засоби реалізації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uk-U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ети і завдання</a:t>
              </a:r>
              <a:endPara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Школи, дружньої до дитини</a:t>
              </a:r>
              <a:endPara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-138113" y="1289050"/>
              <a:ext cx="2047876" cy="8001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Методологічні підходи: 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системний,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особистісно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орієнтований,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середовищний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секторний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285984" y="1194931"/>
              <a:ext cx="3992563" cy="9612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Принципи: 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гуманізму,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дитиноцентризму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природовідповідності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культуровідповідності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цілісності, превентивності, розвитку особистісного потенціалу, діяльної опосередкованості, соціального партнерства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Пряма зі стрілкою 4"/>
            <p:cNvSpPr>
              <a:spLocks/>
            </p:cNvSpPr>
            <p:nvPr/>
          </p:nvSpPr>
          <p:spPr bwMode="auto">
            <a:xfrm>
              <a:off x="1909763" y="1651000"/>
              <a:ext cx="36195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Пряма зі стрілкою 308"/>
            <p:cNvSpPr>
              <a:spLocks/>
            </p:cNvSpPr>
            <p:nvPr/>
          </p:nvSpPr>
          <p:spPr bwMode="auto">
            <a:xfrm rot="5400000" flipV="1">
              <a:off x="773440" y="1161947"/>
              <a:ext cx="196328" cy="38741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Текстове поле 2"/>
            <p:cNvSpPr txBox="1">
              <a:spLocks noChangeArrowheads="1"/>
            </p:cNvSpPr>
            <p:nvPr/>
          </p:nvSpPr>
          <p:spPr bwMode="auto">
            <a:xfrm>
              <a:off x="3070217" y="434845"/>
              <a:ext cx="3208330" cy="7153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Конвенція ООН про права дитини, стратегічні завдання розвитку освіти</a:t>
              </a: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Україні</a:t>
              </a:r>
              <a:endPara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Прямая со стрелкой 2"/>
          <p:cNvCxnSpPr>
            <a:stCxn id="2050" idx="1"/>
          </p:cNvCxnSpPr>
          <p:nvPr/>
        </p:nvCxnSpPr>
        <p:spPr>
          <a:xfrm flipH="1" flipV="1">
            <a:off x="3912167" y="1714488"/>
            <a:ext cx="73127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0" name="Прямокутник 295"/>
          <p:cNvSpPr>
            <a:spLocks/>
          </p:cNvSpPr>
          <p:nvPr/>
        </p:nvSpPr>
        <p:spPr bwMode="auto">
          <a:xfrm>
            <a:off x="1000100" y="1945958"/>
            <a:ext cx="7572428" cy="4167196"/>
          </a:xfrm>
          <a:prstGeom prst="rect">
            <a:avLst/>
          </a:prstGeom>
          <a:solidFill>
            <a:srgbClr val="FFFFFF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2000232" y="3286124"/>
            <a:ext cx="1143008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Моральна вихованість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6688" y="7315200"/>
            <a:ext cx="596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428728" y="571480"/>
            <a:ext cx="9282113" cy="5643601"/>
            <a:chOff x="-138113" y="270260"/>
            <a:chExt cx="9282113" cy="3835015"/>
          </a:xfrm>
        </p:grpSpPr>
        <p:sp>
          <p:nvSpPr>
            <p:cNvPr id="28707" name="Text Box 35"/>
            <p:cNvSpPr txBox="1">
              <a:spLocks noChangeArrowheads="1"/>
            </p:cNvSpPr>
            <p:nvPr/>
          </p:nvSpPr>
          <p:spPr bwMode="auto">
            <a:xfrm>
              <a:off x="2033587" y="2439989"/>
              <a:ext cx="1400199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Емоційно-вольова стійкість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6" name="Text Box 34"/>
            <p:cNvSpPr txBox="1">
              <a:spLocks noChangeArrowheads="1"/>
            </p:cNvSpPr>
            <p:nvPr/>
          </p:nvSpPr>
          <p:spPr bwMode="auto">
            <a:xfrm>
              <a:off x="2033587" y="1935164"/>
              <a:ext cx="1400200" cy="4333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Інтелектуальна мобільність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033587" y="2979739"/>
              <a:ext cx="1400199" cy="4508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Естетична вихованість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033587" y="3476626"/>
              <a:ext cx="1328761" cy="1917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Комфортність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Группа 43"/>
            <p:cNvGrpSpPr/>
            <p:nvPr/>
          </p:nvGrpSpPr>
          <p:grpSpPr>
            <a:xfrm>
              <a:off x="-138113" y="270260"/>
              <a:ext cx="9282113" cy="3835015"/>
              <a:chOff x="-138113" y="270260"/>
              <a:chExt cx="9282113" cy="3835015"/>
            </a:xfrm>
          </p:grpSpPr>
          <p:sp>
            <p:nvSpPr>
              <p:cNvPr id="28709" name="Text Box 37"/>
              <p:cNvSpPr txBox="1">
                <a:spLocks noChangeArrowheads="1"/>
              </p:cNvSpPr>
              <p:nvPr/>
            </p:nvSpPr>
            <p:spPr bwMode="auto">
              <a:xfrm>
                <a:off x="119063" y="1395403"/>
                <a:ext cx="1381125" cy="5253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Духовно-моральне благополуччя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12" name="Text Box 40"/>
              <p:cNvSpPr txBox="1">
                <a:spLocks noChangeArrowheads="1"/>
              </p:cNvSpPr>
              <p:nvPr/>
            </p:nvSpPr>
            <p:spPr bwMode="auto">
              <a:xfrm>
                <a:off x="1652588" y="270260"/>
                <a:ext cx="1543050" cy="637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Якість превентивної освіти, мобільність</a:t>
                </a:r>
                <a:endPara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673" name="Text Box 1"/>
              <p:cNvSpPr txBox="1">
                <a:spLocks noChangeArrowheads="1"/>
              </p:cNvSpPr>
              <p:nvPr/>
            </p:nvSpPr>
            <p:spPr bwMode="auto">
              <a:xfrm>
                <a:off x="3405188" y="270261"/>
                <a:ext cx="1371600" cy="637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Безпека, комфорт, тонус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11" name="Text Box 39"/>
              <p:cNvSpPr txBox="1">
                <a:spLocks noChangeArrowheads="1"/>
              </p:cNvSpPr>
              <p:nvPr/>
            </p:nvSpPr>
            <p:spPr bwMode="auto">
              <a:xfrm>
                <a:off x="4891088" y="270261"/>
                <a:ext cx="1373187" cy="637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Участь, співпраця у громаді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5" name="Text Box 33"/>
              <p:cNvSpPr txBox="1">
                <a:spLocks noChangeArrowheads="1"/>
              </p:cNvSpPr>
              <p:nvPr/>
            </p:nvSpPr>
            <p:spPr bwMode="auto">
              <a:xfrm>
                <a:off x="3814763" y="2087564"/>
                <a:ext cx="1119222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Безпечність </a:t>
                </a:r>
                <a:r>
                  <a:rPr kumimoji="0" lang="uk-UA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життєдіяль-ності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4" name="Text Box 32"/>
              <p:cNvSpPr txBox="1">
                <a:spLocks noChangeArrowheads="1"/>
              </p:cNvSpPr>
              <p:nvPr/>
            </p:nvSpPr>
            <p:spPr bwMode="auto">
              <a:xfrm>
                <a:off x="5233987" y="1931958"/>
                <a:ext cx="1200195" cy="4349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Соціальна захищеність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3" name="Text Box 31"/>
              <p:cNvSpPr txBox="1">
                <a:spLocks noChangeArrowheads="1"/>
              </p:cNvSpPr>
              <p:nvPr/>
            </p:nvSpPr>
            <p:spPr bwMode="auto">
              <a:xfrm>
                <a:off x="1757363" y="1392238"/>
                <a:ext cx="1381125" cy="4333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Психічне благополуччя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2" name="Text Box 30"/>
              <p:cNvSpPr txBox="1">
                <a:spLocks noChangeArrowheads="1"/>
              </p:cNvSpPr>
              <p:nvPr/>
            </p:nvSpPr>
            <p:spPr bwMode="auto">
              <a:xfrm>
                <a:off x="3776663" y="2935289"/>
                <a:ext cx="1157322" cy="657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Фізичний і життєвий тонус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1" name="Text Box 29"/>
              <p:cNvSpPr txBox="1">
                <a:spLocks noChangeArrowheads="1"/>
              </p:cNvSpPr>
              <p:nvPr/>
            </p:nvSpPr>
            <p:spPr bwMode="auto">
              <a:xfrm>
                <a:off x="5033963" y="1392238"/>
                <a:ext cx="1400220" cy="4810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Соціальне благополуччя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00" name="Пряма сполучна лінія 23"/>
              <p:cNvSpPr>
                <a:spLocks/>
              </p:cNvSpPr>
              <p:nvPr/>
            </p:nvSpPr>
            <p:spPr bwMode="auto">
              <a:xfrm>
                <a:off x="147638" y="1800225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9" name="Стрілка вправо 24"/>
              <p:cNvSpPr>
                <a:spLocks/>
              </p:cNvSpPr>
              <p:nvPr/>
            </p:nvSpPr>
            <p:spPr bwMode="auto">
              <a:xfrm>
                <a:off x="157163" y="2352675"/>
                <a:ext cx="257175" cy="44450"/>
              </a:xfrm>
              <a:prstGeom prst="rightArrow">
                <a:avLst>
                  <a:gd name="adj1" fmla="val 50000"/>
                  <a:gd name="adj2" fmla="val 50705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8" name="Text Box 26"/>
              <p:cNvSpPr txBox="1">
                <a:spLocks noChangeArrowheads="1"/>
              </p:cNvSpPr>
              <p:nvPr/>
            </p:nvSpPr>
            <p:spPr bwMode="auto">
              <a:xfrm>
                <a:off x="5233987" y="2470120"/>
                <a:ext cx="1200195" cy="6508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Участь у житті суспільства 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697" name="Пряма сполучна лінія 26"/>
              <p:cNvSpPr>
                <a:spLocks/>
              </p:cNvSpPr>
              <p:nvPr/>
            </p:nvSpPr>
            <p:spPr bwMode="auto">
              <a:xfrm>
                <a:off x="5024438" y="1593819"/>
                <a:ext cx="0" cy="2052638"/>
              </a:xfrm>
              <a:prstGeom prst="line">
                <a:avLst/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6" name="Пряма сполучна лінія 27"/>
              <p:cNvSpPr>
                <a:spLocks/>
              </p:cNvSpPr>
              <p:nvPr/>
            </p:nvSpPr>
            <p:spPr bwMode="auto">
              <a:xfrm>
                <a:off x="3529013" y="1919288"/>
                <a:ext cx="0" cy="1323975"/>
              </a:xfrm>
              <a:prstGeom prst="line">
                <a:avLst/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5" name="Пряма сполучна лінія 28"/>
              <p:cNvSpPr>
                <a:spLocks/>
              </p:cNvSpPr>
              <p:nvPr/>
            </p:nvSpPr>
            <p:spPr bwMode="auto">
              <a:xfrm>
                <a:off x="1757363" y="1835150"/>
                <a:ext cx="0" cy="1785938"/>
              </a:xfrm>
              <a:prstGeom prst="line">
                <a:avLst/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4" name="Стрілка вправо 29"/>
              <p:cNvSpPr>
                <a:spLocks/>
              </p:cNvSpPr>
              <p:nvPr/>
            </p:nvSpPr>
            <p:spPr bwMode="auto">
              <a:xfrm>
                <a:off x="1757363" y="3579813"/>
                <a:ext cx="276225" cy="44450"/>
              </a:xfrm>
              <a:prstGeom prst="rightArrow">
                <a:avLst>
                  <a:gd name="adj1" fmla="val 50000"/>
                  <a:gd name="adj2" fmla="val 50721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3" name="Стрілка вправо 30"/>
              <p:cNvSpPr>
                <a:spLocks/>
              </p:cNvSpPr>
              <p:nvPr/>
            </p:nvSpPr>
            <p:spPr bwMode="auto">
              <a:xfrm>
                <a:off x="1757363" y="1974850"/>
                <a:ext cx="276225" cy="46038"/>
              </a:xfrm>
              <a:prstGeom prst="rightArrow">
                <a:avLst>
                  <a:gd name="adj1" fmla="val 50000"/>
                  <a:gd name="adj2" fmla="val 49666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2" name="Стрілка вправо 31"/>
              <p:cNvSpPr>
                <a:spLocks/>
              </p:cNvSpPr>
              <p:nvPr/>
            </p:nvSpPr>
            <p:spPr bwMode="auto">
              <a:xfrm>
                <a:off x="1757363" y="2720975"/>
                <a:ext cx="276225" cy="46038"/>
              </a:xfrm>
              <a:prstGeom prst="rightArrow">
                <a:avLst>
                  <a:gd name="adj1" fmla="val 50000"/>
                  <a:gd name="adj2" fmla="val 49666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1" name="Стрілка вправо 288"/>
              <p:cNvSpPr>
                <a:spLocks/>
              </p:cNvSpPr>
              <p:nvPr/>
            </p:nvSpPr>
            <p:spPr bwMode="auto">
              <a:xfrm>
                <a:off x="3529013" y="3163888"/>
                <a:ext cx="285750" cy="44450"/>
              </a:xfrm>
              <a:prstGeom prst="rightArrow">
                <a:avLst>
                  <a:gd name="adj1" fmla="val 50000"/>
                  <a:gd name="adj2" fmla="val 50714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0" name="Стрілка вправо 289"/>
              <p:cNvSpPr>
                <a:spLocks/>
              </p:cNvSpPr>
              <p:nvPr/>
            </p:nvSpPr>
            <p:spPr bwMode="auto">
              <a:xfrm>
                <a:off x="3529013" y="2220913"/>
                <a:ext cx="285750" cy="46037"/>
              </a:xfrm>
              <a:prstGeom prst="rightArrow">
                <a:avLst>
                  <a:gd name="adj1" fmla="val 50000"/>
                  <a:gd name="adj2" fmla="val 49656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9" name="Стрілка вправо 290"/>
              <p:cNvSpPr>
                <a:spLocks/>
              </p:cNvSpPr>
              <p:nvPr/>
            </p:nvSpPr>
            <p:spPr bwMode="auto">
              <a:xfrm>
                <a:off x="5005388" y="3540094"/>
                <a:ext cx="209550" cy="47625"/>
              </a:xfrm>
              <a:prstGeom prst="rightArrow">
                <a:avLst>
                  <a:gd name="adj1" fmla="val 50000"/>
                  <a:gd name="adj2" fmla="val 50009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8" name="Стрілка вправо 291"/>
              <p:cNvSpPr>
                <a:spLocks/>
              </p:cNvSpPr>
              <p:nvPr/>
            </p:nvSpPr>
            <p:spPr bwMode="auto">
              <a:xfrm>
                <a:off x="5024438" y="2095469"/>
                <a:ext cx="209550" cy="46038"/>
              </a:xfrm>
              <a:prstGeom prst="rightArrow">
                <a:avLst>
                  <a:gd name="adj1" fmla="val 50000"/>
                  <a:gd name="adj2" fmla="val 49647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7" name="Стрілка вправо 292"/>
              <p:cNvSpPr>
                <a:spLocks/>
              </p:cNvSpPr>
              <p:nvPr/>
            </p:nvSpPr>
            <p:spPr bwMode="auto">
              <a:xfrm>
                <a:off x="5005388" y="2651094"/>
                <a:ext cx="209550" cy="44450"/>
              </a:xfrm>
              <a:prstGeom prst="rightArrow">
                <a:avLst>
                  <a:gd name="adj1" fmla="val 50000"/>
                  <a:gd name="adj2" fmla="val 50722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5" name="Стрілка вправо 294"/>
              <p:cNvSpPr>
                <a:spLocks/>
              </p:cNvSpPr>
              <p:nvPr/>
            </p:nvSpPr>
            <p:spPr bwMode="auto">
              <a:xfrm>
                <a:off x="1757363" y="3209925"/>
                <a:ext cx="276225" cy="44450"/>
              </a:xfrm>
              <a:prstGeom prst="rightArrow">
                <a:avLst>
                  <a:gd name="adj1" fmla="val 50000"/>
                  <a:gd name="adj2" fmla="val 50721"/>
                </a:avLst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1042988" y="1008032"/>
                <a:ext cx="3933825" cy="304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Цілісне благополуччя дитини</a:t>
                </a: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82" name="Text Box 10"/>
              <p:cNvSpPr txBox="1">
                <a:spLocks noChangeArrowheads="1"/>
              </p:cNvSpPr>
              <p:nvPr/>
            </p:nvSpPr>
            <p:spPr bwMode="auto">
              <a:xfrm>
                <a:off x="1109663" y="3800475"/>
                <a:ext cx="3933825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Цілісне сприятливе інтегроване середовище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74" name="Text Box 2"/>
              <p:cNvSpPr txBox="1">
                <a:spLocks noChangeArrowheads="1"/>
              </p:cNvSpPr>
              <p:nvPr/>
            </p:nvSpPr>
            <p:spPr bwMode="auto">
              <a:xfrm>
                <a:off x="-138113" y="270261"/>
                <a:ext cx="1571626" cy="6472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Життєві вміння, вихованість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Якість освіти</a:t>
                </a:r>
                <a:endPara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679" name="Text Box 7"/>
              <p:cNvSpPr txBox="1">
                <a:spLocks noChangeArrowheads="1"/>
              </p:cNvSpPr>
              <p:nvPr/>
            </p:nvSpPr>
            <p:spPr bwMode="auto">
              <a:xfrm>
                <a:off x="3471863" y="1439863"/>
                <a:ext cx="1371600" cy="45243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Фізичне благополуччя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678" name="Text Box 6"/>
              <p:cNvSpPr txBox="1">
                <a:spLocks noChangeArrowheads="1"/>
              </p:cNvSpPr>
              <p:nvPr/>
            </p:nvSpPr>
            <p:spPr bwMode="auto">
              <a:xfrm>
                <a:off x="5233987" y="3170208"/>
                <a:ext cx="1200195" cy="6096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Орієнтова-ність</a:t>
                </a: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у світі професій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0" y="415894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2428860" y="0"/>
            <a:ext cx="4562475" cy="428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ЗМІСТОВІ ПАРАМЕТРИ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Прямая со стрелкой 48"/>
          <p:cNvCxnSpPr>
            <a:endCxn id="28711" idx="0"/>
          </p:cNvCxnSpPr>
          <p:nvPr/>
        </p:nvCxnSpPr>
        <p:spPr>
          <a:xfrm rot="16200000" flipH="1">
            <a:off x="6858405" y="285363"/>
            <a:ext cx="428604" cy="143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8674" idx="0"/>
          </p:cNvCxnSpPr>
          <p:nvPr/>
        </p:nvCxnSpPr>
        <p:spPr>
          <a:xfrm rot="5400000">
            <a:off x="2107399" y="250020"/>
            <a:ext cx="428604" cy="21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28712" idx="0"/>
          </p:cNvCxnSpPr>
          <p:nvPr/>
        </p:nvCxnSpPr>
        <p:spPr>
          <a:xfrm rot="5400000">
            <a:off x="3924287" y="495272"/>
            <a:ext cx="142876" cy="9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8673" idx="0"/>
          </p:cNvCxnSpPr>
          <p:nvPr/>
        </p:nvCxnSpPr>
        <p:spPr>
          <a:xfrm rot="16200000" flipH="1">
            <a:off x="5579261" y="492913"/>
            <a:ext cx="142876" cy="14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14348" y="642918"/>
            <a:ext cx="7715304" cy="4071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 функціонування Школи,  дружньої до дитини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упорядкування сприятливого шкільного середовища;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впровадження ефективних технологій навчання і виховання;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 системи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медико-психологічного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соціально-педагогічного супроводу розвитку учнів;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системи науково-методичного супроводу функціонування і розвитку школи;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професійної компетентності вчителів, адміністрації школи;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залучення учнів, батьків, громади до забезпечення функціонування школи;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здійснення моніторингу діяльності школи за розробленими критеріями, індикаторами тощо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Виноска зі стрілкою донизу 305"/>
          <p:cNvSpPr>
            <a:spLocks/>
          </p:cNvSpPr>
          <p:nvPr/>
        </p:nvSpPr>
        <p:spPr bwMode="auto">
          <a:xfrm>
            <a:off x="3786182" y="4886346"/>
            <a:ext cx="1695450" cy="314325"/>
          </a:xfrm>
          <a:prstGeom prst="downArrowCallout">
            <a:avLst>
              <a:gd name="adj1" fmla="val 25022"/>
              <a:gd name="adj2" fmla="val 24997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52592" y="5243523"/>
            <a:ext cx="5962650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Очікуваний результат: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цілісного благополуччя учня у Школі, дружній до дитини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1118</Words>
  <Application>Microsoft Office PowerPoint</Application>
  <PresentationFormat>Экран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</vt:lpstr>
      <vt:lpstr>Acrobat Document</vt:lpstr>
      <vt:lpstr>ШКОЛІ, ДРУЖНІЙ  ДО ДИТИНИ</vt:lpstr>
      <vt:lpstr>Нормативно-правове підґрунтя створення Школи, дружньої до дитини</vt:lpstr>
      <vt:lpstr>Мета діяльності Школи, дружньої до дитини</vt:lpstr>
      <vt:lpstr>Основні завдання  превентивного виховання</vt:lpstr>
      <vt:lpstr>Модель превентивного виховання школи</vt:lpstr>
      <vt:lpstr>Аспекти превентивного виховання у школі</vt:lpstr>
      <vt:lpstr>Слайд 7</vt:lpstr>
      <vt:lpstr>Слайд 8</vt:lpstr>
      <vt:lpstr>Слайд 9</vt:lpstr>
      <vt:lpstr>Слайд 10</vt:lpstr>
      <vt:lpstr>  Предмет  “Основи здоров’я”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ШКОЛІ, ДРУЖНІЙ  ДО ДИТИНИ</dc:title>
  <cp:lastModifiedBy>User</cp:lastModifiedBy>
  <cp:revision>8</cp:revision>
  <dcterms:modified xsi:type="dcterms:W3CDTF">2014-07-09T16:46:11Z</dcterms:modified>
</cp:coreProperties>
</file>