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11"/>
  </p:notesMasterIdLst>
  <p:sldIdLst>
    <p:sldId id="274" r:id="rId3"/>
    <p:sldId id="275" r:id="rId4"/>
    <p:sldId id="271" r:id="rId5"/>
    <p:sldId id="260" r:id="rId6"/>
    <p:sldId id="277" r:id="rId7"/>
    <p:sldId id="278" r:id="rId8"/>
    <p:sldId id="280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6BEB-61B9-4C22-B607-D9CE0BA9C3A8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C4D9-EAA1-44C7-9384-3B4F2750C8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45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CF2B-CA22-45A2-9E8D-63F138180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30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C8DF-CD0D-44FA-B19C-60FDF4923F9F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EE7-29C1-4179-B215-F496A273D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1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90A66AE-81F5-474A-B74B-EE41E9320F19}" type="datetimeFigureOut">
              <a:rPr lang="uk-UA" smtClean="0"/>
              <a:pPr/>
              <a:t>04.08.2014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учнівське сам\червоний хрест\S2240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47" y="3538210"/>
            <a:ext cx="450850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_09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2224893"/>
            <a:ext cx="4286250" cy="3214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IC_1106.JPG"/>
          <p:cNvPicPr/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152400" y="91292"/>
            <a:ext cx="4453255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кутник 9"/>
          <p:cNvSpPr/>
          <p:nvPr/>
        </p:nvSpPr>
        <p:spPr>
          <a:xfrm>
            <a:off x="1955800" y="2492896"/>
            <a:ext cx="3009900" cy="723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Зустріч з </a:t>
            </a:r>
            <a:r>
              <a:rPr lang="uk-UA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працівниками </a:t>
            </a:r>
            <a:r>
              <a:rPr lang="uk-UA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Острозького РВ УМВС «Кримінальна відповідальність неповнолітніх</a:t>
            </a:r>
            <a:r>
              <a:rPr lang="uk-UA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», «Права та </a:t>
            </a:r>
            <a:r>
              <a:rPr lang="uk-UA" sz="1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обов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’</a:t>
            </a:r>
            <a:r>
              <a:rPr lang="uk-UA" sz="1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язки</a:t>
            </a:r>
            <a:r>
              <a:rPr lang="uk-UA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237147" y="5877272"/>
            <a:ext cx="3009900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Круглий стіл  «Стань волонтером!».  Співпраця міської організації Товариства Червоного Хреста та учнівського самоврядування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475605" y="5213356"/>
            <a:ext cx="3416300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До Всесвітнього Дня молоді круглий стіл «Розробка та впровадження соціальних проектів: сучасні тенденції» </a:t>
            </a:r>
            <a:r>
              <a:rPr lang="uk-UA" sz="1200" dirty="0" smtClean="0">
                <a:effectLst/>
                <a:latin typeface="Times New Roman"/>
                <a:ea typeface="Calibri"/>
                <a:cs typeface="Times New Roman"/>
              </a:rPr>
              <a:t>. Співпраця </a:t>
            </a: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фахівців МЦСССДМ та учнівського самоврядування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2" descr="http://ostroggimnaziya.at.ua/_nw/1/s409160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274" y="91292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08098"/>
      </p:ext>
    </p:extLst>
  </p:cSld>
  <p:clrMapOvr>
    <a:masterClrMapping/>
  </p:clrMapOvr>
  <p:transition advTm="7953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2011-2012\волонтери канада\S174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4" y="228600"/>
            <a:ext cx="3817806" cy="29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IC_000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9804" y="3171346"/>
            <a:ext cx="2808312" cy="243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/>
          <p:cNvSpPr/>
          <p:nvPr/>
        </p:nvSpPr>
        <p:spPr>
          <a:xfrm>
            <a:off x="1250950" y="2432077"/>
            <a:ext cx="24511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Розвиваючі ігри з волонтерами НУ «Острозька академія»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750606" y="5995872"/>
            <a:ext cx="24511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Зустріч з </a:t>
            </a:r>
            <a:r>
              <a:rPr lang="uk-UA" sz="1200" dirty="0" smtClean="0">
                <a:effectLst/>
                <a:latin typeface="Times New Roman"/>
                <a:ea typeface="Calibri"/>
                <a:cs typeface="Times New Roman"/>
              </a:rPr>
              <a:t>працівниками ЦРЛ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Рисунок 9" descr="D:\2011-2012\про боно\S184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1346"/>
            <a:ext cx="3831694" cy="3003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кутник 10"/>
          <p:cNvSpPr/>
          <p:nvPr/>
        </p:nvSpPr>
        <p:spPr>
          <a:xfrm>
            <a:off x="482024" y="5754755"/>
            <a:ext cx="1994476" cy="702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Лекція з фахівцями юридичної клініки «</a:t>
            </a: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Pro Bono</a:t>
            </a: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Рисунок 11" descr="D:\учнівське сам\червоний хрест\S22400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039" y="280437"/>
            <a:ext cx="3801740" cy="28605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кутник 12"/>
          <p:cNvSpPr/>
          <p:nvPr/>
        </p:nvSpPr>
        <p:spPr>
          <a:xfrm>
            <a:off x="6588224" y="2544349"/>
            <a:ext cx="2111473" cy="740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latin typeface="Times New Roman"/>
                <a:ea typeface="Calibri"/>
                <a:cs typeface="Times New Roman"/>
              </a:rPr>
              <a:t>Посвята  учнів 5 класу в  члени Товариства Червоного Хреста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4" name="Рисунок 13" descr="H:\Тиждень БЖ фото\DSCN088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6043" y="3914367"/>
            <a:ext cx="2744271" cy="210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35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9" descr="D:\Марина\Кримінська\здоровий спосіб життя\IMG_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56" y="84512"/>
            <a:ext cx="3839840" cy="2880320"/>
          </a:xfrm>
          <a:prstGeom prst="rect">
            <a:avLst/>
          </a:prstGeom>
          <a:noFill/>
        </p:spPr>
      </p:pic>
      <p:sp>
        <p:nvSpPr>
          <p:cNvPr id="8" name="Прямокутник 102"/>
          <p:cNvSpPr>
            <a:spLocks noChangeArrowheads="1"/>
          </p:cNvSpPr>
          <p:nvPr/>
        </p:nvSpPr>
        <p:spPr bwMode="auto">
          <a:xfrm>
            <a:off x="6444208" y="3717032"/>
            <a:ext cx="2451100" cy="593726"/>
          </a:xfrm>
          <a:prstGeom prst="rect">
            <a:avLst/>
          </a:prstGeom>
          <a:solidFill>
            <a:srgbClr val="C0504D"/>
          </a:solidFill>
          <a:ln w="38100" algn="ctr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Радіохвилинка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75" name="Рисунок 28" descr="D:\Марина\Кримінська\здоровий спосіб життя\IMG_0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01" y="2071109"/>
            <a:ext cx="4063704" cy="31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102"/>
          <p:cNvSpPr>
            <a:spLocks noChangeArrowheads="1"/>
          </p:cNvSpPr>
          <p:nvPr/>
        </p:nvSpPr>
        <p:spPr bwMode="auto">
          <a:xfrm>
            <a:off x="5724128" y="260648"/>
            <a:ext cx="3027164" cy="7200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Виступи агітбригади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“Молодь обирає здоров’я”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Picture 5" descr="D:\фото\казявкі\-w52qXAft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142" y="980728"/>
            <a:ext cx="4450043" cy="33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фото\казявкі\QTbcRHgZ5W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966808" cy="29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Маріна\Desktop\молодь обирає здор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3895"/>
            <a:ext cx="4380471" cy="26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99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274639"/>
            <a:ext cx="7200800" cy="6340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IMG_2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770" y="782470"/>
            <a:ext cx="4953003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DCIM\100MEDIA\PIC_0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7954"/>
            <a:ext cx="4038415" cy="287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IC_04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044" y="3695521"/>
            <a:ext cx="4104456" cy="3069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cs306311.vk.me/v306311137/669c/0GM3p087kv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43" y="3586686"/>
            <a:ext cx="4386580" cy="328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82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C:\Users\Маріна\Desktop\табір фото\DSCN15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32" y="188640"/>
            <a:ext cx="5283200" cy="3961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DCIM\100MEDIA\PIC_0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33699"/>
            <a:ext cx="5963285" cy="4472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ostroggimnaziya.at.ua/_nw/1/s42083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117" y="404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stroggimnaziya.at.ua/_nw/1/s851952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39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S105006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68850" cy="3576320"/>
          </a:xfrm>
          <a:prstGeom prst="roundRect">
            <a:avLst>
              <a:gd name="adj" fmla="val 16667"/>
            </a:avLst>
          </a:prstGeom>
          <a:noFill/>
          <a:ln w="38100" algn="in">
            <a:solidFill>
              <a:srgbClr val="0070C0"/>
            </a:solidFill>
            <a:prstDash val="dash"/>
            <a:round/>
            <a:headEnd/>
            <a:tailEnd/>
          </a:ln>
          <a:effectLst/>
        </p:spPr>
      </p:pic>
      <p:pic>
        <p:nvPicPr>
          <p:cNvPr id="5" name="Рисунок 4" descr="S10500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73" y="35532"/>
            <a:ext cx="4488180" cy="3366135"/>
          </a:xfrm>
          <a:prstGeom prst="ellipse">
            <a:avLst/>
          </a:prstGeom>
          <a:noFill/>
          <a:ln w="38100" algn="in">
            <a:solidFill>
              <a:srgbClr val="FFC000"/>
            </a:solidFill>
            <a:prstDash val="dash"/>
            <a:round/>
            <a:headEnd/>
            <a:tailEnd/>
          </a:ln>
          <a:effectLst/>
        </p:spPr>
      </p:pic>
      <p:pic>
        <p:nvPicPr>
          <p:cNvPr id="6" name="Рисунок 5" descr="DSC004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577080" cy="3432810"/>
          </a:xfrm>
          <a:prstGeom prst="roundRect">
            <a:avLst>
              <a:gd name="adj" fmla="val 16667"/>
            </a:avLst>
          </a:prstGeom>
          <a:noFill/>
          <a:ln w="38100" algn="in">
            <a:solidFill>
              <a:srgbClr val="FF0000"/>
            </a:solidFill>
            <a:prstDash val="dash"/>
            <a:round/>
            <a:headEnd/>
            <a:tailEnd/>
          </a:ln>
          <a:effectLst/>
        </p:spPr>
      </p:pic>
      <p:pic>
        <p:nvPicPr>
          <p:cNvPr id="7" name="Рисунок 6" descr="DSC0044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764960"/>
            <a:ext cx="4016375" cy="3012440"/>
          </a:xfrm>
          <a:prstGeom prst="ellipse">
            <a:avLst/>
          </a:prstGeom>
          <a:noFill/>
          <a:ln w="38100" algn="in">
            <a:solidFill>
              <a:srgbClr val="FF99FF"/>
            </a:solidFill>
            <a:prstDash val="dash"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657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ostroggimnaziya.at.ua/_nw/0/s77449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1000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ostroggimnaziya.at.ua/_nw/0/s30615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640" y="236300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4" name="Picture 14" descr="http://ostroggimnaziya.at.ua/_nw/0/06639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2" y="3445369"/>
            <a:ext cx="4296853" cy="322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ostroggimnaziya.at.ua/_nw/0/83329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3" y="116631"/>
            <a:ext cx="4153316" cy="311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31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превентивного виховання : </a:t>
            </a: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9323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altLang="uk-UA" sz="2800" dirty="0" smtClean="0">
                <a:solidFill>
                  <a:srgbClr val="C00000"/>
                </a:solidFill>
              </a:rPr>
              <a:t>рівень загальної вихованості учнів НВК;</a:t>
            </a:r>
            <a:endParaRPr lang="ru-RU" altLang="uk-UA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altLang="uk-UA" sz="2800" dirty="0" smtClean="0">
                <a:solidFill>
                  <a:srgbClr val="C00000"/>
                </a:solidFill>
              </a:rPr>
              <a:t>рівень самооцінки учнів;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</a:t>
            </a:r>
            <a:r>
              <a:rPr lang="uk-UA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активної та громадської позиції, необхідності дотримуватись конституційно-правових норм, своїх прав,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обов'язків;</a:t>
            </a:r>
            <a:endParaRPr lang="ru-RU" altLang="uk-UA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altLang="uk-UA" sz="2800" dirty="0" smtClean="0">
                <a:solidFill>
                  <a:srgbClr val="C00000"/>
                </a:solidFill>
              </a:rPr>
              <a:t>орієнтація  на здоровий спосіб життя, дотримання його норм в повсякденні;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altLang="uk-UA" sz="2800" dirty="0">
                <a:solidFill>
                  <a:srgbClr val="C00000"/>
                </a:solidFill>
              </a:rPr>
              <a:t>у</a:t>
            </a:r>
            <a:r>
              <a:rPr lang="uk-UA" altLang="uk-UA" sz="2800" dirty="0" smtClean="0">
                <a:solidFill>
                  <a:srgbClr val="C00000"/>
                </a:solidFill>
              </a:rPr>
              <a:t>свідомлення наслідків </a:t>
            </a:r>
            <a:r>
              <a:rPr lang="uk-UA" altLang="uk-UA" sz="2800" dirty="0">
                <a:solidFill>
                  <a:srgbClr val="C00000"/>
                </a:solidFill>
              </a:rPr>
              <a:t>негативного впливу шкідливих звичок на здоров'я </a:t>
            </a:r>
            <a:r>
              <a:rPr lang="uk-UA" altLang="uk-UA" sz="2800" dirty="0" smtClean="0">
                <a:solidFill>
                  <a:srgbClr val="C00000"/>
                </a:solidFill>
              </a:rPr>
              <a:t>людини 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endParaRPr lang="ru-RU" altLang="uk-UA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ru-RU" altLang="uk-UA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uk-UA" dirty="0" smtClean="0"/>
          </a:p>
        </p:txBody>
      </p:sp>
      <p:pic>
        <p:nvPicPr>
          <p:cNvPr id="20484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1683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96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NewsPrint</vt:lpstr>
      <vt:lpstr>Слайд 1</vt:lpstr>
      <vt:lpstr>Слайд 2</vt:lpstr>
      <vt:lpstr>Слайд 3</vt:lpstr>
      <vt:lpstr> «Спорт – здоров’я, спорт – це сила, що дає всім дітям крила» </vt:lpstr>
      <vt:lpstr>Слайд 5</vt:lpstr>
      <vt:lpstr>Слайд 6</vt:lpstr>
      <vt:lpstr>Слайд 7</vt:lpstr>
      <vt:lpstr>   Показники  успішності превентивного виховання 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Острозький НВК  «Школа І-ІІІ ступенів – гімназія»</dc:title>
  <dc:creator>Sara Yasmeen (Wipro Technologies)</dc:creator>
  <cp:lastModifiedBy>User</cp:lastModifiedBy>
  <cp:revision>33</cp:revision>
  <dcterms:created xsi:type="dcterms:W3CDTF">2010-02-23T11:30:32Z</dcterms:created>
  <dcterms:modified xsi:type="dcterms:W3CDTF">2014-08-04T15:25:32Z</dcterms:modified>
</cp:coreProperties>
</file>