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74" r:id="rId4"/>
    <p:sldId id="273" r:id="rId5"/>
    <p:sldId id="280" r:id="rId6"/>
    <p:sldId id="275" r:id="rId7"/>
    <p:sldId id="276" r:id="rId8"/>
    <p:sldId id="277" r:id="rId9"/>
    <p:sldId id="282" r:id="rId10"/>
    <p:sldId id="278" r:id="rId11"/>
    <p:sldId id="279" r:id="rId12"/>
    <p:sldId id="258" r:id="rId13"/>
    <p:sldId id="259" r:id="rId14"/>
    <p:sldId id="260" r:id="rId15"/>
    <p:sldId id="261" r:id="rId16"/>
    <p:sldId id="267" r:id="rId17"/>
    <p:sldId id="268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>
            <a:lum bright="1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815" y="12450"/>
            <a:ext cx="9187815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00232" y="500042"/>
            <a:ext cx="67773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Управління освіти виконавчого комітету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Орджонікідзевської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міської ради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Комунальний заклад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«Середня загальноосвітня школа № 8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м. Орджонікідзе Дніпропетровської області»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571472" y="2857496"/>
            <a:ext cx="7858179" cy="151264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>
              <a:buNone/>
            </a:pPr>
            <a:r>
              <a:rPr lang="uk-UA" sz="3600" b="1" kern="10" spc="50" dirty="0" smtClean="0">
                <a:ln w="11430"/>
                <a:solidFill>
                  <a:srgbClr val="0000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Модель </a:t>
            </a:r>
          </a:p>
          <a:p>
            <a:pPr algn="ctr" rtl="0">
              <a:buNone/>
            </a:pPr>
            <a:r>
              <a:rPr lang="uk-UA" sz="3600" b="1" kern="10" spc="50" dirty="0" smtClean="0">
                <a:ln w="11430"/>
                <a:solidFill>
                  <a:srgbClr val="0000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превентивної освіти</a:t>
            </a:r>
            <a:endParaRPr lang="uk-UA" sz="3600" b="1" kern="10" spc="50" dirty="0">
              <a:ln w="11430"/>
              <a:solidFill>
                <a:srgbClr val="0000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464" y="144463"/>
            <a:ext cx="2521404" cy="228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348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bright="2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6565" y="0"/>
            <a:ext cx="9190565" cy="6858000"/>
          </a:xfrm>
          <a:prstGeom prst="rect">
            <a:avLst/>
          </a:prstGeom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451732" y="232682"/>
            <a:ext cx="620077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Напрямки </a:t>
            </a:r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превентивного </a:t>
            </a:r>
            <a:r>
              <a:rPr lang="ru-RU" sz="3600" kern="10" spc="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виховання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589969" y="548680"/>
            <a:ext cx="3924300" cy="1571625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400" b="1" dirty="0">
                <a:ln>
                  <a:noFill/>
                </a:ln>
                <a:gradFill>
                  <a:gsLst>
                    <a:gs pos="0">
                      <a:srgbClr val="FC7B79"/>
                    </a:gs>
                    <a:gs pos="75000">
                      <a:srgbClr val="CF2C28"/>
                    </a:gs>
                    <a:gs pos="100000">
                      <a:srgbClr val="C90000"/>
                    </a:gs>
                  </a:gsLst>
                  <a:lin ang="5400000" scaled="0"/>
                </a:gra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Комунальний заклад 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400" b="1" dirty="0">
                <a:ln>
                  <a:noFill/>
                </a:ln>
                <a:gradFill>
                  <a:gsLst>
                    <a:gs pos="0">
                      <a:srgbClr val="FC7B79"/>
                    </a:gs>
                    <a:gs pos="75000">
                      <a:srgbClr val="CF2C28"/>
                    </a:gs>
                    <a:gs pos="100000">
                      <a:srgbClr val="C90000"/>
                    </a:gs>
                  </a:gsLst>
                  <a:lin ang="5400000" scaled="0"/>
                </a:gra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«Середня загальноосвітня школа № 8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400" b="1" dirty="0">
                <a:ln>
                  <a:noFill/>
                </a:ln>
                <a:gradFill>
                  <a:gsLst>
                    <a:gs pos="0">
                      <a:srgbClr val="FC7B79"/>
                    </a:gs>
                    <a:gs pos="75000">
                      <a:srgbClr val="CF2C28"/>
                    </a:gs>
                    <a:gs pos="100000">
                      <a:srgbClr val="C90000"/>
                    </a:gs>
                  </a:gsLst>
                  <a:lin ang="5400000" scaled="0"/>
                </a:gra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м. Орджонікідзе 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400" b="1" dirty="0">
                <a:ln>
                  <a:noFill/>
                </a:ln>
                <a:gradFill>
                  <a:gsLst>
                    <a:gs pos="0">
                      <a:srgbClr val="FC7B79"/>
                    </a:gs>
                    <a:gs pos="75000">
                      <a:srgbClr val="CF2C28"/>
                    </a:gs>
                    <a:gs pos="100000">
                      <a:srgbClr val="C90000"/>
                    </a:gs>
                  </a:gsLst>
                  <a:lin ang="5400000" scaled="0"/>
                </a:gra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Дніпропетровської області»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ea typeface="Calibri"/>
                <a:cs typeface="Times New Roman"/>
              </a:rPr>
              <a:t> 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-160119" y="2131258"/>
            <a:ext cx="9292242" cy="4691895"/>
            <a:chOff x="-160119" y="2131258"/>
            <a:chExt cx="9292242" cy="4691895"/>
          </a:xfrm>
        </p:grpSpPr>
        <p:sp>
          <p:nvSpPr>
            <p:cNvPr id="7" name="Лента лицом вниз 6"/>
            <p:cNvSpPr/>
            <p:nvPr/>
          </p:nvSpPr>
          <p:spPr>
            <a:xfrm>
              <a:off x="0" y="2131258"/>
              <a:ext cx="2250993" cy="933450"/>
            </a:xfrm>
            <a:prstGeom prst="ribb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1000"/>
                </a:spcAft>
              </a:pPr>
              <a:r>
                <a:rPr lang="uk-UA" sz="1400" b="1" dirty="0">
                  <a:solidFill>
                    <a:srgbClr val="000080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на  рівні  фізичного  здоров</a:t>
              </a:r>
              <a:r>
                <a:rPr lang="ru-RU" sz="1400" b="1" dirty="0">
                  <a:solidFill>
                    <a:srgbClr val="000080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’</a:t>
              </a:r>
              <a:r>
                <a:rPr lang="uk-UA" sz="1400" b="1" dirty="0">
                  <a:solidFill>
                    <a:srgbClr val="000080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я</a:t>
              </a:r>
              <a:endParaRPr lang="ru-RU" sz="11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8" name="Лента лицом вниз 7"/>
            <p:cNvSpPr/>
            <p:nvPr/>
          </p:nvSpPr>
          <p:spPr>
            <a:xfrm>
              <a:off x="2250993" y="2150460"/>
              <a:ext cx="2182954" cy="933450"/>
            </a:xfrm>
            <a:prstGeom prst="ribbon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1000"/>
                </a:spcAft>
              </a:pPr>
              <a:r>
                <a:rPr lang="uk-UA" sz="1400" b="1" dirty="0">
                  <a:solidFill>
                    <a:srgbClr val="000080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на  рівні  психічного  здоров</a:t>
              </a:r>
              <a:r>
                <a:rPr lang="ru-RU" sz="1400" b="1" dirty="0">
                  <a:solidFill>
                    <a:srgbClr val="000080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'</a:t>
              </a:r>
              <a:r>
                <a:rPr lang="uk-UA" sz="1400" b="1" dirty="0">
                  <a:solidFill>
                    <a:srgbClr val="000080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я  </a:t>
              </a:r>
              <a:endParaRPr lang="ru-RU" sz="11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9" name="Лента лицом вниз 8"/>
            <p:cNvSpPr/>
            <p:nvPr/>
          </p:nvSpPr>
          <p:spPr>
            <a:xfrm>
              <a:off x="4433947" y="2150460"/>
              <a:ext cx="2307703" cy="933450"/>
            </a:xfrm>
            <a:prstGeom prst="ribbon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1000"/>
                </a:spcAft>
              </a:pPr>
              <a:r>
                <a:rPr lang="uk-UA" sz="1400" b="1">
                  <a:solidFill>
                    <a:srgbClr val="002060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на  рівні  духовного  здоров</a:t>
              </a:r>
              <a:r>
                <a:rPr lang="ru-RU" sz="1400" b="1">
                  <a:solidFill>
                    <a:srgbClr val="002060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’</a:t>
              </a:r>
              <a:r>
                <a:rPr lang="uk-UA" sz="1400" b="1">
                  <a:solidFill>
                    <a:srgbClr val="002060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я</a:t>
              </a:r>
              <a:endParaRPr lang="ru-RU" sz="110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10" name="Лента лицом вниз 9"/>
            <p:cNvSpPr/>
            <p:nvPr/>
          </p:nvSpPr>
          <p:spPr>
            <a:xfrm>
              <a:off x="6741650" y="2150460"/>
              <a:ext cx="2353072" cy="933450"/>
            </a:xfrm>
            <a:prstGeom prst="ribbon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1000"/>
                </a:spcAft>
              </a:pPr>
              <a:r>
                <a:rPr lang="uk-UA" sz="1400" b="1" dirty="0">
                  <a:solidFill>
                    <a:srgbClr val="000080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на  рівні  соціального  здоров</a:t>
              </a:r>
              <a:r>
                <a:rPr lang="ru-RU" sz="1400" b="1" dirty="0">
                  <a:solidFill>
                    <a:srgbClr val="000080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’</a:t>
              </a:r>
              <a:r>
                <a:rPr lang="uk-UA" sz="1400" b="1" dirty="0">
                  <a:solidFill>
                    <a:srgbClr val="000080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я  </a:t>
              </a:r>
              <a:endParaRPr lang="ru-RU" sz="11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11" name="Вертикальный свиток 10"/>
            <p:cNvSpPr/>
            <p:nvPr/>
          </p:nvSpPr>
          <p:spPr>
            <a:xfrm>
              <a:off x="-160119" y="3064860"/>
              <a:ext cx="2581275" cy="3695700"/>
            </a:xfrm>
            <a:prstGeom prst="verticalScroll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28600" algn="ctr">
                <a:spcAft>
                  <a:spcPts val="0"/>
                </a:spcAft>
              </a:pPr>
              <a:r>
                <a:rPr lang="uk-UA" sz="1400" b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Спортивні гуртки;</a:t>
              </a:r>
              <a:endParaRPr lang="ru-RU" sz="11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  <a:p>
              <a:pPr marL="228600" algn="ctr">
                <a:spcAft>
                  <a:spcPts val="0"/>
                </a:spcAft>
              </a:pPr>
              <a:r>
                <a:rPr lang="uk-UA" sz="1400" b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спортивні змагання;</a:t>
              </a:r>
              <a:endParaRPr lang="ru-RU" sz="11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  <a:p>
              <a:pPr algn="ctr">
                <a:spcAft>
                  <a:spcPts val="0"/>
                </a:spcAft>
                <a:tabLst>
                  <a:tab pos="2981325" algn="l"/>
                </a:tabLst>
              </a:pPr>
              <a:r>
                <a:rPr lang="uk-UA" sz="1400" b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     ранкова зарядка</a:t>
              </a:r>
              <a:endParaRPr lang="ru-RU" sz="11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  <a:p>
              <a:pPr marL="228600" algn="ctr">
                <a:spcAft>
                  <a:spcPts val="0"/>
                </a:spcAft>
                <a:tabLst>
                  <a:tab pos="2981325" algn="l"/>
                </a:tabLst>
              </a:pPr>
              <a:r>
                <a:rPr lang="uk-UA" sz="1400" b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уроки фізичної культури;</a:t>
              </a:r>
              <a:endParaRPr lang="ru-RU" sz="11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  <a:p>
              <a:pPr marL="228600" algn="ctr">
                <a:spcAft>
                  <a:spcPts val="0"/>
                </a:spcAft>
                <a:tabLst>
                  <a:tab pos="2981325" algn="l"/>
                </a:tabLst>
              </a:pPr>
              <a:r>
                <a:rPr lang="uk-UA" sz="1400" b="1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фізтхвилинки</a:t>
              </a:r>
              <a:r>
                <a:rPr lang="uk-UA" sz="1400" b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під час навчального процесу ;</a:t>
              </a:r>
              <a:endParaRPr lang="ru-RU" sz="11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  <a:p>
              <a:pPr marL="228600" algn="ctr">
                <a:spcAft>
                  <a:spcPts val="0"/>
                </a:spcAft>
                <a:tabLst>
                  <a:tab pos="2981325" algn="l"/>
                </a:tabLst>
              </a:pPr>
              <a:r>
                <a:rPr lang="uk-UA" sz="1400" b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перерви рухової</a:t>
              </a:r>
              <a:r>
                <a:rPr lang="uk-UA" sz="14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uk-UA" sz="1400" b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активності;</a:t>
              </a:r>
              <a:endParaRPr lang="ru-RU" sz="11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  <a:p>
              <a:pPr marL="228600" algn="ctr">
                <a:spcAft>
                  <a:spcPts val="0"/>
                </a:spcAft>
              </a:pPr>
              <a:r>
                <a:rPr lang="uk-UA" sz="1400" b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заняття в спортивних секціях.</a:t>
              </a:r>
              <a:endParaRPr lang="ru-RU" sz="11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12" name="Вертикальный свиток 11"/>
            <p:cNvSpPr/>
            <p:nvPr/>
          </p:nvSpPr>
          <p:spPr>
            <a:xfrm>
              <a:off x="2051720" y="3022678"/>
              <a:ext cx="2581275" cy="3737882"/>
            </a:xfrm>
            <a:prstGeom prst="verticalScroll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28600" algn="ctr">
                <a:spcAft>
                  <a:spcPts val="0"/>
                </a:spcAft>
              </a:pPr>
              <a:r>
                <a:rPr lang="uk-UA" sz="1400" b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Психологічне вивчення особистості дитини;</a:t>
              </a:r>
              <a:endParaRPr lang="ru-RU" sz="110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  <a:p>
              <a:pPr marL="228600" algn="ctr">
                <a:spcAft>
                  <a:spcPts val="0"/>
                </a:spcAft>
              </a:pPr>
              <a:r>
                <a:rPr lang="uk-UA" sz="1400" b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корекційна робота (тренінги, анкетування,  тестування дітей);</a:t>
              </a:r>
              <a:endParaRPr lang="ru-RU" sz="110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  <a:p>
              <a:pPr marL="228600" algn="ctr">
                <a:spcAft>
                  <a:spcPts val="0"/>
                </a:spcAft>
              </a:pPr>
              <a:r>
                <a:rPr lang="uk-UA" sz="1400" b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аналітична робота (повторне вивчення особистості).</a:t>
              </a:r>
              <a:endParaRPr lang="ru-RU" sz="110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ru-RU" sz="110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 </a:t>
              </a:r>
            </a:p>
          </p:txBody>
        </p:sp>
        <p:sp>
          <p:nvSpPr>
            <p:cNvPr id="13" name="Вертикальный свиток 12"/>
            <p:cNvSpPr/>
            <p:nvPr/>
          </p:nvSpPr>
          <p:spPr>
            <a:xfrm>
              <a:off x="4178295" y="2937332"/>
              <a:ext cx="2581275" cy="3829050"/>
            </a:xfrm>
            <a:prstGeom prst="verticalScroll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28600" algn="ctr">
                <a:spcAft>
                  <a:spcPts val="0"/>
                </a:spcAft>
              </a:pPr>
              <a:r>
                <a:rPr lang="uk-UA" sz="1400" b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Проведення Тижня права, місячника «Молодь обирає здоров’я»;</a:t>
              </a:r>
              <a:endParaRPr lang="ru-RU" sz="11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  <a:p>
              <a:pPr marL="228600" algn="ctr">
                <a:spcAft>
                  <a:spcPts val="0"/>
                </a:spcAft>
              </a:pPr>
              <a:r>
                <a:rPr lang="uk-UA" sz="1400" b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години  спілкування з правової тематики та основ здорового способу життя;</a:t>
              </a:r>
              <a:endParaRPr lang="ru-RU" sz="11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  <a:p>
              <a:pPr marL="228600" algn="ctr">
                <a:spcAft>
                  <a:spcPts val="0"/>
                </a:spcAft>
              </a:pPr>
              <a:r>
                <a:rPr lang="uk-UA" sz="1400" b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написання соціальних диктантів;</a:t>
              </a:r>
              <a:endParaRPr lang="ru-RU" sz="11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  <a:p>
              <a:pPr marL="228600" algn="ctr">
                <a:spcAft>
                  <a:spcPts val="0"/>
                </a:spcAft>
              </a:pPr>
              <a:r>
                <a:rPr lang="uk-UA" sz="1400" b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зустрічей з цікавими людьми.</a:t>
              </a:r>
              <a:endParaRPr lang="ru-RU" sz="11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ru-RU" sz="11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 </a:t>
              </a:r>
            </a:p>
          </p:txBody>
        </p:sp>
        <p:sp>
          <p:nvSpPr>
            <p:cNvPr id="14" name="Вертикальный свиток 13"/>
            <p:cNvSpPr/>
            <p:nvPr/>
          </p:nvSpPr>
          <p:spPr>
            <a:xfrm>
              <a:off x="6550848" y="3022678"/>
              <a:ext cx="2581275" cy="3800475"/>
            </a:xfrm>
            <a:prstGeom prst="verticalScroll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b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Робота наркопосту</a:t>
              </a:r>
              <a:endParaRPr lang="ru-RU" sz="110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uk-UA" sz="1400" b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Робота Ради профілактики</a:t>
              </a:r>
              <a:endParaRPr lang="ru-RU" sz="110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uk-UA" sz="1400" b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Факультативи «Рівнийрівному»,»Захисти себе від ВІЛ»;</a:t>
              </a:r>
              <a:endParaRPr lang="ru-RU" sz="110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uk-UA" sz="1400" b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юридичний всеобуч батьків.</a:t>
              </a:r>
              <a:endParaRPr lang="ru-RU" sz="110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ru-RU" sz="110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442705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>
            <a:lum bright="2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9" name="Поле 1"/>
          <p:cNvSpPr txBox="1">
            <a:spLocks noGrp="1"/>
          </p:cNvSpPr>
          <p:nvPr>
            <p:ph type="title"/>
          </p:nvPr>
        </p:nvSpPr>
        <p:spPr>
          <a:xfrm>
            <a:off x="214282" y="274638"/>
            <a:ext cx="8715436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50215" algn="ctr">
              <a:spcAft>
                <a:spcPts val="0"/>
              </a:spcAft>
            </a:pPr>
            <a:r>
              <a:rPr lang="uk-UA" sz="2000" b="1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Середня кількість балів учасників </a:t>
            </a:r>
            <a:r>
              <a:rPr lang="uk-UA" sz="20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опитування</a:t>
            </a:r>
            <a:endParaRPr lang="en-US" sz="20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ea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uk-UA" sz="20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uk-UA" sz="2000" b="1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для кожного з дев’яти блоків та їхня загальна сума</a:t>
            </a:r>
            <a:endParaRPr lang="ru-RU" sz="2000" b="1" dirty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1262406"/>
            <a:ext cx="8310108" cy="5500299"/>
          </a:xfrm>
          <a:prstGeom prst="rect">
            <a:avLst/>
          </a:prstGeom>
          <a:ln w="381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53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59870" y="0"/>
            <a:ext cx="9203870" cy="6858000"/>
          </a:xfrm>
          <a:prstGeom prst="rect">
            <a:avLst/>
          </a:prstGeom>
        </p:spPr>
      </p:pic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323528" y="260648"/>
            <a:ext cx="7867972" cy="72008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Відкриття шкільної спартакіади «Олімпійці серед нас»</a:t>
            </a:r>
            <a:endParaRPr lang="ru-RU" sz="3600" kern="10" spc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6" name="Рисунок 5" descr="H:\фото олімпійський тиждень\P10401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08187"/>
            <a:ext cx="3170488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793347"/>
            <a:ext cx="3888432" cy="309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H:\фото олімпійський тиждень\P104022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860102"/>
            <a:ext cx="3340224" cy="25212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429000"/>
            <a:ext cx="3995369" cy="317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8172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5820" y="12509"/>
            <a:ext cx="920982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866003"/>
            <a:ext cx="3719513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47016" y="6096000"/>
            <a:ext cx="5525116" cy="4953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Спортивні</a:t>
            </a:r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змагання</a:t>
            </a:r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«Папа, мама – я!»                                         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5" name="Рисунок 4" descr="C:\Users\user\Desktop\P105048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764704"/>
            <a:ext cx="45243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447293" y="214290"/>
            <a:ext cx="7572375" cy="42862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5439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Фестиваль </a:t>
            </a:r>
            <a:r>
              <a:rPr lang="ru-RU" sz="3600" kern="10" spc="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танцю</a:t>
            </a:r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"</a:t>
            </a:r>
            <a:r>
              <a:rPr lang="ru-RU" sz="3600" kern="10" spc="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Життя</a:t>
            </a:r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– </a:t>
            </a:r>
            <a:r>
              <a:rPr lang="ru-RU" sz="3600" kern="10" spc="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це</a:t>
            </a:r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рух</a:t>
            </a:r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, </a:t>
            </a:r>
            <a:r>
              <a:rPr lang="ru-RU" sz="3600" kern="10" spc="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здоров’я</a:t>
            </a:r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та </a:t>
            </a:r>
            <a:r>
              <a:rPr lang="ru-RU" sz="3600" kern="10" spc="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краси</a:t>
            </a:r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"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1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9870" y="0"/>
            <a:ext cx="9203870" cy="6858000"/>
          </a:xfrm>
          <a:prstGeom prst="rect">
            <a:avLst/>
          </a:prstGeom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07504" y="261937"/>
            <a:ext cx="59436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smtClean="0">
                <a:ln>
                  <a:noFill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Акція "Допоможіть чужій біді"</a:t>
            </a:r>
            <a:endParaRPr lang="ru-RU" sz="3600" kern="10" spc="0">
              <a:ln>
                <a:noFill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Рисунок 5" descr="P4241446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520" y="692696"/>
            <a:ext cx="4873625" cy="3655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4241448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56403" y="2420888"/>
            <a:ext cx="4772025" cy="3578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1068604" y="6215082"/>
            <a:ext cx="7932552" cy="4731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uk-UA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Години спілкування до всесвітнього дня боротьби зі  </a:t>
            </a:r>
            <a:r>
              <a:rPr lang="uk-UA" sz="3600" b="1" kern="1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СНІДом</a:t>
            </a:r>
            <a:endParaRPr lang="uk-UA" sz="36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610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51520" y="242887"/>
            <a:ext cx="5876925" cy="485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smtClean="0">
                <a:ln>
                  <a:noFill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Спортивні змагання</a:t>
            </a:r>
            <a:endParaRPr lang="ru-RU" sz="3600" kern="10" spc="0">
              <a:ln>
                <a:noFill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Рисунок 5" descr="DSCN2147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9552" y="908720"/>
            <a:ext cx="44704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2041018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27984" y="3068960"/>
            <a:ext cx="4584700" cy="343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1913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9870" y="0"/>
            <a:ext cx="9203870" cy="6858000"/>
          </a:xfrm>
          <a:prstGeom prst="rect">
            <a:avLst/>
          </a:prstGeom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14282" y="285728"/>
            <a:ext cx="8678768" cy="47150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>
                  <a:noFill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Конкурс  </a:t>
            </a:r>
            <a:r>
              <a:rPr lang="ru-RU" sz="3600" kern="10" spc="0" dirty="0" err="1" smtClean="0">
                <a:ln>
                  <a:noFill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малюнків</a:t>
            </a:r>
            <a:r>
              <a:rPr lang="ru-RU" sz="3600" kern="10" spc="0" dirty="0" smtClean="0">
                <a:ln>
                  <a:noFill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на </a:t>
            </a:r>
            <a:r>
              <a:rPr lang="ru-RU" sz="3600" kern="10" spc="0" dirty="0" err="1" smtClean="0">
                <a:ln>
                  <a:noFill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асфальті</a:t>
            </a:r>
            <a:r>
              <a:rPr lang="ru-RU" sz="3600" kern="10" spc="0" dirty="0" smtClean="0">
                <a:ln>
                  <a:noFill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"</a:t>
            </a:r>
            <a:r>
              <a:rPr lang="ru-RU" sz="3600" kern="10" spc="0" dirty="0" err="1" smtClean="0">
                <a:ln>
                  <a:noFill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Здоров'я</a:t>
            </a:r>
            <a:r>
              <a:rPr lang="ru-RU" sz="3600" kern="10" spc="0" dirty="0" smtClean="0">
                <a:ln>
                  <a:noFill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для  </a:t>
            </a:r>
            <a:r>
              <a:rPr lang="ru-RU" sz="3600" kern="10" spc="0" dirty="0" err="1" smtClean="0">
                <a:ln>
                  <a:noFill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всіх</a:t>
            </a:r>
            <a:r>
              <a:rPr lang="ru-RU" sz="3600" kern="10" spc="0" dirty="0" smtClean="0">
                <a:ln>
                  <a:noFill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"</a:t>
            </a:r>
            <a:endParaRPr lang="ru-RU" sz="3600" kern="10" spc="0" dirty="0">
              <a:ln>
                <a:noFill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Рисунок 5" descr="Фото0023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6931" y="928670"/>
            <a:ext cx="3867879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Фото0026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86314" y="1357298"/>
            <a:ext cx="3929090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5125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68790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476672"/>
            <a:ext cx="46998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Конкурс малюнків «О, спорт – ти мир»</a:t>
            </a:r>
            <a:endParaRPr lang="ru-RU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:\фото олімпійський тиждень\P103098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629" y="1052736"/>
            <a:ext cx="3601720" cy="27012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429124" y="2928934"/>
            <a:ext cx="44606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Оглядова виставка «Спортивна гордість школи»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:\фото олімпійський тиждень\P103097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3869" y="3754026"/>
            <a:ext cx="3644900" cy="27336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Documents and Settings\User\Рабочий стол\картинки\74946258_1734256_62bc24c33060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2160" y="449924"/>
            <a:ext cx="22669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1801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3701" y="-27358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260648"/>
            <a:ext cx="6383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Ранкова зарядка «Бадьорий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ранок"</a:t>
            </a:r>
            <a:endParaRPr lang="ru-RU" sz="2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482" y="756840"/>
            <a:ext cx="4776192" cy="358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994929"/>
            <a:ext cx="4680181" cy="351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3458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844" y="1071546"/>
            <a:ext cx="3456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28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захисника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Вітчизни</a:t>
            </a:r>
            <a:endParaRPr lang="ru-RU" sz="28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76672"/>
            <a:ext cx="5136232" cy="385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480" y="2975992"/>
            <a:ext cx="4488160" cy="336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1593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>
            <a:lum bright="2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7" name="Picture 3" descr="Стенд Герб и флаг Украин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2286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990600" y="1219200"/>
            <a:ext cx="7543800" cy="4648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altLang="ru-RU" dirty="0" smtClean="0"/>
          </a:p>
          <a:p>
            <a:pPr eaLnBrk="1" hangingPunct="1">
              <a:buFont typeface="Wingdings 2" pitchFamily="18" charset="2"/>
              <a:buNone/>
            </a:pPr>
            <a:r>
              <a:rPr lang="ru-RU" altLang="ru-RU" b="1" dirty="0" smtClean="0">
                <a:solidFill>
                  <a:srgbClr val="0000FF"/>
                </a:solidFill>
              </a:rPr>
              <a:t>                    </a:t>
            </a:r>
            <a:r>
              <a:rPr lang="ru-RU" alt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Держава</a:t>
            </a:r>
            <a:r>
              <a:rPr lang="uk-UA" alt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виховні інститути , здійснюють профілактику негативних проявів поведінки дітей та учнівської молоді , допомагають їм виробити імунітет до негативних впливів соціального середовища.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uk-UA" alt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alt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“ Основні орієнтири виховання ” )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415809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bright="2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Поле 1"/>
          <p:cNvSpPr txBox="1"/>
          <p:nvPr/>
        </p:nvSpPr>
        <p:spPr>
          <a:xfrm>
            <a:off x="395536" y="548680"/>
            <a:ext cx="6457950" cy="66675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228600" algn="ctr">
              <a:lnSpc>
                <a:spcPct val="150000"/>
              </a:lnSpc>
              <a:spcAft>
                <a:spcPts val="0"/>
              </a:spcAft>
            </a:pPr>
            <a:r>
              <a:rPr lang="uk-UA" sz="3600" b="1" spc="50" dirty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Превентивне  виховання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 descr="G:\конкурс превентивне виховання\0_2b952_a843a465_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186133"/>
            <a:ext cx="2628625" cy="383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36864" y="1050869"/>
            <a:ext cx="8760601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uk-UA" alt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  система  підготовчих  та  профілактичних  дій 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педагога,  спрямованих  на  запобігання  формуванню  </a:t>
            </a:r>
            <a:endParaRPr kumimoji="0" lang="en-US" alt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 учнів  негативних  звичок,  рис  характеру, </a:t>
            </a:r>
            <a:endParaRPr kumimoji="0" lang="en-US" alt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проявам  асоціальної  поведінки  підлітків  та  організацію  </a:t>
            </a:r>
            <a:endParaRPr kumimoji="0" lang="en-US" alt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належного  догляду  за  діяльністю  школярів.  </a:t>
            </a:r>
            <a:endParaRPr kumimoji="0" lang="en-US" alt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  організований  освітньою  установою  комплекс  систематичного  </a:t>
            </a:r>
            <a:endParaRPr kumimoji="0" lang="en-US" alt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 цілеспрямованого  впливу  на  свідомість,  </a:t>
            </a:r>
            <a:endParaRPr kumimoji="0" lang="en-US" alt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почуття  і  волю  учнів  з  метою  попередження </a:t>
            </a:r>
            <a:endParaRPr kumimoji="0" lang="en-US" alt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антигромадської  поведінки. 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</a:t>
            </a:r>
            <a:r>
              <a:rPr lang="uk-UA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uk-UA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забезпечення  постійної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відповідальної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поведінки,  сформованості імунітету  до 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негативних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впливів  соціального  середовища.</a:t>
            </a:r>
            <a:r>
              <a:rPr lang="uk-UA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DilleniaUPC" panose="02020603050405020304" pitchFamily="18" charset="-34"/>
                <a:cs typeface="DilleniaUPC" panose="02020603050405020304" pitchFamily="18" charset="-34"/>
              </a:rPr>
              <a:t> </a:t>
            </a:r>
            <a:endParaRPr lang="ru-RU" sz="2000" dirty="0">
              <a:cs typeface="DilleniaUPC" panose="02020603050405020304" pitchFamily="18" charset="-34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503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bright="2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21162"/>
            <a:ext cx="9143999" cy="68580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381000"/>
            <a:ext cx="8574088" cy="182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ctr">
              <a:spcBef>
                <a:spcPts val="0"/>
              </a:spcBef>
              <a:buFont typeface="Wingdings 2"/>
              <a:buNone/>
              <a:defRPr/>
            </a:pPr>
            <a:endParaRPr lang="uk-UA" sz="14400" b="1" u="sng" dirty="0" smtClean="0">
              <a:solidFill>
                <a:srgbClr val="00990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>
              <a:spcBef>
                <a:spcPts val="0"/>
              </a:spcBef>
              <a:buFont typeface="Wingdings 2"/>
              <a:buNone/>
              <a:defRPr/>
            </a:pPr>
            <a:endParaRPr lang="ru-RU" b="1" dirty="0" smtClean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ts val="0"/>
              </a:spcBef>
              <a:buClr>
                <a:srgbClr val="FFFF00"/>
              </a:buClr>
              <a:buFont typeface="Wingdings 2"/>
              <a:buNone/>
              <a:defRPr/>
            </a:pPr>
            <a:r>
              <a:rPr lang="uk-UA" sz="8000" b="1" i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8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комплексний цілеспрямований вплив на особистість у процесі її активної динамічної взаємодії із соціальними інституціями, спрямованої на фізичний, психічний, духовний,соціальний розвиток особистості; вироблення в неї імунітету до негативних впливів соціального оточення , профілактику, корекцію і подолання асоціальних проявів у поведінці дітей та молоді , а саме :</a:t>
            </a:r>
          </a:p>
          <a:p>
            <a:pPr marL="274320" indent="-274320">
              <a:spcBef>
                <a:spcPts val="0"/>
              </a:spcBef>
              <a:buClr>
                <a:srgbClr val="FFFF00"/>
              </a:buClr>
              <a:buFont typeface="Wingdings 2"/>
              <a:buNone/>
              <a:defRPr/>
            </a:pPr>
            <a:endParaRPr lang="ru-RU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ts val="0"/>
              </a:spcBef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uk-UA" sz="9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правопорушень (схильність до агресії , крадіжок, брехні та інших вад, що можуть призвести до кримінальних дій);</a:t>
            </a:r>
            <a:endParaRPr lang="ru-RU" sz="9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ts val="0"/>
              </a:spcBef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uk-UA" sz="9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поганих звичок (алкоголізму , наркоманії,  </a:t>
            </a:r>
            <a:r>
              <a:rPr lang="uk-UA" sz="9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тютюнопаління</a:t>
            </a:r>
            <a:r>
              <a:rPr lang="uk-UA" sz="9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токсикоманії, то що );</a:t>
            </a:r>
            <a:endParaRPr lang="ru-RU" sz="9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ts val="0"/>
              </a:spcBef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uk-UA" sz="9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статевих порушень  та їх наслідків ( статевої розпусти , венеричних захворювань, ВІЛ, СНІД , проституції , то що);</a:t>
            </a:r>
            <a:endParaRPr lang="ru-RU" sz="9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ts val="0"/>
              </a:spcBef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uk-UA" sz="9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егоцентризму та екологічної брутальності (позитивне ставлення до всього, що оточує, свідомість, підвищення культури споживання , загальноприйнятні норми людської моралі, то що). </a:t>
            </a:r>
          </a:p>
          <a:p>
            <a:pPr marL="274320" indent="-274320">
              <a:spcBef>
                <a:spcPts val="0"/>
              </a:spcBef>
              <a:buClr>
                <a:srgbClr val="0000FF"/>
              </a:buClr>
              <a:buSzPct val="100000"/>
              <a:buFont typeface="Wingdings 2" pitchFamily="18" charset="2"/>
              <a:buNone/>
              <a:defRPr/>
            </a:pPr>
            <a:endParaRPr lang="ru-RU" sz="9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>
              <a:spcBef>
                <a:spcPts val="0"/>
              </a:spcBef>
              <a:buClr>
                <a:srgbClr val="FFFF00"/>
              </a:buClr>
              <a:buFont typeface="Wingdings" pitchFamily="2" charset="2"/>
              <a:buChar char="Ø"/>
              <a:defRPr/>
            </a:pPr>
            <a:endParaRPr lang="ru-RU" sz="48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591780" y="116631"/>
            <a:ext cx="39604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Сутність : 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70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bright="2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142852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Завданнями нашої школи є :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формування  правової  свідомості;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формування  почуттів,  що  регулюють  поведінку: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законності  обраної  мети;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правомірності  шляхів  її  реалізації;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справедливості;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активної  протидії  порушникам  законів  нашої  країни;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підвищення  правової  культури;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попередження  асоціальних  проявів  серед  учнів,  профілактика  вживання  </a:t>
            </a:r>
            <a:r>
              <a:rPr lang="uk-UA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наркогенних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речовин;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профілактика дитячої  безоглядності;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просвітницька  робота  щодо  запобігання  протиправній  поведінці,  шкідливим  звичкам,  захворюванням  та  хворобам;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правильне  статеве  виховання.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конкурс превентивне виховання\0_2b960_d449a55_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58186"/>
            <a:ext cx="318135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133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bright="2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879" y="0"/>
            <a:ext cx="9143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43608" y="476672"/>
            <a:ext cx="716928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Напрямки </a:t>
            </a:r>
            <a:br>
              <a:rPr lang="uk-UA" sz="32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превентивного виховання : 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1752600"/>
            <a:ext cx="8229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FF"/>
              </a:buClr>
              <a:buFont typeface="Wingdings" pitchFamily="2" charset="2"/>
              <a:buChar char="ü"/>
            </a:pPr>
            <a:r>
              <a:rPr lang="uk-UA" alt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Правова  освіта неповнолітніх </a:t>
            </a:r>
          </a:p>
          <a:p>
            <a:pPr>
              <a:buClr>
                <a:srgbClr val="0000FF"/>
              </a:buClr>
              <a:buFont typeface="Wingdings" pitchFamily="2" charset="2"/>
              <a:buChar char="ü"/>
            </a:pPr>
            <a:r>
              <a:rPr lang="uk-UA" alt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Формування здорового способу життя </a:t>
            </a:r>
          </a:p>
          <a:p>
            <a:pPr>
              <a:buClr>
                <a:srgbClr val="0000FF"/>
              </a:buClr>
              <a:buFont typeface="Wingdings" pitchFamily="2" charset="2"/>
              <a:buChar char="ü"/>
            </a:pPr>
            <a:r>
              <a:rPr lang="uk-UA" alt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Моральне  здоров</a:t>
            </a:r>
            <a:r>
              <a:rPr lang="en-US" alt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alt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  <a:p>
            <a:pPr>
              <a:buClr>
                <a:srgbClr val="0000FF"/>
              </a:buClr>
              <a:buFont typeface="Wingdings" pitchFamily="2" charset="2"/>
              <a:buChar char="ü"/>
            </a:pPr>
            <a:r>
              <a:rPr lang="uk-UA" alt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Профілактика асоціальних проявів в поведінці учнів</a:t>
            </a:r>
          </a:p>
          <a:p>
            <a:pPr>
              <a:buClr>
                <a:srgbClr val="0000FF"/>
              </a:buClr>
              <a:buFont typeface="Wingdings" pitchFamily="2" charset="2"/>
              <a:buChar char="ü"/>
            </a:pPr>
            <a:r>
              <a:rPr lang="uk-UA" alt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Соціальна реабілітація неповнолітніх</a:t>
            </a:r>
          </a:p>
          <a:p>
            <a:pPr>
              <a:buClr>
                <a:srgbClr val="0000FF"/>
              </a:buClr>
              <a:buFont typeface="Wingdings" pitchFamily="2" charset="2"/>
              <a:buChar char="ü"/>
            </a:pPr>
            <a:r>
              <a:rPr lang="uk-UA" alt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Комплексна </a:t>
            </a:r>
            <a:r>
              <a:rPr lang="uk-UA" alt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uk-UA" alt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педагогічна і соціальна допомога неповнолітнім</a:t>
            </a:r>
          </a:p>
          <a:p>
            <a:pPr>
              <a:buFont typeface="Wingdings 2" pitchFamily="18" charset="2"/>
              <a:buNone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19552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bright="2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21" y="0"/>
            <a:ext cx="9143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31640" y="260648"/>
            <a:ext cx="74539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Очікувані   виховні   досягнення :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95536" y="990600"/>
            <a:ext cx="4197084" cy="5390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uk-UA" alt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Учнів 1—4-х класів</a:t>
            </a:r>
            <a:r>
              <a:rPr lang="uk-UA" alt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ru-RU" alt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>
                <a:srgbClr val="C00000"/>
              </a:buClr>
              <a:buSzPct val="105000"/>
              <a:buFont typeface="Wingdings" pitchFamily="2" charset="2"/>
              <a:buChar char="Ø"/>
            </a:pPr>
            <a:r>
              <a:rPr lang="uk-UA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сформованість основ духовно-морального розвитку особистості : само оцінювання , самоконтролю, знання та навички ведення здорового способу життя , усвідомлення цінності власного життя і необхідності збереження  здоров'я  з раннього дитинства  </a:t>
            </a:r>
            <a:endParaRPr lang="ru-RU" alt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endParaRPr lang="ru-RU" altLang="ru-RU" dirty="0" smtClean="0"/>
          </a:p>
        </p:txBody>
      </p:sp>
      <p:sp>
        <p:nvSpPr>
          <p:cNvPr id="8" name="Содержимое 7"/>
          <p:cNvSpPr txBox="1">
            <a:spLocks/>
          </p:cNvSpPr>
          <p:nvPr/>
        </p:nvSpPr>
        <p:spPr>
          <a:xfrm>
            <a:off x="4648200" y="914400"/>
            <a:ext cx="4038600" cy="54669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uk-UA" alt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Учнів 5-7-х класів : </a:t>
            </a:r>
            <a:endParaRPr lang="ru-RU" alt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SzPct val="104000"/>
              <a:buFont typeface="Wingdings 2" pitchFamily="18" charset="2"/>
              <a:buNone/>
            </a:pPr>
            <a:r>
              <a:rPr lang="uk-UA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Усвідомлення : </a:t>
            </a:r>
          </a:p>
          <a:p>
            <a:pPr>
              <a:buClr>
                <a:srgbClr val="C00000"/>
              </a:buClr>
              <a:buSzPct val="104000"/>
              <a:buFont typeface="Wingdings" pitchFamily="2" charset="2"/>
              <a:buChar char="Ø"/>
            </a:pPr>
            <a:r>
              <a:rPr lang="uk-UA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норм та правил власної поведінки та норм соціально важливих для суспільства; </a:t>
            </a:r>
            <a:endParaRPr lang="ru-RU" alt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SzPct val="104000"/>
              <a:buFont typeface="Wingdings" pitchFamily="2" charset="2"/>
              <a:buChar char="Ø"/>
            </a:pPr>
            <a:r>
              <a:rPr lang="uk-UA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наслідків негативного впливу шкідливих звичок на здоров'я людини; </a:t>
            </a:r>
            <a:endParaRPr lang="ru-RU" alt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SzPct val="104000"/>
              <a:buFont typeface="Wingdings" pitchFamily="2" charset="2"/>
              <a:buChar char="Ø"/>
            </a:pPr>
            <a:r>
              <a:rPr lang="uk-UA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сформованість активної життєвої позиції щодо негативних проявів у соціумі;</a:t>
            </a:r>
            <a:endParaRPr lang="ru-RU" alt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 smtClean="0"/>
          </a:p>
        </p:txBody>
      </p:sp>
      <p:pic>
        <p:nvPicPr>
          <p:cNvPr id="3074" name="Picture 2" descr="G:\конкурс превентивне виховання\0_2b960_d449a55_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874" y="4076207"/>
            <a:ext cx="3672408" cy="278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762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bright="2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879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260648"/>
            <a:ext cx="74539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Очікувані   виховні   досягнення :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04800" y="914400"/>
            <a:ext cx="441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ctr">
              <a:spcBef>
                <a:spcPts val="0"/>
              </a:spcBef>
              <a:buFont typeface="Wingdings 2"/>
              <a:buNone/>
              <a:defRPr/>
            </a:pPr>
            <a:endParaRPr lang="uk-UA" sz="72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>
              <a:spcBef>
                <a:spcPts val="0"/>
              </a:spcBef>
              <a:buFont typeface="Wingdings 2"/>
              <a:buNone/>
              <a:defRPr/>
            </a:pPr>
            <a:r>
              <a:rPr lang="uk-UA" sz="7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Учнів </a:t>
            </a:r>
            <a:r>
              <a:rPr lang="uk-UA" sz="7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8-9-х класів</a:t>
            </a:r>
            <a:r>
              <a:rPr lang="uk-UA" sz="72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: </a:t>
            </a:r>
          </a:p>
          <a:p>
            <a:pPr marL="274320" indent="-274320" algn="ctr">
              <a:spcBef>
                <a:spcPts val="0"/>
              </a:spcBef>
              <a:buFont typeface="Wingdings 2"/>
              <a:buNone/>
              <a:defRPr/>
            </a:pPr>
            <a:endParaRPr lang="ru-RU" sz="45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усвідомлення наслідків негативного впливу шкідливих звичок на здоров'я людини;</a:t>
            </a:r>
            <a:endParaRPr lang="ru-RU" sz="7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розуміння необхідності подолання стигматизації та дискримінації людей, що живуть з ВІЛ;</a:t>
            </a:r>
            <a:endParaRPr lang="ru-RU" sz="7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вміння визначати свій соціальний статус у соціальній групі, адаптуватися в різних життєвих ситуаціях та конструктивно впливати на них, регулювати власну поведінку; </a:t>
            </a:r>
            <a:endParaRPr lang="ru-RU" sz="7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розуміння особистістю своїх прав, свобод, обов'язків.</a:t>
            </a:r>
            <a:endParaRPr lang="ru-RU" sz="7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ts val="0"/>
              </a:spcBef>
              <a:buFont typeface="Wingdings 2"/>
              <a:buNone/>
              <a:defRPr/>
            </a:pPr>
            <a:endParaRPr lang="uk-UA" sz="4500" b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ts val="0"/>
              </a:spcBef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4648200" y="914400"/>
            <a:ext cx="4191000" cy="49530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ctr">
              <a:buFont typeface="Wingdings 2" pitchFamily="18" charset="2"/>
              <a:buNone/>
              <a:defRPr/>
            </a:pPr>
            <a:endParaRPr lang="uk-UA" sz="72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>
              <a:buFont typeface="Wingdings 2" pitchFamily="18" charset="2"/>
              <a:buNone/>
              <a:defRPr/>
            </a:pPr>
            <a:r>
              <a:rPr lang="uk-UA" sz="7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Учнів </a:t>
            </a:r>
            <a:r>
              <a:rPr lang="uk-UA" sz="7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10-11-х класів : </a:t>
            </a:r>
          </a:p>
          <a:p>
            <a:pPr marL="274320" indent="-274320" algn="ctr">
              <a:buFont typeface="Wingdings 2" pitchFamily="18" charset="2"/>
              <a:buNone/>
              <a:defRPr/>
            </a:pPr>
            <a:endParaRPr lang="ru-RU" sz="1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lnSpc>
                <a:spcPct val="120000"/>
              </a:lnSpc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сформованість життєвих </a:t>
            </a:r>
            <a:r>
              <a:rPr lang="uk-UA" sz="7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компетенцій</a:t>
            </a:r>
            <a:r>
              <a:rPr lang="uk-UA" sz="7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активної та громадської позиції, необхідності дотримуватись конституційно-правових норм, своїх прав, обов'язків ;</a:t>
            </a:r>
            <a:endParaRPr lang="ru-RU" sz="7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lnSpc>
                <a:spcPct val="120000"/>
              </a:lnSpc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імунітету до асоціальних впливів, чітке розуміння необхідності ведення здорового способу життя;</a:t>
            </a:r>
            <a:endParaRPr lang="ru-RU" sz="7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lnSpc>
                <a:spcPct val="120000"/>
              </a:lnSpc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готовності до виконання різних соціальних ролей;</a:t>
            </a:r>
            <a:endParaRPr lang="ru-RU" sz="7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lnSpc>
                <a:spcPct val="120000"/>
              </a:lnSpc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наявність життєвих пріоритетів, цілей та ідеалів.</a:t>
            </a:r>
            <a:endParaRPr lang="ru-RU" sz="7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084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bright="2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19870" y="477242"/>
            <a:ext cx="9124130" cy="6220687"/>
            <a:chOff x="19870" y="477242"/>
            <a:chExt cx="9124130" cy="6220687"/>
          </a:xfrm>
        </p:grpSpPr>
        <p:sp>
          <p:nvSpPr>
            <p:cNvPr id="6" name="Овал 5"/>
            <p:cNvSpPr/>
            <p:nvPr/>
          </p:nvSpPr>
          <p:spPr>
            <a:xfrm>
              <a:off x="285720" y="477242"/>
              <a:ext cx="2071702" cy="1237246"/>
            </a:xfrm>
            <a:prstGeom prst="ellipse">
              <a:avLst/>
            </a:prstGeom>
            <a:solidFill>
              <a:srgbClr val="9BBB59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400" b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Профілактика правопорушень</a:t>
              </a:r>
              <a:endParaRPr lang="ru-RU" sz="11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2500298" y="500042"/>
              <a:ext cx="2071702" cy="1214446"/>
            </a:xfrm>
            <a:prstGeom prst="ellipse">
              <a:avLst/>
            </a:prstGeom>
            <a:solidFill>
              <a:srgbClr val="9BBB59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400" b="1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Правовиховна</a:t>
              </a:r>
              <a:r>
                <a:rPr lang="uk-UA" sz="1400" b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робота</a:t>
              </a:r>
              <a:endParaRPr lang="ru-RU" sz="11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9" name="Шестиугольник 8"/>
            <p:cNvSpPr/>
            <p:nvPr/>
          </p:nvSpPr>
          <p:spPr>
            <a:xfrm>
              <a:off x="1095859" y="1857573"/>
              <a:ext cx="1819275" cy="1533525"/>
            </a:xfrm>
            <a:prstGeom prst="hexagon">
              <a:avLst/>
            </a:prstGeom>
            <a:ln w="381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400" b="1">
                  <a:solidFill>
                    <a:schemeClr val="tx1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Контроль стану відвідування учнями школи</a:t>
              </a:r>
              <a:endParaRPr lang="ru-RU" sz="110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10" name="Шестиугольник 9"/>
            <p:cNvSpPr/>
            <p:nvPr/>
          </p:nvSpPr>
          <p:spPr>
            <a:xfrm>
              <a:off x="3007705" y="1840872"/>
              <a:ext cx="1819275" cy="1590675"/>
            </a:xfrm>
            <a:prstGeom prst="hexagon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38100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400" b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Облік дітей схильних до правопорушень</a:t>
              </a:r>
              <a:endParaRPr lang="ru-RU" sz="110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11" name="Шестиугольник 10"/>
            <p:cNvSpPr/>
            <p:nvPr/>
          </p:nvSpPr>
          <p:spPr>
            <a:xfrm>
              <a:off x="4929190" y="1857364"/>
              <a:ext cx="1819275" cy="1533525"/>
            </a:xfrm>
            <a:prstGeom prst="hexagon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38100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400" b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Контроль за поведінкою учнів</a:t>
              </a:r>
              <a:endParaRPr lang="ru-RU" sz="110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12" name="Шестиугольник 11"/>
            <p:cNvSpPr/>
            <p:nvPr/>
          </p:nvSpPr>
          <p:spPr>
            <a:xfrm>
              <a:off x="6786578" y="1857364"/>
              <a:ext cx="1819275" cy="1581150"/>
            </a:xfrm>
            <a:prstGeom prst="hexagon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38100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400" b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Засідання педагогічної ради,наради при директорові</a:t>
              </a:r>
              <a:endParaRPr lang="ru-RU" sz="11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433040" y="3580833"/>
              <a:ext cx="1285875" cy="112395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400" b="1" dirty="0">
                  <a:solidFill>
                    <a:schemeClr val="tx1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Адміністрація школи</a:t>
              </a:r>
              <a:endParaRPr lang="ru-RU" sz="1100" dirty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214546" y="3571876"/>
              <a:ext cx="1285875" cy="1123950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uk-UA" sz="1400" b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Шкільний батьківський комітет</a:t>
              </a:r>
              <a:endParaRPr lang="ru-RU" sz="110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4143372" y="3500438"/>
              <a:ext cx="1431244" cy="1123950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400" b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ДГО «</a:t>
              </a:r>
              <a:r>
                <a:rPr lang="uk-UA" sz="1400" b="1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Журавлик»</a:t>
              </a:r>
              <a:endParaRPr lang="ru-RU" sz="11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6000760" y="3500438"/>
              <a:ext cx="1285875" cy="1123950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uk-UA" sz="1400" b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Класні керівники</a:t>
              </a:r>
              <a:endParaRPr lang="ru-RU" sz="110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71472" y="4768974"/>
              <a:ext cx="8072494" cy="40005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2400" b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Реалізація творчих проектів</a:t>
              </a:r>
              <a:endParaRPr lang="ru-RU" sz="110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18" name="Шестиугольник 17"/>
            <p:cNvSpPr/>
            <p:nvPr/>
          </p:nvSpPr>
          <p:spPr>
            <a:xfrm>
              <a:off x="19870" y="5345523"/>
              <a:ext cx="1623172" cy="1298187"/>
            </a:xfrm>
            <a:prstGeom prst="hexagon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38100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400" b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Рада профілактики</a:t>
              </a:r>
              <a:endParaRPr lang="ru-RU" sz="11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19" name="Шестиугольник 18"/>
            <p:cNvSpPr/>
            <p:nvPr/>
          </p:nvSpPr>
          <p:spPr>
            <a:xfrm>
              <a:off x="1703161" y="5258150"/>
              <a:ext cx="1819275" cy="1428750"/>
            </a:xfrm>
            <a:prstGeom prst="hexagon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38100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400" b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Юридичний всеобуч батьків</a:t>
              </a:r>
              <a:endParaRPr lang="ru-RU" sz="110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21" name="Шестиугольник 20"/>
            <p:cNvSpPr/>
            <p:nvPr/>
          </p:nvSpPr>
          <p:spPr>
            <a:xfrm>
              <a:off x="3525682" y="5297754"/>
              <a:ext cx="1819275" cy="1400175"/>
            </a:xfrm>
            <a:prstGeom prst="hexagon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38100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400" b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Робота з дітьми «групи ризику»</a:t>
              </a:r>
              <a:endParaRPr lang="ru-RU" sz="110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22" name="Шестиугольник 21"/>
            <p:cNvSpPr/>
            <p:nvPr/>
          </p:nvSpPr>
          <p:spPr>
            <a:xfrm>
              <a:off x="5357818" y="5286388"/>
              <a:ext cx="1714512" cy="1390649"/>
            </a:xfrm>
            <a:prstGeom prst="hexagon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38100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400" b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Проведення тижня правових знань</a:t>
              </a:r>
              <a:endParaRPr lang="ru-RU" sz="11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23" name="Шестиугольник 22"/>
            <p:cNvSpPr/>
            <p:nvPr/>
          </p:nvSpPr>
          <p:spPr>
            <a:xfrm>
              <a:off x="7113045" y="5286388"/>
              <a:ext cx="2030955" cy="1404276"/>
            </a:xfrm>
            <a:prstGeom prst="hexagon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38100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400" b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Проведення місячника «Молодь обирає здоров’я»</a:t>
              </a:r>
              <a:endParaRPr lang="ru-RU" sz="11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</p:grp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1451732" y="232682"/>
            <a:ext cx="620077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Модель превентивного </a:t>
            </a:r>
            <a:r>
              <a:rPr lang="ru-RU" sz="3600" kern="10" spc="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виховання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051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859</Words>
  <Application>Microsoft Office PowerPoint</Application>
  <PresentationFormat>Экран (4:3)</PresentationFormat>
  <Paragraphs>138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Середня кількість балів учасників опитування  для кожного з дев’яти блоків та їхня загальна сума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User</cp:lastModifiedBy>
  <cp:revision>22</cp:revision>
  <dcterms:created xsi:type="dcterms:W3CDTF">2014-06-21T13:20:11Z</dcterms:created>
  <dcterms:modified xsi:type="dcterms:W3CDTF">2014-06-24T06:42:17Z</dcterms:modified>
</cp:coreProperties>
</file>