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7" r:id="rId4"/>
    <p:sldId id="276" r:id="rId5"/>
    <p:sldId id="258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81" r:id="rId22"/>
    <p:sldId id="274" r:id="rId23"/>
    <p:sldId id="275" r:id="rId24"/>
    <p:sldId id="280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E42E-A311-472D-BA6C-5C3E9AB2B644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C938-B6C5-4942-B461-B0EBEC7DDF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184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C938-B6C5-4942-B461-B0EBEC7DDF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FF77-1175-4B4C-8DB0-0A44D8DC4F28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6BD8-0E48-460F-9613-4F14547CE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865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660033"/>
                </a:solidFill>
              </a:rPr>
              <a:t>Чернігівська загальноосвітня школа І-ІІІ ступенів № 24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786058"/>
            <a:ext cx="76738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660033"/>
                </a:solidFill>
                <a:latin typeface="Monotype Corsiva" pitchFamily="66" charset="0"/>
              </a:rPr>
              <a:t>Модель превентивної </a:t>
            </a:r>
          </a:p>
          <a:p>
            <a:pPr algn="ctr"/>
            <a:r>
              <a:rPr lang="uk-UA" sz="6000" b="1" dirty="0" smtClean="0">
                <a:solidFill>
                  <a:srgbClr val="660033"/>
                </a:solidFill>
                <a:latin typeface="Monotype Corsiva" pitchFamily="66" charset="0"/>
              </a:rPr>
              <a:t>освіти у </a:t>
            </a:r>
          </a:p>
          <a:p>
            <a:pPr algn="ctr"/>
            <a:r>
              <a:rPr lang="uk-UA" sz="6000" b="1" dirty="0" smtClean="0">
                <a:solidFill>
                  <a:srgbClr val="660033"/>
                </a:solidFill>
                <a:latin typeface="Monotype Corsiva" pitchFamily="66" charset="0"/>
              </a:rPr>
              <a:t>школі, дружній до дитини</a:t>
            </a:r>
            <a:endParaRPr lang="ru-RU" sz="6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011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1142984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.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1000108"/>
            <a:ext cx="3626829" cy="286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1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946901"/>
            <a:ext cx="3881465" cy="291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76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3804025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660033"/>
                </a:solidFill>
                <a:latin typeface="Monotype Corsiva" pitchFamily="66" charset="0"/>
              </a:rPr>
              <a:t>Участь в заходах і нагороди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2860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Для того </a:t>
            </a:r>
            <a:r>
              <a:rPr lang="uk-UA" sz="2000" b="1" dirty="0" smtClean="0">
                <a:solidFill>
                  <a:srgbClr val="660033"/>
                </a:solidFill>
                <a:latin typeface="Monotype Corsiva" pitchFamily="66" charset="0"/>
              </a:rPr>
              <a:t>,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щоб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спонукати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активної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суспільної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діяльності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,нагороди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ніколи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будуть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зайвими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!</a:t>
            </a:r>
            <a:endParaRPr lang="ru-RU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N56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4089801"/>
            <a:ext cx="3690931" cy="276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56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018363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56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114298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564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57818" y="1285860"/>
            <a:ext cx="352424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660033"/>
                </a:solidFill>
                <a:latin typeface="Monotype Corsiva" pitchFamily="66" charset="0"/>
              </a:rPr>
              <a:t>Організація гарячого харчування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64291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Невід’ємною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частиною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здорового способу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є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органзація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грячоо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харчування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цьому</a:t>
            </a:r>
            <a:endParaRPr lang="ru-RU" sz="20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uk-UA" sz="2000" b="1" dirty="0" smtClean="0">
                <a:solidFill>
                  <a:srgbClr val="660033"/>
                </a:solidFill>
                <a:latin typeface="Monotype Corsiva" pitchFamily="66" charset="0"/>
              </a:rPr>
              <a:t>сприяє нове кухонне обладнання та привітний колектив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017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2928934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7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76130" y="4358059"/>
            <a:ext cx="3267870" cy="249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арад вишивано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1285860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55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-476249" y="2762241"/>
            <a:ext cx="3809993" cy="2857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0"/>
            <a:ext cx="3049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660033"/>
                </a:solidFill>
                <a:latin typeface="Monotype Corsiva" pitchFamily="66" charset="0"/>
              </a:rPr>
              <a:t>День вишиванки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0042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Виховання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патріотизму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вносить  великий  вклад  у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розвиток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духовності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в свою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чергу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є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невіід’ємною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частиною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розвитку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особистості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N6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42984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6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43240" y="2857496"/>
            <a:ext cx="2732503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52202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471488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142852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660033"/>
                </a:solidFill>
                <a:latin typeface="Monotype Corsiva" pitchFamily="66" charset="0"/>
              </a:rPr>
              <a:t>День Європи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00570"/>
            <a:ext cx="307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Нація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,яка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прагне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інтеграції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Європу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має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бути здоровою!!!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_06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785926"/>
            <a:ext cx="3786182" cy="252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6462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Змагання на човнах “ДРАКОН”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928670"/>
            <a:ext cx="721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Прагнучи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здоров’я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варто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пам’ятати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спорт -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лише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тіло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здоровий дух!</a:t>
            </a:r>
            <a:endParaRPr lang="ru-RU" sz="2000" dirty="0"/>
          </a:p>
        </p:txBody>
      </p:sp>
      <p:pic>
        <p:nvPicPr>
          <p:cNvPr id="9" name="Рисунок 8" descr="1400153504_img_029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1857364"/>
            <a:ext cx="3571868" cy="245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00153509_img_03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14942" y="4427943"/>
            <a:ext cx="3643306" cy="243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6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4286256"/>
            <a:ext cx="392937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N55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571612"/>
            <a:ext cx="4000528" cy="30003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DSCN55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19625" y="3714752"/>
            <a:ext cx="3952871" cy="29646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0"/>
            <a:ext cx="7614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Залучення батьків до виховних заходів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857760"/>
            <a:ext cx="3786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Виховання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починається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родини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Залучення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батьків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участі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шкільних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заходах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дає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можливість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сподіватися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на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більшу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ефективність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роботи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проводиться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5ydqe7HFMM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357298"/>
            <a:ext cx="3429024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0x2zeS6Yh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6" y="1357298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jLS1Go3k4k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4214818"/>
            <a:ext cx="352424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rl5swirGF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29256" y="421481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8008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Фестиваль </a:t>
            </a:r>
            <a:r>
              <a:rPr lang="uk-UA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“Головне</a:t>
            </a:r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 в іміджі – здоров</a:t>
            </a:r>
            <a:r>
              <a:rPr lang="en-US" sz="4000" b="1" dirty="0" smtClean="0">
                <a:solidFill>
                  <a:srgbClr val="660033"/>
                </a:solidFill>
                <a:latin typeface="Monotype Corsiva" pitchFamily="66" charset="0"/>
              </a:rPr>
              <a:t>’</a:t>
            </a:r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я”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1785926"/>
            <a:ext cx="1714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Незалежно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від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того ,яку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релігію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сповідуєш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до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якої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субкультури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належиш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козак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лицар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репер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панк – головне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сповідувати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здоровий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спосіб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життя</a:t>
            </a:r>
            <a:endParaRPr lang="ru-RU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n3a1pav6ep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785794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CoWRky7am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642918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XKw0gnnJx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4232677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417wCGpNL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29190" y="414338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0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Маршрут безпеки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500438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Пройшовши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Маршрутом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безпеки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проживають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ситуації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і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отримують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знання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які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стануть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нагоді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різних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життєвих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ситуаціях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IMG_75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357298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76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928670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760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4179098"/>
            <a:ext cx="3571868" cy="267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0"/>
            <a:ext cx="5614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Змагання  </a:t>
            </a:r>
            <a:r>
              <a:rPr lang="uk-UA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“Нумо</a:t>
            </a:r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, дівчата!”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714884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Здорова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конкуренція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та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командний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дух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вносять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значний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вклад 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формування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навичок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здорового  способу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1142984"/>
            <a:ext cx="4357718" cy="228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51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4179075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A1701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4179099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28604"/>
            <a:ext cx="3913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Спільні прогулянки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357562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Спільні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прогулянки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допомагають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скріпити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колективні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зв</a:t>
            </a:r>
            <a:r>
              <a:rPr lang="en-US" sz="2000" b="1" dirty="0" smtClean="0">
                <a:solidFill>
                  <a:srgbClr val="660033"/>
                </a:solidFill>
                <a:latin typeface="Monotype Corsiva" pitchFamily="66" charset="0"/>
              </a:rPr>
              <a:t>’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язки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класах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та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створюють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атмосферу не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тільки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для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навчання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для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проведення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дозвілля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214290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660033"/>
                </a:solidFill>
              </a:rPr>
              <a:t>Мета проекту</a:t>
            </a:r>
            <a:endParaRPr lang="ru-RU" sz="4800" b="1" dirty="0">
              <a:solidFill>
                <a:srgbClr val="6600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71612"/>
            <a:ext cx="750099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latin typeface="Monotype Corsiva" pitchFamily="66" charset="0"/>
              </a:rPr>
              <a:t>Надання достовірної і повної </a:t>
            </a:r>
            <a:r>
              <a:rPr lang="uk-UA" sz="2800" b="1" i="1" dirty="0" smtClean="0">
                <a:latin typeface="Monotype Corsiva" pitchFamily="66" charset="0"/>
              </a:rPr>
              <a:t>інформаці</a:t>
            </a:r>
            <a:r>
              <a:rPr lang="uk-UA" sz="2800" b="1" i="1" dirty="0">
                <a:latin typeface="Monotype Corsiva" pitchFamily="66" charset="0"/>
              </a:rPr>
              <a:t>ї</a:t>
            </a:r>
            <a:r>
              <a:rPr lang="uk-UA" sz="2800" b="1" i="1" dirty="0" smtClean="0">
                <a:latin typeface="Monotype Corsiva" pitchFamily="66" charset="0"/>
              </a:rPr>
              <a:t> </a:t>
            </a:r>
            <a:r>
              <a:rPr lang="uk-UA" sz="2800" b="1" dirty="0" smtClean="0">
                <a:latin typeface="Monotype Corsiva" pitchFamily="66" charset="0"/>
              </a:rPr>
              <a:t>з проблеми </a:t>
            </a:r>
            <a:r>
              <a:rPr lang="uk-UA" sz="2800" b="1" noProof="1" smtClean="0">
                <a:latin typeface="Monotype Corsiva" pitchFamily="66" charset="0"/>
              </a:rPr>
              <a:t>ВІЛ/СНІДу</a:t>
            </a:r>
            <a:endParaRPr lang="uk-UA" sz="28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uk-UA" sz="2800" b="1" noProof="1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latin typeface="Monotype Corsiva" pitchFamily="66" charset="0"/>
              </a:rPr>
              <a:t>Сприяння формуванню адекватного 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ставлення</a:t>
            </a:r>
            <a:r>
              <a:rPr lang="uk-UA" sz="2800" b="1" dirty="0" smtClean="0">
                <a:latin typeface="Monotype Corsiva" pitchFamily="66" charset="0"/>
              </a:rPr>
              <a:t> до цієї проблеми і людей, які живуть з ВІЛ</a:t>
            </a:r>
          </a:p>
          <a:p>
            <a:pPr>
              <a:lnSpc>
                <a:spcPct val="90000"/>
              </a:lnSpc>
            </a:pPr>
            <a:endParaRPr lang="uk-UA" sz="28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latin typeface="Monotype Corsiva" pitchFamily="66" charset="0"/>
              </a:rPr>
              <a:t>Розвиток необхідних 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життєвих умінь і спеціальних навичок</a:t>
            </a:r>
            <a:r>
              <a:rPr lang="uk-UA" sz="2800" b="1" dirty="0" smtClean="0">
                <a:latin typeface="Monotype Corsiva" pitchFamily="66" charset="0"/>
              </a:rPr>
              <a:t>, які зменшують схильність молоді до ризикованої поведінки </a:t>
            </a:r>
          </a:p>
          <a:p>
            <a:pPr>
              <a:lnSpc>
                <a:spcPct val="90000"/>
              </a:lnSpc>
            </a:pPr>
            <a:endParaRPr lang="uk-UA" sz="2800" b="1" dirty="0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800" b="1" dirty="0" smtClean="0">
                <a:latin typeface="Monotype Corsiva" pitchFamily="66" charset="0"/>
              </a:rPr>
              <a:t>Створення </a:t>
            </a:r>
            <a:r>
              <a:rPr lang="uk-UA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сприятливого середовища</a:t>
            </a:r>
            <a:r>
              <a:rPr lang="uk-UA" sz="2800" b="1" i="1" dirty="0" smtClean="0">
                <a:latin typeface="Monotype Corsiva" pitchFamily="66" charset="0"/>
              </a:rPr>
              <a:t> </a:t>
            </a:r>
            <a:r>
              <a:rPr lang="uk-UA" sz="2800" b="1" dirty="0" smtClean="0">
                <a:latin typeface="Monotype Corsiva" pitchFamily="66" charset="0"/>
              </a:rPr>
              <a:t>для здоров’я і розвитку учнів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пппп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45761">
            <a:off x="679247" y="1077013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тереотип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580453">
            <a:off x="5225765" y="4337058"/>
            <a:ext cx="3643338" cy="24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z_3e23aa8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63759">
            <a:off x="5372001" y="1324687"/>
            <a:ext cx="3429024" cy="228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_38de93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51785">
            <a:off x="214282" y="3500438"/>
            <a:ext cx="307181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0034" y="285728"/>
            <a:ext cx="440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Акції “СТОП-СНІД”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000372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Залучення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участі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подібних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акціях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дає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змогу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зрозуміти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ма</a:t>
            </a:r>
            <a:r>
              <a:rPr lang="en-US" sz="2000" b="1" dirty="0" smtClean="0">
                <a:solidFill>
                  <a:srgbClr val="660033"/>
                </a:solidFill>
                <a:latin typeface="Monotype Corsiva" pitchFamily="66" charset="0"/>
              </a:rPr>
              <a:t>c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штабність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існуючої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проблеми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подальшому</a:t>
            </a:r>
            <a:r>
              <a:rPr lang="en-US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брати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активну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участь у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її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вирішенні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а не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стояти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осторонь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4" descr="99108797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857232"/>
            <a:ext cx="47804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  <a:latin typeface="Monotype Corsiva" pitchFamily="66" charset="0"/>
              </a:rPr>
              <a:t>Уроки Основ </a:t>
            </a:r>
            <a:r>
              <a:rPr lang="ru-RU" sz="4400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здоров’я</a:t>
            </a:r>
            <a:endParaRPr lang="ru-RU" sz="4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A06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92880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A06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5" y="192880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528638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Робота в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групах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на уроках Основ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здоров’я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-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допомагає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учням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здружитися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знаходити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правильні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відповіді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поставлені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проблемні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питання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відчувати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підтримку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один одного, нести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відповідальність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за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прийняті</a:t>
            </a:r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660033"/>
                </a:solidFill>
                <a:latin typeface="Monotype Corsiva" pitchFamily="66" charset="0"/>
              </a:rPr>
              <a:t>рішення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IMG_2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6737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Тренінги і заняття для вчителів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_21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4095752"/>
            <a:ext cx="4143372" cy="276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4952987"/>
            <a:ext cx="2857520" cy="19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14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1785926"/>
            <a:ext cx="2571768" cy="207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3786190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Подібні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заходи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дають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змогу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вчителям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тільки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професійно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зростати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уявити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себе на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місці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конкретних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вправах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деякою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мірою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спрогнозувати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їх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реакцію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DSCN554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1214422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557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071546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558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3240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8678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660033"/>
                </a:solidFill>
                <a:latin typeface="Monotype Corsiva" pitchFamily="66" charset="0"/>
              </a:rPr>
              <a:t>Відвідування і тренування в пожежних частинах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SAM_229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3500438"/>
            <a:ext cx="2518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4303455"/>
            <a:ext cx="235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Можливість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приміряти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» на себе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професію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завдяки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представникам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якої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щоденно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рятуються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тисячі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життів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,–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чудовий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стимул  до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збереження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! </a:t>
            </a:r>
            <a:endParaRPr lang="ru-RU" sz="2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9" y="214290"/>
            <a:ext cx="850112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660033"/>
                </a:solidFill>
                <a:latin typeface="Monotype Corsiva" pitchFamily="66" charset="0"/>
              </a:rPr>
              <a:t>Результати превентивного виховання</a:t>
            </a:r>
          </a:p>
          <a:p>
            <a:endParaRPr lang="ru-RU" sz="4400" b="1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r>
              <a:rPr lang="ru-RU" b="1" i="1" dirty="0" err="1" smtClean="0">
                <a:solidFill>
                  <a:srgbClr val="660033"/>
                </a:solidFill>
              </a:rPr>
              <a:t>Виявлення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дитиною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інтересу</a:t>
            </a:r>
            <a:r>
              <a:rPr lang="ru-RU" b="1" i="1" dirty="0" smtClean="0">
                <a:solidFill>
                  <a:srgbClr val="660033"/>
                </a:solidFill>
              </a:rPr>
              <a:t> до </a:t>
            </a:r>
            <a:r>
              <a:rPr lang="ru-RU" b="1" i="1" dirty="0" err="1" smtClean="0">
                <a:solidFill>
                  <a:srgbClr val="660033"/>
                </a:solidFill>
              </a:rPr>
              <a:t>сімейних</a:t>
            </a:r>
            <a:r>
              <a:rPr lang="ru-RU" b="1" i="1" dirty="0" smtClean="0">
                <a:solidFill>
                  <a:srgbClr val="660033"/>
                </a:solidFill>
              </a:rPr>
              <a:t> справ, проблем у </a:t>
            </a:r>
            <a:r>
              <a:rPr lang="uk-UA" b="1" i="1" dirty="0" err="1" smtClean="0">
                <a:solidFill>
                  <a:srgbClr val="660033"/>
                </a:solidFill>
              </a:rPr>
              <a:t>р</a:t>
            </a:r>
            <a:r>
              <a:rPr lang="ru-RU" b="1" i="1" dirty="0" err="1" smtClean="0">
                <a:solidFill>
                  <a:srgbClr val="660033"/>
                </a:solidFill>
              </a:rPr>
              <a:t>одині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чи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переживання</a:t>
            </a:r>
            <a:r>
              <a:rPr lang="ru-RU" b="1" i="1" dirty="0" smtClean="0">
                <a:solidFill>
                  <a:srgbClr val="660033"/>
                </a:solidFill>
              </a:rPr>
              <a:t> разом </a:t>
            </a:r>
            <a:r>
              <a:rPr lang="ru-RU" b="1" i="1" dirty="0" err="1" smtClean="0">
                <a:solidFill>
                  <a:srgbClr val="660033"/>
                </a:solidFill>
              </a:rPr>
              <a:t>з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іншим</a:t>
            </a:r>
            <a:r>
              <a:rPr lang="ru-RU" b="1" i="1" dirty="0" smtClean="0">
                <a:solidFill>
                  <a:srgbClr val="660033"/>
                </a:solidFill>
              </a:rPr>
              <a:t> членами </a:t>
            </a:r>
            <a:r>
              <a:rPr lang="ru-RU" b="1" i="1" dirty="0" err="1" smtClean="0">
                <a:solidFill>
                  <a:srgbClr val="660033"/>
                </a:solidFill>
              </a:rPr>
              <a:t>родини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різних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соціальних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і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емоцйних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ситуацій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660033"/>
              </a:solidFill>
            </a:endParaRPr>
          </a:p>
          <a:p>
            <a:r>
              <a:rPr lang="ru-RU" b="1" i="1" dirty="0" err="1" smtClean="0">
                <a:solidFill>
                  <a:srgbClr val="660033"/>
                </a:solidFill>
              </a:rPr>
              <a:t>Уважність</a:t>
            </a:r>
            <a:r>
              <a:rPr lang="ru-RU" b="1" i="1" dirty="0" smtClean="0">
                <a:solidFill>
                  <a:srgbClr val="660033"/>
                </a:solidFill>
              </a:rPr>
              <a:t> на уроках, </a:t>
            </a:r>
            <a:r>
              <a:rPr lang="ru-RU" b="1" i="1" dirty="0" err="1" smtClean="0">
                <a:solidFill>
                  <a:srgbClr val="660033"/>
                </a:solidFill>
              </a:rPr>
              <a:t>старанність</a:t>
            </a:r>
            <a:r>
              <a:rPr lang="ru-RU" b="1" i="1" dirty="0" smtClean="0">
                <a:solidFill>
                  <a:srgbClr val="660033"/>
                </a:solidFill>
              </a:rPr>
              <a:t> у </a:t>
            </a:r>
            <a:r>
              <a:rPr lang="ru-RU" b="1" i="1" dirty="0" err="1" smtClean="0">
                <a:solidFill>
                  <a:srgbClr val="660033"/>
                </a:solidFill>
              </a:rPr>
              <a:t>виконанні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завдань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учителів</a:t>
            </a:r>
            <a:r>
              <a:rPr lang="ru-RU" b="1" i="1" dirty="0" smtClean="0">
                <a:solidFill>
                  <a:srgbClr val="660033"/>
                </a:solidFill>
              </a:rPr>
              <a:t>. </a:t>
            </a:r>
            <a:r>
              <a:rPr lang="ru-RU" b="1" i="1" dirty="0" err="1" smtClean="0">
                <a:solidFill>
                  <a:srgbClr val="660033"/>
                </a:solidFill>
              </a:rPr>
              <a:t>Вияв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почуття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відповідальності</a:t>
            </a:r>
            <a:r>
              <a:rPr lang="ru-RU" b="1" i="1" dirty="0" smtClean="0">
                <a:solidFill>
                  <a:srgbClr val="660033"/>
                </a:solidFill>
              </a:rPr>
              <a:t> за </a:t>
            </a:r>
            <a:r>
              <a:rPr lang="ru-RU" b="1" i="1" dirty="0" err="1" smtClean="0">
                <a:solidFill>
                  <a:srgbClr val="660033"/>
                </a:solidFill>
              </a:rPr>
              <a:t>доручені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справи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бережливе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ставлення</a:t>
            </a:r>
            <a:r>
              <a:rPr lang="ru-RU" b="1" i="1" dirty="0" smtClean="0">
                <a:solidFill>
                  <a:srgbClr val="660033"/>
                </a:solidFill>
              </a:rPr>
              <a:t> до </a:t>
            </a:r>
            <a:r>
              <a:rPr lang="ru-RU" b="1" i="1" dirty="0" err="1" smtClean="0">
                <a:solidFill>
                  <a:srgbClr val="660033"/>
                </a:solidFill>
              </a:rPr>
              <a:t>шкільного</a:t>
            </a:r>
            <a:r>
              <a:rPr lang="ru-RU" b="1" i="1" dirty="0" smtClean="0">
                <a:solidFill>
                  <a:srgbClr val="660033"/>
                </a:solidFill>
              </a:rPr>
              <a:t> майна, </a:t>
            </a:r>
            <a:r>
              <a:rPr lang="ru-RU" b="1" i="1" dirty="0" err="1" smtClean="0">
                <a:solidFill>
                  <a:srgbClr val="660033"/>
                </a:solidFill>
              </a:rPr>
              <a:t>дотримання</a:t>
            </a:r>
            <a:r>
              <a:rPr lang="ru-RU" b="1" i="1" dirty="0" smtClean="0">
                <a:solidFill>
                  <a:srgbClr val="660033"/>
                </a:solidFill>
              </a:rPr>
              <a:t> правил для </a:t>
            </a:r>
            <a:r>
              <a:rPr lang="ru-RU" b="1" i="1" dirty="0" err="1" smtClean="0">
                <a:solidFill>
                  <a:srgbClr val="660033"/>
                </a:solidFill>
              </a:rPr>
              <a:t>учнів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і</a:t>
            </a:r>
            <a:r>
              <a:rPr lang="ru-RU" b="1" i="1" dirty="0" smtClean="0">
                <a:solidFill>
                  <a:srgbClr val="660033"/>
                </a:solidFill>
              </a:rPr>
              <a:t> режиму закладу.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660033"/>
              </a:solidFill>
            </a:endParaRPr>
          </a:p>
          <a:p>
            <a:r>
              <a:rPr lang="ru-RU" b="1" i="1" dirty="0" err="1" smtClean="0">
                <a:solidFill>
                  <a:srgbClr val="660033"/>
                </a:solidFill>
              </a:rPr>
              <a:t>Ввічливість</a:t>
            </a:r>
            <a:r>
              <a:rPr lang="ru-RU" b="1" i="1" dirty="0" smtClean="0">
                <a:solidFill>
                  <a:srgbClr val="660033"/>
                </a:solidFill>
              </a:rPr>
              <a:t> у </a:t>
            </a:r>
            <a:r>
              <a:rPr lang="ru-RU" b="1" i="1" dirty="0" err="1" smtClean="0">
                <a:solidFill>
                  <a:srgbClr val="660033"/>
                </a:solidFill>
              </a:rPr>
              <a:t>спілкуванні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надання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посильної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допомоги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тим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хто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потребує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660033"/>
              </a:solidFill>
            </a:endParaRPr>
          </a:p>
          <a:p>
            <a:r>
              <a:rPr lang="ru-RU" b="1" i="1" dirty="0" smtClean="0">
                <a:solidFill>
                  <a:srgbClr val="660033"/>
                </a:solidFill>
              </a:rPr>
              <a:t>Активна участь у </a:t>
            </a:r>
            <a:r>
              <a:rPr lang="ru-RU" b="1" i="1" dirty="0" err="1" smtClean="0">
                <a:solidFill>
                  <a:srgbClr val="660033"/>
                </a:solidFill>
              </a:rPr>
              <a:t>колективній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діяльності</a:t>
            </a:r>
            <a:r>
              <a:rPr lang="ru-RU" b="1" i="1" dirty="0" smtClean="0">
                <a:solidFill>
                  <a:srgbClr val="660033"/>
                </a:solidFill>
              </a:rPr>
              <a:t>. </a:t>
            </a:r>
            <a:r>
              <a:rPr lang="ru-RU" b="1" i="1" dirty="0" err="1" smtClean="0">
                <a:solidFill>
                  <a:srgbClr val="660033"/>
                </a:solidFill>
              </a:rPr>
              <a:t>Прагнення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поділитися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своїми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успіхами</a:t>
            </a:r>
            <a:r>
              <a:rPr lang="ru-RU" b="1" i="1" dirty="0" smtClean="0">
                <a:solidFill>
                  <a:srgbClr val="660033"/>
                </a:solidFill>
              </a:rPr>
              <a:t> та </a:t>
            </a:r>
            <a:r>
              <a:rPr lang="ru-RU" b="1" i="1" dirty="0" err="1" smtClean="0">
                <a:solidFill>
                  <a:srgbClr val="660033"/>
                </a:solidFill>
              </a:rPr>
              <a:t>невдачами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з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товаришами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660033"/>
              </a:solidFill>
            </a:endParaRPr>
          </a:p>
          <a:p>
            <a:r>
              <a:rPr lang="ru-RU" b="1" i="1" dirty="0" err="1" smtClean="0">
                <a:solidFill>
                  <a:srgbClr val="660033"/>
                </a:solidFill>
              </a:rPr>
              <a:t>Дотримання</a:t>
            </a:r>
            <a:r>
              <a:rPr lang="ru-RU" b="1" i="1" dirty="0" smtClean="0">
                <a:solidFill>
                  <a:srgbClr val="660033"/>
                </a:solidFill>
              </a:rPr>
              <a:t> правил </a:t>
            </a:r>
            <a:r>
              <a:rPr lang="ru-RU" b="1" i="1" dirty="0" err="1" smtClean="0">
                <a:solidFill>
                  <a:srgbClr val="660033"/>
                </a:solidFill>
              </a:rPr>
              <a:t>дорожнього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руху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екологічна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свідомсть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дотримання</a:t>
            </a:r>
            <a:r>
              <a:rPr lang="ru-RU" b="1" i="1" dirty="0" smtClean="0">
                <a:solidFill>
                  <a:srgbClr val="660033"/>
                </a:solidFill>
              </a:rPr>
              <a:t> правил </a:t>
            </a:r>
            <a:r>
              <a:rPr lang="ru-RU" b="1" i="1" dirty="0" err="1" smtClean="0">
                <a:solidFill>
                  <a:srgbClr val="660033"/>
                </a:solidFill>
              </a:rPr>
              <a:t>етикету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660033"/>
              </a:solidFill>
            </a:endParaRPr>
          </a:p>
          <a:p>
            <a:r>
              <a:rPr lang="ru-RU" b="1" i="1" dirty="0" err="1" smtClean="0">
                <a:solidFill>
                  <a:srgbClr val="660033"/>
                </a:solidFill>
              </a:rPr>
              <a:t>Охайність</a:t>
            </a:r>
            <a:r>
              <a:rPr lang="ru-RU" b="1" i="1" dirty="0" smtClean="0">
                <a:solidFill>
                  <a:srgbClr val="660033"/>
                </a:solidFill>
              </a:rPr>
              <a:t> і </a:t>
            </a:r>
            <a:r>
              <a:rPr lang="ru-RU" b="1" i="1" dirty="0" err="1" smtClean="0">
                <a:solidFill>
                  <a:srgbClr val="660033"/>
                </a:solidFill>
              </a:rPr>
              <a:t>бережливість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дотримання</a:t>
            </a:r>
            <a:r>
              <a:rPr lang="ru-RU" b="1" i="1" dirty="0" smtClean="0">
                <a:solidFill>
                  <a:srgbClr val="660033"/>
                </a:solidFill>
              </a:rPr>
              <a:t> правил </a:t>
            </a:r>
            <a:r>
              <a:rPr lang="ru-RU" b="1" i="1" dirty="0" err="1" smtClean="0">
                <a:solidFill>
                  <a:srgbClr val="660033"/>
                </a:solidFill>
              </a:rPr>
              <a:t>особистої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гігієни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виконання</a:t>
            </a:r>
            <a:r>
              <a:rPr lang="ru-RU" b="1" i="1" dirty="0" smtClean="0">
                <a:solidFill>
                  <a:srgbClr val="660033"/>
                </a:solidFill>
              </a:rPr>
              <a:t> режиму дня, адекватна </a:t>
            </a:r>
            <a:r>
              <a:rPr lang="ru-RU" b="1" i="1" dirty="0" err="1" smtClean="0">
                <a:solidFill>
                  <a:srgbClr val="660033"/>
                </a:solidFill>
              </a:rPr>
              <a:t>оцінка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своєї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поведінки</a:t>
            </a:r>
            <a:r>
              <a:rPr lang="ru-RU" b="1" i="1" dirty="0" smtClean="0">
                <a:solidFill>
                  <a:srgbClr val="660033"/>
                </a:solidFill>
              </a:rPr>
              <a:t> та </a:t>
            </a:r>
            <a:r>
              <a:rPr lang="ru-RU" b="1" i="1" dirty="0" err="1" smtClean="0">
                <a:solidFill>
                  <a:srgbClr val="660033"/>
                </a:solidFill>
              </a:rPr>
              <a:t>окремих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вчинків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правдивість</a:t>
            </a:r>
            <a:r>
              <a:rPr lang="ru-RU" b="1" i="1" dirty="0" smtClean="0">
                <a:solidFill>
                  <a:srgbClr val="660033"/>
                </a:solidFill>
              </a:rPr>
              <a:t>, </a:t>
            </a:r>
            <a:r>
              <a:rPr lang="ru-RU" b="1" i="1" dirty="0" err="1" smtClean="0">
                <a:solidFill>
                  <a:srgbClr val="660033"/>
                </a:solidFill>
              </a:rPr>
              <a:t>принциповість</a:t>
            </a:r>
            <a:r>
              <a:rPr lang="ru-RU" b="1" i="1" dirty="0" smtClean="0">
                <a:solidFill>
                  <a:srgbClr val="660033"/>
                </a:solidFill>
              </a:rPr>
              <a:t>.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71604" y="2428868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Модель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превенти</a:t>
            </a:r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в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ної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освіти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в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школі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дружній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до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молоді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є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ефективною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лише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за умов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тісної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співпраці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всіх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учасників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навчально-виховного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процесу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 та </a:t>
            </a:r>
            <a:r>
              <a:rPr lang="ru-RU" sz="4000" b="1" dirty="0" err="1" smtClean="0">
                <a:solidFill>
                  <a:srgbClr val="660033"/>
                </a:solidFill>
                <a:latin typeface="Monotype Corsiva" pitchFamily="66" charset="0"/>
              </a:rPr>
              <a:t>громадськості</a:t>
            </a:r>
            <a:r>
              <a:rPr lang="ru-RU" sz="4000" b="1" dirty="0" smtClean="0">
                <a:solidFill>
                  <a:srgbClr val="660033"/>
                </a:solidFill>
                <a:latin typeface="Monotype Corsiva" pitchFamily="66" charset="0"/>
              </a:rPr>
              <a:t>!</a:t>
            </a:r>
            <a:endParaRPr lang="ru-RU" sz="40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4286256"/>
            <a:ext cx="7561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660033"/>
                </a:solidFill>
                <a:latin typeface="Monotype Corsiva" pitchFamily="66" charset="0"/>
              </a:rPr>
              <a:t>ДЯКУЄМО ЗА УВАГУ!</a:t>
            </a:r>
            <a:endParaRPr lang="ru-RU" sz="6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13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0"/>
            <a:ext cx="662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660033"/>
                </a:solidFill>
              </a:rPr>
              <a:t>Соціально-просвітницьке середовище Чернігівської школи №24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571736" y="2571744"/>
            <a:ext cx="4071966" cy="207170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Просвітницький центр школи, дружньої до дитини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143372" y="1785926"/>
            <a:ext cx="928694" cy="1214446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43372" y="4214818"/>
            <a:ext cx="928694" cy="121444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571480"/>
            <a:ext cx="500066" cy="58579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КОЛЕКТИВНІ, ГРУПОВІ ТА ІНДИВІДУАЛЬНІ ФОРМИ РОБОТИ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642918"/>
            <a:ext cx="571504" cy="58579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sz="3200" b="1" dirty="0" smtClean="0">
                <a:solidFill>
                  <a:srgbClr val="660033"/>
                </a:solidFill>
              </a:rPr>
              <a:t>СПІВПРАЦЯ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4678" y="500042"/>
            <a:ext cx="2786082" cy="11430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Учнівське самоврядування </a:t>
            </a:r>
            <a:r>
              <a:rPr lang="uk-UA" b="1" dirty="0" err="1" smtClean="0">
                <a:solidFill>
                  <a:srgbClr val="660033"/>
                </a:solidFill>
              </a:rPr>
              <a:t>“Шкільна</a:t>
            </a:r>
            <a:r>
              <a:rPr lang="uk-UA" b="1" dirty="0" smtClean="0">
                <a:solidFill>
                  <a:srgbClr val="660033"/>
                </a:solidFill>
              </a:rPr>
              <a:t> </a:t>
            </a:r>
            <a:r>
              <a:rPr lang="uk-UA" b="1" dirty="0" err="1" smtClean="0">
                <a:solidFill>
                  <a:srgbClr val="660033"/>
                </a:solidFill>
              </a:rPr>
              <a:t>планета</a:t>
            </a:r>
            <a:r>
              <a:rPr lang="uk-UA" dirty="0" err="1" smtClean="0"/>
              <a:t>”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214678" y="5572140"/>
            <a:ext cx="2786082" cy="107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Рада школи</a:t>
            </a:r>
          </a:p>
          <a:p>
            <a:pPr algn="ctr"/>
            <a:r>
              <a:rPr lang="uk-UA" b="1" dirty="0" smtClean="0">
                <a:solidFill>
                  <a:srgbClr val="660033"/>
                </a:solidFill>
              </a:rPr>
              <a:t>_______________</a:t>
            </a:r>
          </a:p>
          <a:p>
            <a:pPr algn="ctr"/>
            <a:r>
              <a:rPr lang="uk-UA" b="1" dirty="0" smtClean="0">
                <a:solidFill>
                  <a:srgbClr val="660033"/>
                </a:solidFill>
              </a:rPr>
              <a:t>Батьківська рада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642918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Центр Туризму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1214422"/>
            <a:ext cx="157163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Спортивний клуб </a:t>
            </a:r>
            <a:r>
              <a:rPr lang="uk-UA" sz="1400" b="1" dirty="0" err="1" smtClean="0"/>
              <a:t>“Білий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вітер</a:t>
            </a:r>
            <a:r>
              <a:rPr lang="uk-UA" sz="1400" dirty="0" err="1" smtClean="0"/>
              <a:t>”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1928802"/>
            <a:ext cx="157163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Громадська організація </a:t>
            </a:r>
            <a:r>
              <a:rPr lang="uk-UA" sz="1600" b="1" dirty="0" err="1" smtClean="0"/>
              <a:t>“Туризм</a:t>
            </a:r>
            <a:r>
              <a:rPr lang="uk-UA" sz="1600" b="1" dirty="0" smtClean="0"/>
              <a:t> СОС”</a:t>
            </a:r>
            <a:endParaRPr lang="ru-RU" sz="1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282" y="2786058"/>
            <a:ext cx="157163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Асоціація історичного фехтування та історичної реконструкції</a:t>
            </a:r>
            <a:endParaRPr lang="ru-RU" sz="1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3786190"/>
            <a:ext cx="157163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Клініка дружня до молоді</a:t>
            </a:r>
            <a:endParaRPr lang="ru-RU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4282" y="4643446"/>
            <a:ext cx="1571636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Центр соціальних служб для молоді</a:t>
            </a:r>
            <a:endParaRPr lang="ru-RU" sz="12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5286388"/>
            <a:ext cx="1571636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Служба у справах дітей</a:t>
            </a:r>
            <a:endParaRPr lang="ru-RU" sz="14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58082" y="2428868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Робота творчих груп</a:t>
            </a:r>
            <a:endParaRPr lang="ru-RU" sz="14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58082" y="1857364"/>
            <a:ext cx="1571636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Авторські програми</a:t>
            </a:r>
            <a:endParaRPr lang="ru-RU" sz="1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58082" y="1071546"/>
            <a:ext cx="157163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/>
              <a:t>Семінари для педагогічних працівників</a:t>
            </a:r>
            <a:endParaRPr lang="ru-RU" sz="12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358082" y="642918"/>
            <a:ext cx="1571636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Психологічні тренінги</a:t>
            </a:r>
            <a:endParaRPr lang="ru-RU" sz="14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58082" y="4643446"/>
            <a:ext cx="157163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Гурткова діяльність учнів</a:t>
            </a:r>
            <a:endParaRPr lang="ru-RU" sz="1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58082" y="3929066"/>
            <a:ext cx="157163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Участь у конференціях</a:t>
            </a:r>
            <a:endParaRPr lang="ru-RU" sz="14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58082" y="3000372"/>
            <a:ext cx="157163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Впровадження інноваційних технологій</a:t>
            </a:r>
            <a:endParaRPr lang="ru-RU" sz="14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282" y="6143644"/>
            <a:ext cx="1571636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ЛЖВ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282" y="5715016"/>
            <a:ext cx="1571636" cy="3571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КМСД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58082" y="5429264"/>
            <a:ext cx="1571636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Психологічно-оздоровчий комплексний лекторій</a:t>
            </a:r>
            <a:endParaRPr lang="ru-RU" sz="1400" b="1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28992" y="2643182"/>
            <a:ext cx="2071702" cy="2000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660033"/>
                </a:solidFill>
                <a:latin typeface="Monotype Corsiva" pitchFamily="66" charset="0"/>
              </a:rPr>
              <a:t>НАПРЯМКИ ДІЯЛЬНОСТІ</a:t>
            </a:r>
            <a:endParaRPr lang="ru-RU" sz="1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 rot="440930">
            <a:off x="554283" y="2779651"/>
            <a:ext cx="2557474" cy="14352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Співпраця з громадськими та державними організаціями</a:t>
            </a:r>
            <a:endParaRPr lang="ru-RU" sz="1400" b="1" dirty="0"/>
          </a:p>
        </p:txBody>
      </p:sp>
      <p:sp>
        <p:nvSpPr>
          <p:cNvPr id="10" name="Овал 9"/>
          <p:cNvSpPr/>
          <p:nvPr/>
        </p:nvSpPr>
        <p:spPr>
          <a:xfrm rot="2412490">
            <a:off x="1311987" y="1288989"/>
            <a:ext cx="2714644" cy="12959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Оптимізація навчання на основі </a:t>
            </a:r>
            <a:r>
              <a:rPr lang="uk-UA" sz="1400" dirty="0" err="1" smtClean="0"/>
              <a:t>роздаткових</a:t>
            </a:r>
            <a:r>
              <a:rPr lang="uk-UA" sz="1400" dirty="0" smtClean="0"/>
              <a:t> матеріалів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3643306" y="4786322"/>
            <a:ext cx="1675607" cy="24847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Включення питання розвитку здоров’я у виховний план роботи школи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3786182" y="0"/>
            <a:ext cx="1643074" cy="235743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Піклування про спільне середовище</a:t>
            </a:r>
            <a:endParaRPr lang="ru-RU" sz="1400" b="1" dirty="0"/>
          </a:p>
        </p:txBody>
      </p:sp>
      <p:sp>
        <p:nvSpPr>
          <p:cNvPr id="13" name="Овал 12"/>
          <p:cNvSpPr/>
          <p:nvPr/>
        </p:nvSpPr>
        <p:spPr>
          <a:xfrm rot="1450404">
            <a:off x="5324681" y="4523083"/>
            <a:ext cx="2873532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Залучення громадськості до партнерської взаємодії</a:t>
            </a:r>
            <a:endParaRPr lang="ru-RU" sz="1400" b="1" dirty="0"/>
          </a:p>
        </p:txBody>
      </p:sp>
      <p:sp>
        <p:nvSpPr>
          <p:cNvPr id="14" name="Овал 13"/>
          <p:cNvSpPr/>
          <p:nvPr/>
        </p:nvSpPr>
        <p:spPr>
          <a:xfrm rot="20223690">
            <a:off x="1037952" y="4468395"/>
            <a:ext cx="2700350" cy="14753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Підтримка ефективної взаємодії учасників НВП(батьків, педагогів, дітей)</a:t>
            </a:r>
            <a:endParaRPr lang="ru-RU" sz="1400" b="1" dirty="0"/>
          </a:p>
        </p:txBody>
      </p:sp>
      <p:sp>
        <p:nvSpPr>
          <p:cNvPr id="15" name="Овал 14"/>
          <p:cNvSpPr/>
          <p:nvPr/>
        </p:nvSpPr>
        <p:spPr>
          <a:xfrm>
            <a:off x="5857884" y="2928934"/>
            <a:ext cx="2714644" cy="12715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Забезпечення </a:t>
            </a:r>
            <a:r>
              <a:rPr lang="uk-UA" sz="1400" b="1" dirty="0" err="1" smtClean="0"/>
              <a:t>навчально-</a:t>
            </a:r>
            <a:r>
              <a:rPr lang="uk-UA" sz="1400" b="1" dirty="0" smtClean="0"/>
              <a:t> методичної підготовки вчителів</a:t>
            </a:r>
            <a:endParaRPr lang="ru-RU" sz="1400" b="1" dirty="0"/>
          </a:p>
        </p:txBody>
      </p:sp>
      <p:sp>
        <p:nvSpPr>
          <p:cNvPr id="16" name="Овал 15"/>
          <p:cNvSpPr/>
          <p:nvPr/>
        </p:nvSpPr>
        <p:spPr>
          <a:xfrm rot="19458931">
            <a:off x="5174678" y="1285531"/>
            <a:ext cx="2857520" cy="12715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Виміри ефективності  і успішності діяльності школи</a:t>
            </a:r>
            <a:endParaRPr lang="ru-RU" sz="14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142984"/>
            <a:ext cx="807249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Основними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завданнями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проекту є: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Надання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учням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достовірної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і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повної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інформації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проблеми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ВІЛ /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СНІДу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Формування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у них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відповідних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ставлень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до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цієї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проблеми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людей,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які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живуть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ВІЛ;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Розвиток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необхідних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умінь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навичок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які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зменшують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схильність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молоді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до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ризикованої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поведінки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;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4.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Посилення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мотивації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до здорового способу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життя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;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Створення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сприятливого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середовища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співпраця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батьками,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педагогічним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колективом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, закладами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охорони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здоров'я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громадськими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організаціями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які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працюють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цій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сфері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  <a:ea typeface="SimSun" pitchFamily="2" charset="-122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285992"/>
            <a:ext cx="8898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Задля  реалізації  моделі  превентивної освіти  в школі  проводяться  не  лише  заходи , спрямовані  на  профілактику  ВІЛ/ СНІД у  та  виховання  толерантного  ставлення  до людей,  що живуть з  ВІЛ , </a:t>
            </a:r>
          </a:p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а  й  інші , спрямовані  на  пропаганду  і  впровадження  здорового  способу  життя.       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Изображение 1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1071546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20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107154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502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4143380"/>
            <a:ext cx="3857651" cy="289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_233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9190" y="4089801"/>
            <a:ext cx="3929090" cy="294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0"/>
            <a:ext cx="777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660033"/>
                </a:solidFill>
                <a:latin typeface="Monotype Corsiva" pitchFamily="66" charset="0"/>
              </a:rPr>
              <a:t>Міський</a:t>
            </a: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 конкурс «Молодь </a:t>
            </a:r>
            <a:r>
              <a:rPr lang="ru-RU" sz="3600" b="1" dirty="0" err="1" smtClean="0">
                <a:solidFill>
                  <a:srgbClr val="660033"/>
                </a:solidFill>
                <a:latin typeface="Monotype Corsiva" pitchFamily="66" charset="0"/>
              </a:rPr>
              <a:t>обирає</a:t>
            </a: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 здоров</a:t>
            </a:r>
            <a:r>
              <a:rPr lang="en-US" sz="3600" b="1" dirty="0" smtClean="0">
                <a:solidFill>
                  <a:srgbClr val="660033"/>
                </a:solidFill>
                <a:latin typeface="Monotype Corsiva" pitchFamily="66" charset="0"/>
              </a:rPr>
              <a:t>’</a:t>
            </a:r>
            <a:r>
              <a:rPr lang="ru-RU" sz="3600" b="1" dirty="0" smtClean="0">
                <a:solidFill>
                  <a:srgbClr val="660033"/>
                </a:solidFill>
                <a:latin typeface="Monotype Corsiva" pitchFamily="66" charset="0"/>
              </a:rPr>
              <a:t>я»</a:t>
            </a:r>
            <a:endParaRPr lang="ru-RU" sz="36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64291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Команда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школи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постійним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учасником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 а часто -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призером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даного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заходу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Спільні  екскурсії</a:t>
            </a:r>
            <a:endParaRPr lang="ru-RU" sz="4000" dirty="0"/>
          </a:p>
        </p:txBody>
      </p:sp>
      <p:pic>
        <p:nvPicPr>
          <p:cNvPr id="7" name="Рисунок 6" descr="IMG_05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357298"/>
            <a:ext cx="3548087" cy="266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2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571612"/>
            <a:ext cx="3660257" cy="2261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39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4286255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zL9XAiO_Hk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628" y="412549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28662" y="785794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Щоб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організувати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цікаве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дозвілля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, для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учнів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школи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постійно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влаштовуються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різноманітні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екскурсії</a:t>
            </a:r>
            <a:endParaRPr lang="ru-RU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91087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61760"/>
            <a:ext cx="9144000" cy="7358088"/>
          </a:xfrm>
          <a:prstGeom prst="rect">
            <a:avLst/>
          </a:prstGeom>
        </p:spPr>
      </p:pic>
      <p:pic>
        <p:nvPicPr>
          <p:cNvPr id="6" name="Рисунок 5" descr="SAM_3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142984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55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500042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55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3929066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579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48253" y="3571876"/>
            <a:ext cx="409574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660033"/>
                </a:solidFill>
                <a:latin typeface="Monotype Corsiva" pitchFamily="66" charset="0"/>
              </a:rPr>
              <a:t>Дні туризму в школі</a:t>
            </a:r>
            <a:endParaRPr lang="ru-RU" sz="40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14346" y="571480"/>
            <a:ext cx="550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33"/>
                </a:solidFill>
                <a:latin typeface="Monotype Corsiva" pitchFamily="66" charset="0"/>
              </a:rPr>
              <a:t>“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День туризму </a:t>
            </a:r>
            <a:r>
              <a:rPr lang="en-US" sz="2000" b="1" dirty="0" smtClean="0">
                <a:solidFill>
                  <a:srgbClr val="660033"/>
                </a:solidFill>
                <a:latin typeface="Monotype Corsiva" pitchFamily="66" charset="0"/>
              </a:rPr>
              <a:t>“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– 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традиційне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дуже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о</a:t>
            </a:r>
            <a:r>
              <a:rPr lang="uk-UA" sz="2000" b="1" dirty="0" smtClean="0">
                <a:solidFill>
                  <a:srgbClr val="660033"/>
                </a:solidFill>
                <a:latin typeface="Monotype Corsiva" pitchFamily="66" charset="0"/>
              </a:rPr>
              <a:t>ч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куване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свято для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всіх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учнів</a:t>
            </a:r>
            <a:r>
              <a:rPr lang="ru-RU" sz="2000" b="1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  <a:latin typeface="Monotype Corsiva" pitchFamily="66" charset="0"/>
              </a:rPr>
              <a:t>школи</a:t>
            </a:r>
            <a:endParaRPr lang="ru-RU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846</Words>
  <Application>Microsoft Office PowerPoint</Application>
  <PresentationFormat>Экран (4:3)</PresentationFormat>
  <Paragraphs>102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One</cp:lastModifiedBy>
  <cp:revision>176</cp:revision>
  <dcterms:created xsi:type="dcterms:W3CDTF">2014-06-08T17:05:13Z</dcterms:created>
  <dcterms:modified xsi:type="dcterms:W3CDTF">2014-09-02T10:52:44Z</dcterms:modified>
</cp:coreProperties>
</file>