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8"/>
  </p:notesMasterIdLst>
  <p:sldIdLst>
    <p:sldId id="340" r:id="rId3"/>
    <p:sldId id="309" r:id="rId4"/>
    <p:sldId id="342" r:id="rId5"/>
    <p:sldId id="343" r:id="rId6"/>
    <p:sldId id="345" r:id="rId7"/>
    <p:sldId id="344" r:id="rId8"/>
    <p:sldId id="351" r:id="rId9"/>
    <p:sldId id="352" r:id="rId10"/>
    <p:sldId id="353" r:id="rId11"/>
    <p:sldId id="354" r:id="rId12"/>
    <p:sldId id="348" r:id="rId13"/>
    <p:sldId id="347" r:id="rId14"/>
    <p:sldId id="350" r:id="rId15"/>
    <p:sldId id="355" r:id="rId16"/>
    <p:sldId id="357" r:id="rId17"/>
    <p:sldId id="358" r:id="rId18"/>
    <p:sldId id="359" r:id="rId19"/>
    <p:sldId id="381" r:id="rId20"/>
    <p:sldId id="363" r:id="rId21"/>
    <p:sldId id="382" r:id="rId22"/>
    <p:sldId id="349" r:id="rId23"/>
    <p:sldId id="383" r:id="rId24"/>
    <p:sldId id="391" r:id="rId25"/>
    <p:sldId id="346" r:id="rId26"/>
    <p:sldId id="380" r:id="rId27"/>
    <p:sldId id="385" r:id="rId28"/>
    <p:sldId id="370" r:id="rId29"/>
    <p:sldId id="366" r:id="rId30"/>
    <p:sldId id="387" r:id="rId31"/>
    <p:sldId id="367" r:id="rId32"/>
    <p:sldId id="369" r:id="rId33"/>
    <p:sldId id="368" r:id="rId34"/>
    <p:sldId id="386" r:id="rId35"/>
    <p:sldId id="389" r:id="rId36"/>
    <p:sldId id="377" r:id="rId37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DEDEDE"/>
    <a:srgbClr val="FCFCFC"/>
    <a:srgbClr val="F2F2F2"/>
    <a:srgbClr val="FF7A00"/>
    <a:srgbClr val="80808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429" autoAdjust="0"/>
    <p:restoredTop sz="94660"/>
  </p:normalViewPr>
  <p:slideViewPr>
    <p:cSldViewPr>
      <p:cViewPr>
        <p:scale>
          <a:sx n="75" d="100"/>
          <a:sy n="75" d="100"/>
        </p:scale>
        <p:origin x="-10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1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1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EB3780-FBFF-4EF2-BB71-FB81F337B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2" descr="02"/>
          <p:cNvSpPr>
            <a:spLocks noChangeArrowheads="1"/>
          </p:cNvSpPr>
          <p:nvPr/>
        </p:nvSpPr>
        <p:spPr bwMode="gray">
          <a:xfrm>
            <a:off x="5813425" y="2043113"/>
            <a:ext cx="1460500" cy="1462087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" name="Rectangle 427"/>
          <p:cNvSpPr>
            <a:spLocks noChangeArrowheads="1"/>
          </p:cNvSpPr>
          <p:nvPr/>
        </p:nvSpPr>
        <p:spPr bwMode="gray">
          <a:xfrm>
            <a:off x="7289800" y="2043113"/>
            <a:ext cx="1460500" cy="14620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" name="Rectangle 332"/>
          <p:cNvSpPr>
            <a:spLocks noChangeArrowheads="1"/>
          </p:cNvSpPr>
          <p:nvPr/>
        </p:nvSpPr>
        <p:spPr bwMode="gray">
          <a:xfrm>
            <a:off x="4330700" y="2043113"/>
            <a:ext cx="1460500" cy="1462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gray">
          <a:xfrm>
            <a:off x="400050" y="29337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800" smtClean="0">
                <a:solidFill>
                  <a:schemeClr val="tx2"/>
                </a:solidFill>
                <a:latin typeface="Impact" pitchFamily="34" charset="0"/>
              </a:rPr>
              <a:t>COMPANY NAME</a:t>
            </a:r>
          </a:p>
        </p:txBody>
      </p:sp>
      <p:grpSp>
        <p:nvGrpSpPr>
          <p:cNvPr id="8" name="Group 372"/>
          <p:cNvGrpSpPr>
            <a:grpSpLocks/>
          </p:cNvGrpSpPr>
          <p:nvPr/>
        </p:nvGrpSpPr>
        <p:grpSpPr bwMode="auto">
          <a:xfrm>
            <a:off x="504825" y="3424238"/>
            <a:ext cx="8258175" cy="119062"/>
            <a:chOff x="288" y="1248"/>
            <a:chExt cx="5229" cy="96"/>
          </a:xfrm>
        </p:grpSpPr>
        <p:grpSp>
          <p:nvGrpSpPr>
            <p:cNvPr id="9" name="Group 368"/>
            <p:cNvGrpSpPr>
              <a:grpSpLocks/>
            </p:cNvGrpSpPr>
            <p:nvPr userDrawn="1"/>
          </p:nvGrpSpPr>
          <p:grpSpPr bwMode="auto">
            <a:xfrm>
              <a:off x="288" y="1248"/>
              <a:ext cx="5228" cy="96"/>
              <a:chOff x="192" y="498"/>
              <a:chExt cx="5376" cy="78"/>
            </a:xfrm>
          </p:grpSpPr>
          <p:sp>
            <p:nvSpPr>
              <p:cNvPr id="11" name="Rectangle 369"/>
              <p:cNvSpPr>
                <a:spLocks noChangeArrowheads="1"/>
              </p:cNvSpPr>
              <p:nvPr userDrawn="1"/>
            </p:nvSpPr>
            <p:spPr bwMode="gray">
              <a:xfrm>
                <a:off x="192" y="498"/>
                <a:ext cx="1488" cy="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2" name="Line 370"/>
              <p:cNvSpPr>
                <a:spLocks noChangeShapeType="1"/>
              </p:cNvSpPr>
              <p:nvPr userDrawn="1"/>
            </p:nvSpPr>
            <p:spPr bwMode="gray">
              <a:xfrm>
                <a:off x="192" y="576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0" name="Picture 371" descr="Untitled-4 copy"/>
            <p:cNvPicPr>
              <a:picLocks noChangeAspect="1" noChangeArrowheads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346" y="1254"/>
              <a:ext cx="7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80"/>
          <p:cNvSpPr>
            <a:spLocks noChangeArrowheads="1"/>
          </p:cNvSpPr>
          <p:nvPr/>
        </p:nvSpPr>
        <p:spPr bwMode="gray">
          <a:xfrm>
            <a:off x="5813425" y="557213"/>
            <a:ext cx="1460500" cy="1462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4" name="Rectangle 381" descr="01"/>
          <p:cNvSpPr>
            <a:spLocks noChangeArrowheads="1"/>
          </p:cNvSpPr>
          <p:nvPr/>
        </p:nvSpPr>
        <p:spPr bwMode="gray">
          <a:xfrm>
            <a:off x="2846388" y="2043113"/>
            <a:ext cx="1460500" cy="1462087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5" name="Rectangle 383" descr="03"/>
          <p:cNvSpPr>
            <a:spLocks noChangeArrowheads="1"/>
          </p:cNvSpPr>
          <p:nvPr/>
        </p:nvSpPr>
        <p:spPr bwMode="gray">
          <a:xfrm>
            <a:off x="4330700" y="547688"/>
            <a:ext cx="1454150" cy="1470025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6" name="Picture 424" descr="0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000" y="3860800"/>
            <a:ext cx="4495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838200" y="3695700"/>
            <a:ext cx="8001000" cy="533400"/>
          </a:xfrm>
        </p:spPr>
        <p:txBody>
          <a:bodyPr/>
          <a:lstStyle>
            <a:lvl1pPr algn="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00" y="4343400"/>
            <a:ext cx="785495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2800" y="6400800"/>
            <a:ext cx="893763" cy="244475"/>
          </a:xfrm>
        </p:spPr>
        <p:txBody>
          <a:bodyPr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37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53400" y="64008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3A3CF-F9EA-4039-83E2-BBC2C51B6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Rectangle 374"/>
          <p:cNvSpPr>
            <a:spLocks noGrp="1" noChangeArrowheads="1"/>
          </p:cNvSpPr>
          <p:nvPr>
            <p:ph type="dt" sz="half" idx="12"/>
          </p:nvPr>
        </p:nvSpPr>
        <p:spPr>
          <a:xfrm>
            <a:off x="5105400" y="64008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A99E1-069B-4CC0-A38E-F818A2E3D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1145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912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40C1-F711-4742-8C8D-59FA4620F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6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16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4272-A199-4030-9637-7D28AA631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072B7-3052-4EFC-98DF-0B6B8CD21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AFEE1-06F2-46DF-9EC8-1553607F2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29BA1-4A32-4A5F-BBDA-7BC8DDB53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93033-048B-4BDA-A916-7109311AA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01966-8751-4A71-8670-C20603F4B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A88D5-0C3B-4BB8-9830-F00D9624B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6FB94-82BB-4DEC-84EA-70388CE3A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9606E-1A91-4750-B551-428D7CD50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22E34-E3DC-413C-AFBB-BA3656FF9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C978-531A-4A36-B4C3-00916A647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9F2FF-A339-4C19-A2A1-AA9BED961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96F0-7056-45FA-9A03-BC0F7A319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F9D7A-E508-4D2C-98E9-9D2973245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492E5-7C0A-4DC1-8F78-4D3E5737C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109B1-223C-401F-BDBE-A2F4FAFD9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E559E-3D11-49EE-84F7-E0D20A487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8F373-9BF2-4278-A335-D878FB646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220A5-B2ED-410A-8FBF-BFEA74D81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3AB0C-EFDF-4DDC-A53D-BB7F6FAE2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DF618-DB02-4AE7-B787-AEB157CC4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ABFD5-BFDE-4CED-8453-A6FF1228D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26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>
              <a:gd name="T0" fmla="*/ 0 w 3800"/>
              <a:gd name="T1" fmla="*/ 0 h 428"/>
              <a:gd name="T2" fmla="*/ 2147483647 w 3800"/>
              <a:gd name="T3" fmla="*/ 0 h 428"/>
              <a:gd name="T4" fmla="*/ 2147483647 w 3800"/>
              <a:gd name="T5" fmla="*/ 1078626875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15000" y="64833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924800" y="64770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fld id="{1C5D6271-C2F5-47B2-B073-FBB209C06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733800" y="64770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0668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grpSp>
        <p:nvGrpSpPr>
          <p:cNvPr id="2055" name="Group 191"/>
          <p:cNvGrpSpPr>
            <a:grpSpLocks/>
          </p:cNvGrpSpPr>
          <p:nvPr/>
        </p:nvGrpSpPr>
        <p:grpSpPr bwMode="auto">
          <a:xfrm>
            <a:off x="304800" y="800100"/>
            <a:ext cx="8377238" cy="131763"/>
            <a:chOff x="192" y="498"/>
            <a:chExt cx="5376" cy="78"/>
          </a:xfrm>
        </p:grpSpPr>
        <p:grpSp>
          <p:nvGrpSpPr>
            <p:cNvPr id="2063" name="Group 192"/>
            <p:cNvGrpSpPr>
              <a:grpSpLocks/>
            </p:cNvGrpSpPr>
            <p:nvPr userDrawn="1"/>
          </p:nvGrpSpPr>
          <p:grpSpPr bwMode="auto">
            <a:xfrm>
              <a:off x="192" y="498"/>
              <a:ext cx="5376" cy="78"/>
              <a:chOff x="192" y="498"/>
              <a:chExt cx="5376" cy="78"/>
            </a:xfrm>
          </p:grpSpPr>
          <p:sp>
            <p:nvSpPr>
              <p:cNvPr id="2065" name="Rectangle 193"/>
              <p:cNvSpPr>
                <a:spLocks noChangeArrowheads="1"/>
              </p:cNvSpPr>
              <p:nvPr userDrawn="1"/>
            </p:nvSpPr>
            <p:spPr bwMode="gray">
              <a:xfrm>
                <a:off x="192" y="498"/>
                <a:ext cx="1488" cy="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2066" name="Line 194"/>
              <p:cNvSpPr>
                <a:spLocks noChangeShapeType="1"/>
              </p:cNvSpPr>
              <p:nvPr userDrawn="1"/>
            </p:nvSpPr>
            <p:spPr bwMode="gray">
              <a:xfrm>
                <a:off x="192" y="576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064" name="Picture 195" descr="Untitled-4 copy"/>
            <p:cNvPicPr>
              <a:picLocks noChangeAspect="1" noChangeArrowheads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 bwMode="gray">
            <a:xfrm>
              <a:off x="300" y="504"/>
              <a:ext cx="72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6" name="Rectangle 223"/>
          <p:cNvSpPr>
            <a:spLocks noChangeArrowheads="1"/>
          </p:cNvSpPr>
          <p:nvPr/>
        </p:nvSpPr>
        <p:spPr bwMode="gray">
          <a:xfrm>
            <a:off x="7762875" y="463550"/>
            <a:ext cx="450850" cy="4445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7" name="Rectangle 224"/>
          <p:cNvSpPr>
            <a:spLocks noChangeArrowheads="1"/>
          </p:cNvSpPr>
          <p:nvPr/>
        </p:nvSpPr>
        <p:spPr bwMode="gray">
          <a:xfrm>
            <a:off x="8229600" y="0"/>
            <a:ext cx="450850" cy="444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8" name="Rectangle 225" descr="01"/>
          <p:cNvSpPr>
            <a:spLocks noChangeArrowheads="1"/>
          </p:cNvSpPr>
          <p:nvPr/>
        </p:nvSpPr>
        <p:spPr bwMode="gray">
          <a:xfrm>
            <a:off x="7762875" y="0"/>
            <a:ext cx="450850" cy="444500"/>
          </a:xfrm>
          <a:prstGeom prst="rect">
            <a:avLst/>
          </a:prstGeom>
          <a:blipFill dpi="0" rotWithShape="1">
            <a:blip r:embed="rId14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9" name="Rectangle 226" descr="02"/>
          <p:cNvSpPr>
            <a:spLocks noChangeArrowheads="1"/>
          </p:cNvSpPr>
          <p:nvPr/>
        </p:nvSpPr>
        <p:spPr bwMode="gray">
          <a:xfrm>
            <a:off x="6831013" y="463550"/>
            <a:ext cx="450850" cy="444500"/>
          </a:xfrm>
          <a:prstGeom prst="rect">
            <a:avLst/>
          </a:prstGeom>
          <a:blipFill dpi="0" rotWithShape="1">
            <a:blip r:embed="rId15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60" name="Rectangle 227" descr="03"/>
          <p:cNvSpPr>
            <a:spLocks noChangeArrowheads="1"/>
          </p:cNvSpPr>
          <p:nvPr/>
        </p:nvSpPr>
        <p:spPr bwMode="gray">
          <a:xfrm>
            <a:off x="7297738" y="463550"/>
            <a:ext cx="450850" cy="444500"/>
          </a:xfrm>
          <a:prstGeom prst="rect">
            <a:avLst/>
          </a:prstGeom>
          <a:blipFill dpi="0" rotWithShape="1">
            <a:blip r:embed="rId16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61" name="Rectangle 228" descr="04"/>
          <p:cNvSpPr>
            <a:spLocks noChangeArrowheads="1"/>
          </p:cNvSpPr>
          <p:nvPr/>
        </p:nvSpPr>
        <p:spPr bwMode="gray">
          <a:xfrm>
            <a:off x="8229600" y="463550"/>
            <a:ext cx="450850" cy="444500"/>
          </a:xfrm>
          <a:prstGeom prst="rect">
            <a:avLst/>
          </a:prstGeom>
          <a:blipFill dpi="0" rotWithShape="1">
            <a:blip r:embed="rId17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6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04800" y="152400"/>
            <a:ext cx="6172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106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90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4106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6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6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6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0EF0D42-EBF5-4AF1-9B87-F54031D0C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 rot="-1020506">
            <a:off x="692150" y="1195388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4000" b="1">
                <a:solidFill>
                  <a:srgbClr val="E46C0A"/>
                </a:solidFill>
                <a:latin typeface="Monotype Corsiva" pitchFamily="66" charset="0"/>
              </a:rPr>
              <a:t>«Школа сприяння здоров'ю»</a:t>
            </a:r>
            <a:endParaRPr lang="ru-RU" altLang="ru-RU" sz="4000" b="1">
              <a:solidFill>
                <a:srgbClr val="E46C0A"/>
              </a:solidFill>
              <a:latin typeface="Monotype Corsiva" pitchFamily="66" charset="0"/>
            </a:endParaRP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0" y="188913"/>
            <a:ext cx="4543425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Немішаївська ЗОШ №2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        І-ІІІ ступенів</a:t>
            </a:r>
          </a:p>
        </p:txBody>
      </p:sp>
      <p:pic>
        <p:nvPicPr>
          <p:cNvPr id="6151" name="Picture 7" descr="J02330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5013325"/>
            <a:ext cx="14414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J02320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4581525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J02330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1863" y="5229225"/>
            <a:ext cx="15843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J023305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88238" y="4005263"/>
            <a:ext cx="1655762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0" smtClean="0"/>
              <a:t>Ціннісне ставлення до природи</a:t>
            </a:r>
          </a:p>
        </p:txBody>
      </p:sp>
      <p:sp>
        <p:nvSpPr>
          <p:cNvPr id="425987" name="Text Box 3"/>
          <p:cNvSpPr txBox="1">
            <a:spLocks noChangeArrowheads="1"/>
          </p:cNvSpPr>
          <p:nvPr/>
        </p:nvSpPr>
        <p:spPr bwMode="auto">
          <a:xfrm>
            <a:off x="285750" y="4071938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1400">
                <a:latin typeface="Tahoma" pitchFamily="34" charset="0"/>
              </a:rPr>
              <a:t>Трудова акція “Плекаємо сад”</a:t>
            </a:r>
          </a:p>
        </p:txBody>
      </p:sp>
      <p:sp>
        <p:nvSpPr>
          <p:cNvPr id="425990" name="Text Box 6"/>
          <p:cNvSpPr txBox="1">
            <a:spLocks noChangeArrowheads="1"/>
          </p:cNvSpPr>
          <p:nvPr/>
        </p:nvSpPr>
        <p:spPr bwMode="auto">
          <a:xfrm>
            <a:off x="5715000" y="6172200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1400">
                <a:latin typeface="Tahoma" pitchFamily="34" charset="0"/>
              </a:rPr>
              <a:t>Пішохідна екскурсія вулицями рідного селища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352800" y="4114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Tahoma" pitchFamily="34" charset="0"/>
            </a:endParaRPr>
          </a:p>
        </p:txBody>
      </p:sp>
      <p:pic>
        <p:nvPicPr>
          <p:cNvPr id="8" name="Picture 3" descr="F:\народні символи\фото 3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4292600"/>
            <a:ext cx="26670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4" descr="D:\Фото школи\фото\SDC10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1214438"/>
            <a:ext cx="364331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1" descr="DSC0458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1214438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8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6" grpId="0"/>
      <p:bldP spid="425987" grpId="0"/>
      <p:bldP spid="4259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/>
              <a:t>Здоров</a:t>
            </a:r>
            <a:r>
              <a:rPr lang="en-US" smtClean="0"/>
              <a:t>’</a:t>
            </a:r>
            <a:r>
              <a:rPr lang="uk-UA" smtClean="0"/>
              <a:t>язберігаючі аспекти</a:t>
            </a:r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04800" y="1295400"/>
            <a:ext cx="914400" cy="5029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2000" b="1"/>
              <a:t>С</a:t>
            </a:r>
          </a:p>
          <a:p>
            <a:pPr algn="ctr"/>
            <a:r>
              <a:rPr lang="uk-UA" altLang="ru-RU" sz="2000" b="1"/>
              <a:t>У</a:t>
            </a:r>
          </a:p>
          <a:p>
            <a:pPr algn="ctr"/>
            <a:r>
              <a:rPr lang="uk-UA" altLang="ru-RU" sz="2000" b="1"/>
              <a:t>Ч</a:t>
            </a:r>
          </a:p>
          <a:p>
            <a:pPr algn="ctr"/>
            <a:r>
              <a:rPr lang="uk-UA" altLang="ru-RU" sz="2000" b="1"/>
              <a:t>А</a:t>
            </a:r>
          </a:p>
          <a:p>
            <a:pPr algn="ctr"/>
            <a:r>
              <a:rPr lang="uk-UA" altLang="ru-RU" sz="2000" b="1"/>
              <a:t>С</a:t>
            </a:r>
          </a:p>
          <a:p>
            <a:pPr algn="ctr"/>
            <a:r>
              <a:rPr lang="uk-UA" altLang="ru-RU" sz="2000" b="1"/>
              <a:t>Н</a:t>
            </a:r>
          </a:p>
          <a:p>
            <a:pPr algn="ctr"/>
            <a:r>
              <a:rPr lang="uk-UA" altLang="ru-RU" sz="2000" b="1"/>
              <a:t>И</a:t>
            </a:r>
          </a:p>
          <a:p>
            <a:pPr algn="ctr"/>
            <a:r>
              <a:rPr lang="uk-UA" altLang="ru-RU" sz="2000" b="1"/>
              <a:t>Й</a:t>
            </a:r>
          </a:p>
          <a:p>
            <a:pPr algn="ctr"/>
            <a:endParaRPr lang="uk-UA" altLang="ru-RU" sz="2000" b="1"/>
          </a:p>
          <a:p>
            <a:pPr algn="ctr"/>
            <a:endParaRPr lang="uk-UA" altLang="ru-RU" sz="2000" b="1"/>
          </a:p>
          <a:p>
            <a:pPr algn="ctr"/>
            <a:r>
              <a:rPr lang="uk-UA" altLang="ru-RU" sz="2000" b="1"/>
              <a:t>У</a:t>
            </a:r>
          </a:p>
          <a:p>
            <a:pPr algn="ctr"/>
            <a:r>
              <a:rPr lang="uk-UA" altLang="ru-RU" sz="2000" b="1"/>
              <a:t>Р</a:t>
            </a:r>
          </a:p>
          <a:p>
            <a:pPr algn="ctr"/>
            <a:r>
              <a:rPr lang="uk-UA" altLang="ru-RU" sz="2000" b="1"/>
              <a:t>О</a:t>
            </a:r>
          </a:p>
          <a:p>
            <a:pPr algn="ctr"/>
            <a:r>
              <a:rPr lang="uk-UA" altLang="ru-RU" sz="2000" b="1"/>
              <a:t>К</a:t>
            </a:r>
          </a:p>
        </p:txBody>
      </p:sp>
      <p:sp>
        <p:nvSpPr>
          <p:cNvPr id="418820" name="Line 4"/>
          <p:cNvSpPr>
            <a:spLocks noChangeShapeType="1"/>
          </p:cNvSpPr>
          <p:nvPr/>
        </p:nvSpPr>
        <p:spPr bwMode="auto">
          <a:xfrm flipV="1">
            <a:off x="1219200" y="1600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8821" name="Line 5"/>
          <p:cNvSpPr>
            <a:spLocks noChangeShapeType="1"/>
          </p:cNvSpPr>
          <p:nvPr/>
        </p:nvSpPr>
        <p:spPr bwMode="auto">
          <a:xfrm flipV="1">
            <a:off x="1219200" y="2438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8822" name="Line 6"/>
          <p:cNvSpPr>
            <a:spLocks noChangeShapeType="1"/>
          </p:cNvSpPr>
          <p:nvPr/>
        </p:nvSpPr>
        <p:spPr bwMode="auto">
          <a:xfrm flipV="1">
            <a:off x="1219200" y="3200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8823" name="Line 7"/>
          <p:cNvSpPr>
            <a:spLocks noChangeShapeType="1"/>
          </p:cNvSpPr>
          <p:nvPr/>
        </p:nvSpPr>
        <p:spPr bwMode="auto">
          <a:xfrm flipV="1">
            <a:off x="1219200" y="4038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8824" name="Line 8"/>
          <p:cNvSpPr>
            <a:spLocks noChangeShapeType="1"/>
          </p:cNvSpPr>
          <p:nvPr/>
        </p:nvSpPr>
        <p:spPr bwMode="auto">
          <a:xfrm flipV="1">
            <a:off x="1219200" y="4724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8825" name="Line 9"/>
          <p:cNvSpPr>
            <a:spLocks noChangeShapeType="1"/>
          </p:cNvSpPr>
          <p:nvPr/>
        </p:nvSpPr>
        <p:spPr bwMode="auto">
          <a:xfrm flipV="1">
            <a:off x="1219200" y="5410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8826" name="Line 10"/>
          <p:cNvSpPr>
            <a:spLocks noChangeShapeType="1"/>
          </p:cNvSpPr>
          <p:nvPr/>
        </p:nvSpPr>
        <p:spPr bwMode="auto">
          <a:xfrm flipV="1">
            <a:off x="1219200" y="6096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8827" name="AutoShape 11"/>
          <p:cNvSpPr>
            <a:spLocks noChangeArrowheads="1"/>
          </p:cNvSpPr>
          <p:nvPr/>
        </p:nvSpPr>
        <p:spPr bwMode="auto">
          <a:xfrm>
            <a:off x="2438400" y="1066800"/>
            <a:ext cx="6019800" cy="914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/>
              <a:t>Гігієнічні умови в кабінеті (температурний режим, свіжість повітря, чистота та освітлення приміщення, дошки)</a:t>
            </a:r>
          </a:p>
        </p:txBody>
      </p:sp>
      <p:sp>
        <p:nvSpPr>
          <p:cNvPr id="418828" name="AutoShape 12"/>
          <p:cNvSpPr>
            <a:spLocks noChangeArrowheads="1"/>
          </p:cNvSpPr>
          <p:nvPr/>
        </p:nvSpPr>
        <p:spPr bwMode="auto">
          <a:xfrm>
            <a:off x="2438400" y="2209800"/>
            <a:ext cx="6019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/>
              <a:t>Наявність фізкультхвилинок на уроці</a:t>
            </a:r>
          </a:p>
        </p:txBody>
      </p:sp>
      <p:sp>
        <p:nvSpPr>
          <p:cNvPr id="418829" name="AutoShape 13"/>
          <p:cNvSpPr>
            <a:spLocks noChangeArrowheads="1"/>
          </p:cNvSpPr>
          <p:nvPr/>
        </p:nvSpPr>
        <p:spPr bwMode="auto">
          <a:xfrm>
            <a:off x="2438400" y="2971800"/>
            <a:ext cx="6019800" cy="533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/>
              <a:t>Урахування періодів працездатності учнів</a:t>
            </a:r>
          </a:p>
        </p:txBody>
      </p:sp>
      <p:sp>
        <p:nvSpPr>
          <p:cNvPr id="418830" name="AutoShape 14"/>
          <p:cNvSpPr>
            <a:spLocks noChangeArrowheads="1"/>
          </p:cNvSpPr>
          <p:nvPr/>
        </p:nvSpPr>
        <p:spPr bwMode="auto">
          <a:xfrm>
            <a:off x="2438400" y="3733800"/>
            <a:ext cx="6019800" cy="533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/>
              <a:t>Психологічний клімат на уроці</a:t>
            </a:r>
          </a:p>
        </p:txBody>
      </p:sp>
      <p:sp>
        <p:nvSpPr>
          <p:cNvPr id="418831" name="AutoShape 15"/>
          <p:cNvSpPr>
            <a:spLocks noChangeArrowheads="1"/>
          </p:cNvSpPr>
          <p:nvPr/>
        </p:nvSpPr>
        <p:spPr bwMode="auto">
          <a:xfrm>
            <a:off x="2438400" y="4419600"/>
            <a:ext cx="6019800" cy="609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/>
              <a:t>Урахування вікових особливостей</a:t>
            </a:r>
          </a:p>
        </p:txBody>
      </p:sp>
      <p:sp>
        <p:nvSpPr>
          <p:cNvPr id="418832" name="AutoShape 16"/>
          <p:cNvSpPr>
            <a:spLocks noChangeArrowheads="1"/>
          </p:cNvSpPr>
          <p:nvPr/>
        </p:nvSpPr>
        <p:spPr bwMode="auto">
          <a:xfrm>
            <a:off x="2438400" y="5181600"/>
            <a:ext cx="6019800" cy="533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/>
              <a:t>Наявність емоційних розрядок</a:t>
            </a:r>
          </a:p>
        </p:txBody>
      </p:sp>
      <p:sp>
        <p:nvSpPr>
          <p:cNvPr id="418833" name="AutoShape 17"/>
          <p:cNvSpPr>
            <a:spLocks noChangeArrowheads="1"/>
          </p:cNvSpPr>
          <p:nvPr/>
        </p:nvSpPr>
        <p:spPr bwMode="auto">
          <a:xfrm>
            <a:off x="2438400" y="5943600"/>
            <a:ext cx="6019800" cy="762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/>
              <a:t>Урахування психологічних особливостей (темпераменту, статі тощо)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8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8" grpId="0"/>
      <p:bldP spid="418819" grpId="0" animBg="1"/>
      <p:bldP spid="418820" grpId="0" animBg="1"/>
      <p:bldP spid="418821" grpId="0" animBg="1"/>
      <p:bldP spid="418822" grpId="0" animBg="1"/>
      <p:bldP spid="418823" grpId="0" animBg="1"/>
      <p:bldP spid="418824" grpId="0" animBg="1"/>
      <p:bldP spid="418825" grpId="0" animBg="1"/>
      <p:bldP spid="418826" grpId="0" animBg="1"/>
      <p:bldP spid="418827" grpId="0" animBg="1"/>
      <p:bldP spid="418828" grpId="0" animBg="1"/>
      <p:bldP spid="418829" grpId="0" animBg="1"/>
      <p:bldP spid="418830" grpId="0" animBg="1"/>
      <p:bldP spid="418831" grpId="0" animBg="1"/>
      <p:bldP spid="418832" grpId="0" animBg="1"/>
      <p:bldP spid="4188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фото</a:t>
            </a:r>
            <a:endParaRPr lang="ru-RU" smtClean="0"/>
          </a:p>
        </p:txBody>
      </p:sp>
      <p:pic>
        <p:nvPicPr>
          <p:cNvPr id="16387" name="Picture 4" descr="H:\Тренинг\DSC038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58006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H:\Тренинг\DSC039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319463"/>
            <a:ext cx="4716462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D:\Фото школи\2010\15.02.2012\DSC053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20375" y="3141663"/>
            <a:ext cx="4429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2438400" y="2667000"/>
            <a:ext cx="4343400" cy="1377950"/>
          </a:xfrm>
          <a:prstGeom prst="hexagon">
            <a:avLst>
              <a:gd name="adj" fmla="val 78802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>
                <a:latin typeface="Tahoma" pitchFamily="34" charset="0"/>
              </a:rPr>
              <a:t>Формування здорового способу життя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52400" y="381000"/>
            <a:ext cx="2882900" cy="16049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 sz="1400">
                <a:latin typeface="Tahoma" pitchFamily="34" charset="0"/>
              </a:rPr>
              <a:t>Проведення масових акцій, заходів, спрямованих на пропаганду здорового способу життя (просвітницька діяльність)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276600" y="152400"/>
            <a:ext cx="2706688" cy="160337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 sz="1400">
                <a:latin typeface="Tahoma" pitchFamily="34" charset="0"/>
              </a:rPr>
              <a:t>Моніторинг стану здоров</a:t>
            </a:r>
            <a:r>
              <a:rPr lang="en-US" altLang="ru-RU" sz="1400">
                <a:latin typeface="Tahoma" pitchFamily="34" charset="0"/>
              </a:rPr>
              <a:t>’</a:t>
            </a:r>
            <a:r>
              <a:rPr lang="uk-UA" altLang="ru-RU" sz="1400">
                <a:latin typeface="Tahoma" pitchFamily="34" charset="0"/>
              </a:rPr>
              <a:t>я учнів (на основі медико-психологічних обстежень) 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261100" y="457200"/>
            <a:ext cx="2882900" cy="16049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 sz="1400">
                <a:latin typeface="Tahoma" pitchFamily="34" charset="0"/>
              </a:rPr>
              <a:t>Уроки ОЗ, біології, фізичної культури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152400" y="4800600"/>
            <a:ext cx="2882900" cy="16049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 sz="1400">
                <a:latin typeface="Tahoma" pitchFamily="34" charset="0"/>
              </a:rPr>
              <a:t>Організація впровадження виховної роботи в школі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3200400" y="5105400"/>
            <a:ext cx="2882900" cy="16049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 sz="1400">
                <a:latin typeface="Tahoma" pitchFamily="34" charset="0"/>
              </a:rPr>
              <a:t>Співпраця з громадськістю 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6261100" y="4724400"/>
            <a:ext cx="2882900" cy="16049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 sz="1400">
                <a:latin typeface="Tahoma" pitchFamily="34" charset="0"/>
              </a:rPr>
              <a:t>Організація родинного виховання як важливої ланки формування здорового способу життя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524000" y="1981200"/>
            <a:ext cx="1524000" cy="9906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1447800" y="3733800"/>
            <a:ext cx="1600200" cy="10668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4648200" y="1752600"/>
            <a:ext cx="0" cy="9144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6248400" y="2057400"/>
            <a:ext cx="1524000" cy="9906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 flipV="1">
            <a:off x="6172200" y="3733800"/>
            <a:ext cx="1600200" cy="9906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 flipV="1">
            <a:off x="4648200" y="4038600"/>
            <a:ext cx="0" cy="10668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uk-UA" b="0" smtClean="0"/>
              <a:t>Профілактична робота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smtClean="0"/>
              <a:t>Формування здорового способу життя є одним з головних виховних завдань. Оздоровча мета реалізується через:</a:t>
            </a:r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3352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- години спілкування;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altLang="ru-RU">
                <a:latin typeface="Tahoma" pitchFamily="34" charset="0"/>
              </a:rPr>
              <a:t> перегляд відеоматеріалів;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altLang="ru-RU">
                <a:latin typeface="Tahoma" pitchFamily="34" charset="0"/>
              </a:rPr>
              <a:t> спортивні змагання;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altLang="ru-RU">
                <a:latin typeface="Tahoma" pitchFamily="34" charset="0"/>
              </a:rPr>
              <a:t> випуск буклетів;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altLang="ru-RU">
                <a:latin typeface="Tahoma" pitchFamily="34" charset="0"/>
              </a:rPr>
              <a:t> тренінги;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altLang="ru-RU">
                <a:latin typeface="Tahoma" pitchFamily="34" charset="0"/>
              </a:rPr>
              <a:t> проведення тижнів безпеки життєдіяльності;</a:t>
            </a:r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4572000" y="2362200"/>
            <a:ext cx="3810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- конкурси малюнків;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altLang="ru-RU">
                <a:latin typeface="Tahoma" pitchFamily="34" charset="0"/>
              </a:rPr>
              <a:t> Дні здоров</a:t>
            </a:r>
            <a:r>
              <a:rPr lang="en-US" altLang="ru-RU">
                <a:latin typeface="Tahoma" pitchFamily="34" charset="0"/>
              </a:rPr>
              <a:t>’</a:t>
            </a:r>
            <a:r>
              <a:rPr lang="uk-UA" altLang="ru-RU">
                <a:latin typeface="Tahoma" pitchFamily="34" charset="0"/>
              </a:rPr>
              <a:t>я;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altLang="ru-RU">
                <a:latin typeface="Tahoma" pitchFamily="34" charset="0"/>
              </a:rPr>
              <a:t> виступи агітбригади;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altLang="ru-RU">
                <a:latin typeface="Tahoma" pitchFamily="34" charset="0"/>
              </a:rPr>
              <a:t> залучення учнів до фізкультурно-спортивного клубу 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0" grpId="0"/>
      <p:bldP spid="427011" grpId="0" build="p"/>
      <p:bldP spid="427012" grpId="0"/>
      <p:bldP spid="4270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uk-UA" b="0" smtClean="0"/>
              <a:t>Спільна родина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37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000" smtClean="0"/>
              <a:t>Спільна та узгоджена робота школи та сім</a:t>
            </a:r>
            <a:r>
              <a:rPr lang="en-US" sz="2000" smtClean="0"/>
              <a:t>’</a:t>
            </a:r>
            <a:r>
              <a:rPr lang="uk-UA" sz="2000" smtClean="0"/>
              <a:t>ї забезпечує єдині погляди на сутність та значення формування здорового способу життя. Вона дозволяє в сімейних умовах продовжувати навчання і закріплювати набуті у школі знання.</a:t>
            </a:r>
          </a:p>
        </p:txBody>
      </p:sp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b="1">
                <a:latin typeface="Tahoma" pitchFamily="34" charset="0"/>
              </a:rPr>
              <a:t>ФОРМИ РОБОТИ З БАТЬКАМИ</a:t>
            </a:r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533400" y="3200400"/>
            <a:ext cx="3886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- групові та індивідуальні, бесіди;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altLang="ru-RU">
                <a:latin typeface="Tahoma" pitchFamily="34" charset="0"/>
              </a:rPr>
              <a:t> лекції батьківського лекторію;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altLang="ru-RU">
                <a:latin typeface="Tahoma" pitchFamily="34" charset="0"/>
              </a:rPr>
              <a:t> участь батьків у санітарно-гігієнічних заходах;</a:t>
            </a:r>
          </a:p>
        </p:txBody>
      </p: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457200" y="4876800"/>
            <a:ext cx="3733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1600">
                <a:latin typeface="Tahoma" pitchFamily="34" charset="0"/>
              </a:rPr>
              <a:t>Батькам першокласників вручені пам'ятки, які містять поради про організацію режиму дня та робочого місця школяра. Розроблені правила, які сприяють формування здорового способу життя у родині.</a:t>
            </a:r>
          </a:p>
        </p:txBody>
      </p:sp>
      <p:pic>
        <p:nvPicPr>
          <p:cNvPr id="19463" name="Picture 10" descr="D:\Фото школи\Тиждень читання\SDC152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57825" y="2060575"/>
            <a:ext cx="368617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2" descr="D:\Фото школи\Ярмарка 2010\SDC126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4797425"/>
            <a:ext cx="34591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4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62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29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29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29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78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4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/>
      <p:bldP spid="429060" grpId="0"/>
      <p:bldP spid="4290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uk-UA" b="0" smtClean="0"/>
              <a:t>День здоров</a:t>
            </a:r>
            <a:r>
              <a:rPr lang="en-US" b="0" smtClean="0">
                <a:cs typeface="Arial" charset="0"/>
              </a:rPr>
              <a:t>'</a:t>
            </a:r>
            <a:r>
              <a:rPr lang="uk-UA" b="0" smtClean="0"/>
              <a:t>я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6" name="Picture 8" descr="D:\Фото школи\табір\SDC118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143375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D:\Фото школи\табір\SDC118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28813"/>
            <a:ext cx="4829175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D:\Фото школи\табір\SDC119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1200" y="1643063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1938" y="3260725"/>
            <a:ext cx="4760912" cy="1701800"/>
          </a:xfrm>
        </p:spPr>
      </p:pic>
      <p:pic>
        <p:nvPicPr>
          <p:cNvPr id="21507" name="Picture 6" descr="D:\Фото школи\змагання\CIMG03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1485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D:\Фото школи\табір\SDC119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442912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D:\Фото школи\табір\SDC1197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86325" y="1071563"/>
            <a:ext cx="4257675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A1366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85750"/>
            <a:ext cx="42116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PA1366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214313"/>
            <a:ext cx="41052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PA136693"/>
          <p:cNvPicPr>
            <a:picLocks noChangeAspect="1" noChangeArrowheads="1"/>
          </p:cNvPicPr>
          <p:nvPr/>
        </p:nvPicPr>
        <p:blipFill>
          <a:blip r:embed="rId4" cstate="email"/>
          <a:srcRect r="-1503"/>
          <a:stretch>
            <a:fillRect/>
          </a:stretch>
        </p:blipFill>
        <p:spPr bwMode="auto">
          <a:xfrm>
            <a:off x="1785938" y="4148138"/>
            <a:ext cx="507682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головок 1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1700" y="3143250"/>
            <a:ext cx="8242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 flipV="1">
            <a:off x="467544" y="-39372"/>
            <a:ext cx="144016" cy="45719"/>
          </a:xfrm>
        </p:spPr>
        <p:txBody>
          <a:bodyPr rtlCol="0">
            <a:prstTxWarp prst="textWave1">
              <a:avLst>
                <a:gd name="adj1" fmla="val 20000"/>
                <a:gd name="adj2" fmla="val 1380"/>
              </a:avLst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0" kern="1200" dirty="0" smtClean="0">
                <a:blipFill>
                  <a:blip r:embed="rId2"/>
                  <a:tile tx="0" ty="0" sx="100000" sy="100000" flip="none" algn="tl"/>
                </a:blipFill>
                <a:effectLst/>
              </a:rPr>
              <a:t>!</a:t>
            </a:r>
            <a:endParaRPr lang="uk-UA" b="0" kern="1200" dirty="0">
              <a:blipFill>
                <a:blip r:embed="rId2"/>
                <a:tile tx="0" ty="0" sx="100000" sy="100000" flip="none" algn="tl"/>
              </a:blipFill>
              <a:effectLst/>
            </a:endParaRP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228600"/>
            <a:ext cx="338455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9" descr="F:\для презентації\IMG_56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37050" y="166688"/>
            <a:ext cx="4122738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313" y="3716338"/>
            <a:ext cx="41052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52400"/>
            <a:ext cx="6913562" cy="563563"/>
          </a:xfrm>
        </p:spPr>
        <p:txBody>
          <a:bodyPr/>
          <a:lstStyle/>
          <a:p>
            <a:pPr eaLnBrk="1" hangingPunct="1"/>
            <a:r>
              <a:rPr lang="uk-UA" altLang="ru-RU" b="1" i="1" smtClean="0">
                <a:solidFill>
                  <a:srgbClr val="FF7A00"/>
                </a:solidFill>
                <a:latin typeface="Georgia" pitchFamily="18" charset="0"/>
              </a:rPr>
              <a:t>Школа сприяння здоров</a:t>
            </a:r>
            <a:r>
              <a:rPr lang="en-US" altLang="ru-RU" b="1" i="1" smtClean="0">
                <a:solidFill>
                  <a:srgbClr val="FF7A00"/>
                </a:solidFill>
                <a:latin typeface="Georgia" pitchFamily="18" charset="0"/>
              </a:rPr>
              <a:t>’</a:t>
            </a:r>
            <a:r>
              <a:rPr lang="uk-UA" altLang="ru-RU" b="1" i="1" smtClean="0">
                <a:solidFill>
                  <a:srgbClr val="FF7A00"/>
                </a:solidFill>
                <a:latin typeface="Georgia" pitchFamily="18" charset="0"/>
              </a:rPr>
              <a:t>ю</a:t>
            </a:r>
            <a:endParaRPr lang="ru-RU" altLang="ru-RU" b="1" i="1" smtClean="0">
              <a:solidFill>
                <a:srgbClr val="FF7A00"/>
              </a:solidFill>
              <a:latin typeface="Georgia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5334000"/>
          </a:xfrm>
        </p:spPr>
        <p:txBody>
          <a:bodyPr/>
          <a:lstStyle/>
          <a:p>
            <a:pPr marL="6350" indent="527050" algn="ctr" eaLnBrk="1" hangingPunct="1">
              <a:buFont typeface="Wingdings" pitchFamily="2" charset="2"/>
              <a:buNone/>
            </a:pPr>
            <a:r>
              <a:rPr lang="uk-UA" altLang="ru-RU" i="1" smtClean="0">
                <a:solidFill>
                  <a:srgbClr val="800080"/>
                </a:solidFill>
                <a:latin typeface="Georgia" pitchFamily="18" charset="0"/>
              </a:rPr>
              <a:t>В усі часи здоров’я людини розглядалося, як одна з найвищих цінностей суспільства,</a:t>
            </a:r>
            <a:endParaRPr lang="en-US" altLang="ru-RU" i="1" smtClean="0">
              <a:solidFill>
                <a:srgbClr val="800080"/>
              </a:solidFill>
              <a:latin typeface="Georgia" pitchFamily="18" charset="0"/>
            </a:endParaRPr>
          </a:p>
          <a:p>
            <a:pPr marL="6350" indent="527050" algn="ctr" eaLnBrk="1" hangingPunct="1">
              <a:buFont typeface="Wingdings" pitchFamily="2" charset="2"/>
              <a:buNone/>
            </a:pPr>
            <a:r>
              <a:rPr lang="uk-UA" altLang="ru-RU" i="1" smtClean="0">
                <a:solidFill>
                  <a:srgbClr val="800080"/>
                </a:solidFill>
                <a:latin typeface="Georgia" pitchFamily="18" charset="0"/>
              </a:rPr>
              <a:t> що становлять основу економічного та духовного розвитку держави. </a:t>
            </a:r>
            <a:endParaRPr lang="en-US" altLang="ru-RU" i="1" smtClean="0">
              <a:solidFill>
                <a:srgbClr val="800080"/>
              </a:solidFill>
              <a:latin typeface="Georgia" pitchFamily="18" charset="0"/>
            </a:endParaRPr>
          </a:p>
          <a:p>
            <a:pPr marL="6350" indent="527050" algn="ctr" eaLnBrk="1" hangingPunct="1">
              <a:buFont typeface="Wingdings" pitchFamily="2" charset="2"/>
              <a:buNone/>
            </a:pPr>
            <a:r>
              <a:rPr lang="uk-UA" altLang="ru-RU" i="1" smtClean="0">
                <a:solidFill>
                  <a:srgbClr val="800080"/>
                </a:solidFill>
                <a:latin typeface="Georgia" pitchFamily="18" charset="0"/>
              </a:rPr>
              <a:t>Ще стародавні римляни </a:t>
            </a:r>
            <a:endParaRPr lang="en-US" altLang="ru-RU" i="1" smtClean="0">
              <a:solidFill>
                <a:srgbClr val="800080"/>
              </a:solidFill>
              <a:latin typeface="Georgia" pitchFamily="18" charset="0"/>
            </a:endParaRPr>
          </a:p>
          <a:p>
            <a:pPr marL="6350" indent="527050" algn="ctr" eaLnBrk="1" hangingPunct="1">
              <a:buFont typeface="Wingdings" pitchFamily="2" charset="2"/>
              <a:buNone/>
            </a:pPr>
            <a:r>
              <a:rPr lang="uk-UA" altLang="ru-RU" i="1" smtClean="0">
                <a:solidFill>
                  <a:srgbClr val="800080"/>
                </a:solidFill>
                <a:latin typeface="Georgia" pitchFamily="18" charset="0"/>
              </a:rPr>
              <a:t>проголошували: </a:t>
            </a:r>
            <a:endParaRPr lang="en-US" altLang="ru-RU" i="1" smtClean="0">
              <a:solidFill>
                <a:srgbClr val="800080"/>
              </a:solidFill>
              <a:latin typeface="Georgia" pitchFamily="18" charset="0"/>
            </a:endParaRPr>
          </a:p>
          <a:p>
            <a:pPr marL="6350" indent="527050" eaLnBrk="1" hangingPunct="1">
              <a:buFont typeface="Wingdings" pitchFamily="2" charset="2"/>
              <a:buNone/>
            </a:pPr>
            <a:r>
              <a:rPr lang="en-US" altLang="ru-RU" i="1" smtClean="0">
                <a:solidFill>
                  <a:srgbClr val="800080"/>
                </a:solidFill>
                <a:latin typeface="Georgia" pitchFamily="18" charset="0"/>
              </a:rPr>
              <a:t>         </a:t>
            </a:r>
            <a:r>
              <a:rPr lang="uk-UA" altLang="ru-RU" i="1" smtClean="0">
                <a:solidFill>
                  <a:srgbClr val="800080"/>
                </a:solidFill>
                <a:latin typeface="Georgia" pitchFamily="18" charset="0"/>
              </a:rPr>
              <a:t>“ Здоров’я – найвище благо ”.</a:t>
            </a:r>
            <a:endParaRPr lang="ru-RU" altLang="ru-RU" i="1" smtClean="0">
              <a:solidFill>
                <a:srgbClr val="800080"/>
              </a:solidFill>
              <a:latin typeface="Georgia" pitchFamily="18" charset="0"/>
            </a:endParaRPr>
          </a:p>
        </p:txBody>
      </p:sp>
      <p:pic>
        <p:nvPicPr>
          <p:cNvPr id="7172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1863" y="2924175"/>
            <a:ext cx="1862137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565400"/>
            <a:ext cx="1404938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5" y="4508500"/>
            <a:ext cx="19462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284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115888"/>
            <a:ext cx="720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D:\Фото школи\2010\15.02.2012\DSC053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43363" y="0"/>
            <a:ext cx="5100637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D:\Фото школи\2010\15.02.2012\DSC053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3141663"/>
            <a:ext cx="5329238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WordArt 5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3409950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Кабінет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"Основ здоров'я"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AutoShape 2"/>
          <p:cNvSpPr>
            <a:spLocks noChangeArrowheads="1"/>
          </p:cNvSpPr>
          <p:nvPr/>
        </p:nvSpPr>
        <p:spPr bwMode="auto">
          <a:xfrm>
            <a:off x="1295400" y="2362200"/>
            <a:ext cx="6553200" cy="21336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3600"/>
              <a:t>УЧЕНЬ</a:t>
            </a:r>
          </a:p>
        </p:txBody>
      </p:sp>
      <p:sp>
        <p:nvSpPr>
          <p:cNvPr id="419843" name="AutoShape 3"/>
          <p:cNvSpPr>
            <a:spLocks noChangeArrowheads="1"/>
          </p:cNvSpPr>
          <p:nvPr/>
        </p:nvSpPr>
        <p:spPr bwMode="auto">
          <a:xfrm>
            <a:off x="457200" y="1524000"/>
            <a:ext cx="2057400" cy="6508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>
                <a:latin typeface="Tahoma" pitchFamily="34" charset="0"/>
              </a:rPr>
              <a:t>Педагогічний колектив</a:t>
            </a:r>
          </a:p>
        </p:txBody>
      </p:sp>
      <p:sp>
        <p:nvSpPr>
          <p:cNvPr id="419844" name="AutoShape 4"/>
          <p:cNvSpPr>
            <a:spLocks noChangeArrowheads="1"/>
          </p:cNvSpPr>
          <p:nvPr/>
        </p:nvSpPr>
        <p:spPr bwMode="auto">
          <a:xfrm>
            <a:off x="457200" y="609600"/>
            <a:ext cx="2057400" cy="376238"/>
          </a:xfrm>
          <a:prstGeom prst="flowChart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>
                <a:latin typeface="Tahoma" pitchFamily="34" charset="0"/>
              </a:rPr>
              <a:t>Медична служба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3505200" y="1371600"/>
            <a:ext cx="2057400" cy="6508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>
                <a:latin typeface="Tahoma" pitchFamily="34" charset="0"/>
              </a:rPr>
              <a:t>Адміністрація школи</a:t>
            </a:r>
          </a:p>
        </p:txBody>
      </p:sp>
      <p:sp>
        <p:nvSpPr>
          <p:cNvPr id="419846" name="AutoShape 6"/>
          <p:cNvSpPr>
            <a:spLocks noChangeArrowheads="1"/>
          </p:cNvSpPr>
          <p:nvPr/>
        </p:nvSpPr>
        <p:spPr bwMode="auto">
          <a:xfrm>
            <a:off x="6629400" y="1524000"/>
            <a:ext cx="2057400" cy="6508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>
                <a:latin typeface="Tahoma" pitchFamily="34" charset="0"/>
              </a:rPr>
              <a:t>Учнівське самоврядування</a:t>
            </a:r>
          </a:p>
        </p:txBody>
      </p:sp>
      <p:sp>
        <p:nvSpPr>
          <p:cNvPr id="419847" name="AutoShape 7"/>
          <p:cNvSpPr>
            <a:spLocks noChangeArrowheads="1"/>
          </p:cNvSpPr>
          <p:nvPr/>
        </p:nvSpPr>
        <p:spPr bwMode="auto">
          <a:xfrm>
            <a:off x="3429000" y="304800"/>
            <a:ext cx="2057400" cy="650875"/>
          </a:xfrm>
          <a:prstGeom prst="flowChart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>
                <a:latin typeface="Tahoma" pitchFamily="34" charset="0"/>
              </a:rPr>
              <a:t>Моніторинг стану здоров</a:t>
            </a:r>
            <a:r>
              <a:rPr lang="en-US" altLang="ru-RU">
                <a:latin typeface="Tahoma" pitchFamily="34" charset="0"/>
              </a:rPr>
              <a:t>’</a:t>
            </a:r>
            <a:r>
              <a:rPr lang="uk-UA" altLang="ru-RU">
                <a:latin typeface="Tahoma" pitchFamily="34" charset="0"/>
              </a:rPr>
              <a:t>я дітей</a:t>
            </a:r>
          </a:p>
        </p:txBody>
      </p:sp>
      <p:sp>
        <p:nvSpPr>
          <p:cNvPr id="419848" name="AutoShape 8"/>
          <p:cNvSpPr>
            <a:spLocks noChangeArrowheads="1"/>
          </p:cNvSpPr>
          <p:nvPr/>
        </p:nvSpPr>
        <p:spPr bwMode="auto">
          <a:xfrm>
            <a:off x="6629400" y="609600"/>
            <a:ext cx="2057400" cy="376238"/>
          </a:xfrm>
          <a:prstGeom prst="flowChart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>
                <a:latin typeface="Tahoma" pitchFamily="34" charset="0"/>
              </a:rPr>
              <a:t>Харчування</a:t>
            </a:r>
          </a:p>
        </p:txBody>
      </p:sp>
      <p:sp>
        <p:nvSpPr>
          <p:cNvPr id="419849" name="AutoShape 9"/>
          <p:cNvSpPr>
            <a:spLocks noChangeArrowheads="1"/>
          </p:cNvSpPr>
          <p:nvPr/>
        </p:nvSpPr>
        <p:spPr bwMode="auto">
          <a:xfrm>
            <a:off x="609600" y="4724400"/>
            <a:ext cx="2057400" cy="6508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>
                <a:latin typeface="Tahoma" pitchFamily="34" charset="0"/>
              </a:rPr>
              <a:t>Позакласна робота</a:t>
            </a:r>
          </a:p>
        </p:txBody>
      </p:sp>
      <p:sp>
        <p:nvSpPr>
          <p:cNvPr id="419850" name="AutoShape 10"/>
          <p:cNvSpPr>
            <a:spLocks noChangeArrowheads="1"/>
          </p:cNvSpPr>
          <p:nvPr/>
        </p:nvSpPr>
        <p:spPr bwMode="auto">
          <a:xfrm>
            <a:off x="609600" y="5562600"/>
            <a:ext cx="2057400" cy="376238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>
                <a:solidFill>
                  <a:schemeClr val="bg2"/>
                </a:solidFill>
                <a:latin typeface="Tahoma" pitchFamily="34" charset="0"/>
              </a:rPr>
              <a:t>Гуртки</a:t>
            </a:r>
          </a:p>
        </p:txBody>
      </p:sp>
      <p:sp>
        <p:nvSpPr>
          <p:cNvPr id="419851" name="AutoShape 11"/>
          <p:cNvSpPr>
            <a:spLocks noChangeArrowheads="1"/>
          </p:cNvSpPr>
          <p:nvPr/>
        </p:nvSpPr>
        <p:spPr bwMode="auto">
          <a:xfrm>
            <a:off x="609600" y="6096000"/>
            <a:ext cx="2057400" cy="466725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 sz="1200">
                <a:solidFill>
                  <a:schemeClr val="bg2"/>
                </a:solidFill>
                <a:latin typeface="Tahoma" pitchFamily="34" charset="0"/>
              </a:rPr>
              <a:t>Фізкультурно-спортивний клуб</a:t>
            </a:r>
          </a:p>
        </p:txBody>
      </p:sp>
      <p:sp>
        <p:nvSpPr>
          <p:cNvPr id="419852" name="AutoShape 12"/>
          <p:cNvSpPr>
            <a:spLocks noChangeArrowheads="1"/>
          </p:cNvSpPr>
          <p:nvPr/>
        </p:nvSpPr>
        <p:spPr bwMode="auto">
          <a:xfrm>
            <a:off x="3000375" y="4714875"/>
            <a:ext cx="2057400" cy="6508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>
                <a:latin typeface="Tahoma" pitchFamily="34" charset="0"/>
              </a:rPr>
              <a:t>Навчальний процес</a:t>
            </a:r>
          </a:p>
        </p:txBody>
      </p:sp>
      <p:sp>
        <p:nvSpPr>
          <p:cNvPr id="419853" name="AutoShape 13"/>
          <p:cNvSpPr>
            <a:spLocks noChangeArrowheads="1"/>
          </p:cNvSpPr>
          <p:nvPr/>
        </p:nvSpPr>
        <p:spPr bwMode="auto">
          <a:xfrm>
            <a:off x="6786563" y="4357688"/>
            <a:ext cx="2057400" cy="37623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>
                <a:latin typeface="Tahoma" pitchFamily="34" charset="0"/>
              </a:rPr>
              <a:t>Президент школи</a:t>
            </a:r>
          </a:p>
        </p:txBody>
      </p:sp>
      <p:sp>
        <p:nvSpPr>
          <p:cNvPr id="419854" name="AutoShape 14"/>
          <p:cNvSpPr>
            <a:spLocks noChangeArrowheads="1"/>
          </p:cNvSpPr>
          <p:nvPr/>
        </p:nvSpPr>
        <p:spPr bwMode="auto">
          <a:xfrm>
            <a:off x="5572125" y="4786313"/>
            <a:ext cx="2057400" cy="461962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 sz="1200">
                <a:solidFill>
                  <a:schemeClr val="bg2"/>
                </a:solidFill>
                <a:latin typeface="Tahoma" pitchFamily="34" charset="0"/>
              </a:rPr>
              <a:t>Комісія додаткової і середньої  освіти</a:t>
            </a:r>
          </a:p>
        </p:txBody>
      </p:sp>
      <p:sp>
        <p:nvSpPr>
          <p:cNvPr id="419855" name="AutoShape 15"/>
          <p:cNvSpPr>
            <a:spLocks noChangeArrowheads="1"/>
          </p:cNvSpPr>
          <p:nvPr/>
        </p:nvSpPr>
        <p:spPr bwMode="auto">
          <a:xfrm>
            <a:off x="5143500" y="5929313"/>
            <a:ext cx="2057400" cy="461962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 sz="1200">
                <a:solidFill>
                  <a:schemeClr val="bg2"/>
                </a:solidFill>
                <a:latin typeface="Tahoma" pitchFamily="34" charset="0"/>
              </a:rPr>
              <a:t>Комісія екології, спорту та ЗСЖ</a:t>
            </a:r>
          </a:p>
        </p:txBody>
      </p:sp>
      <p:sp>
        <p:nvSpPr>
          <p:cNvPr id="419856" name="AutoShape 16"/>
          <p:cNvSpPr>
            <a:spLocks noChangeArrowheads="1"/>
          </p:cNvSpPr>
          <p:nvPr/>
        </p:nvSpPr>
        <p:spPr bwMode="auto">
          <a:xfrm>
            <a:off x="7086600" y="5214938"/>
            <a:ext cx="2057400" cy="284162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 sz="1200">
                <a:solidFill>
                  <a:schemeClr val="bg2"/>
                </a:solidFill>
                <a:latin typeface="Tahoma" pitchFamily="34" charset="0"/>
              </a:rPr>
              <a:t>Комісія  книголюбів</a:t>
            </a:r>
          </a:p>
        </p:txBody>
      </p:sp>
      <p:sp>
        <p:nvSpPr>
          <p:cNvPr id="419857" name="AutoShape 17"/>
          <p:cNvSpPr>
            <a:spLocks noChangeArrowheads="1"/>
          </p:cNvSpPr>
          <p:nvPr/>
        </p:nvSpPr>
        <p:spPr bwMode="auto">
          <a:xfrm>
            <a:off x="7086600" y="5791200"/>
            <a:ext cx="2057400" cy="46196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 sz="1200">
                <a:solidFill>
                  <a:schemeClr val="bg2"/>
                </a:solidFill>
                <a:latin typeface="Tahoma" pitchFamily="34" charset="0"/>
              </a:rPr>
              <a:t>Комісія  доброти та милосердя</a:t>
            </a:r>
          </a:p>
        </p:txBody>
      </p:sp>
      <p:sp>
        <p:nvSpPr>
          <p:cNvPr id="419858" name="AutoShape 18"/>
          <p:cNvSpPr>
            <a:spLocks noChangeArrowheads="1"/>
          </p:cNvSpPr>
          <p:nvPr/>
        </p:nvSpPr>
        <p:spPr bwMode="auto">
          <a:xfrm>
            <a:off x="7086600" y="6400800"/>
            <a:ext cx="2057400" cy="46196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 sz="1200">
                <a:solidFill>
                  <a:schemeClr val="bg2"/>
                </a:solidFill>
                <a:latin typeface="Tahoma" pitchFamily="34" charset="0"/>
              </a:rPr>
              <a:t>Комісія творчості та дозвілля</a:t>
            </a:r>
          </a:p>
        </p:txBody>
      </p:sp>
      <p:sp>
        <p:nvSpPr>
          <p:cNvPr id="419859" name="AutoShape 19"/>
          <p:cNvSpPr>
            <a:spLocks noChangeArrowheads="1"/>
          </p:cNvSpPr>
          <p:nvPr/>
        </p:nvSpPr>
        <p:spPr bwMode="auto">
          <a:xfrm>
            <a:off x="5286375" y="5429250"/>
            <a:ext cx="2057400" cy="46196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 sz="1200">
                <a:solidFill>
                  <a:schemeClr val="bg2"/>
                </a:solidFill>
                <a:latin typeface="Tahoma" pitchFamily="34" charset="0"/>
              </a:rPr>
              <a:t>Комісія преси та інформації</a:t>
            </a: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5072063" y="6429375"/>
            <a:ext cx="2057400" cy="2778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ru-RU" sz="1200">
                <a:solidFill>
                  <a:schemeClr val="bg2"/>
                </a:solidFill>
                <a:latin typeface="Tahoma" pitchFamily="34" charset="0"/>
              </a:rPr>
              <a:t>Комісія правопорядку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1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1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2" grpId="0" animBg="1"/>
      <p:bldP spid="419843" grpId="0" animBg="1"/>
      <p:bldP spid="419844" grpId="0" animBg="1"/>
      <p:bldP spid="419845" grpId="0" animBg="1"/>
      <p:bldP spid="419846" grpId="0" animBg="1"/>
      <p:bldP spid="419847" grpId="0" animBg="1"/>
      <p:bldP spid="419848" grpId="0" animBg="1"/>
      <p:bldP spid="419849" grpId="0" animBg="1"/>
      <p:bldP spid="419850" grpId="0" animBg="1"/>
      <p:bldP spid="419851" grpId="0" animBg="1"/>
      <p:bldP spid="419852" grpId="0" animBg="1"/>
      <p:bldP spid="419853" grpId="0" animBg="1"/>
      <p:bldP spid="419854" grpId="0" animBg="1"/>
      <p:bldP spid="419855" grpId="0" animBg="1"/>
      <p:bldP spid="419856" grpId="0" animBg="1"/>
      <p:bldP spid="419857" grpId="0" animBg="1"/>
      <p:bldP spid="419858" grpId="0" animBg="1"/>
      <p:bldP spid="419859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altLang="ru-RU" smtClean="0">
                <a:effectLst/>
              </a:rPr>
              <a:t>мепдсестра</a:t>
            </a:r>
            <a:endParaRPr lang="ru-RU" altLang="ru-RU" smtClean="0">
              <a:effectLst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pic>
        <p:nvPicPr>
          <p:cNvPr id="26628" name="Picture 4" descr="SDC115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DC113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639213">
            <a:off x="0" y="0"/>
            <a:ext cx="5580063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2997200"/>
            <a:ext cx="49688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3013075"/>
            <a:ext cx="3887787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32463" y="3165475"/>
            <a:ext cx="3887787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2"/>
          <p:cNvSpPr txBox="1">
            <a:spLocks noChangeArrowheads="1"/>
          </p:cNvSpPr>
          <p:nvPr/>
        </p:nvSpPr>
        <p:spPr bwMode="auto">
          <a:xfrm>
            <a:off x="381000" y="22098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Наявність куточків гігієни (місця для миття рук)</a:t>
            </a:r>
          </a:p>
        </p:txBody>
      </p:sp>
      <p:sp>
        <p:nvSpPr>
          <p:cNvPr id="416771" name="Text Box 3"/>
          <p:cNvSpPr txBox="1">
            <a:spLocks noChangeArrowheads="1"/>
          </p:cNvSpPr>
          <p:nvPr/>
        </p:nvSpPr>
        <p:spPr bwMode="auto">
          <a:xfrm>
            <a:off x="1143000" y="35052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Провітрювання класів, коридорів</a:t>
            </a:r>
          </a:p>
        </p:txBody>
      </p:sp>
      <p:sp>
        <p:nvSpPr>
          <p:cNvPr id="416772" name="Text Box 4"/>
          <p:cNvSpPr txBox="1">
            <a:spLocks noChangeArrowheads="1"/>
          </p:cNvSpPr>
          <p:nvPr/>
        </p:nvSpPr>
        <p:spPr bwMode="auto">
          <a:xfrm>
            <a:off x="3505200" y="3886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Озеленення школи</a:t>
            </a:r>
          </a:p>
        </p:txBody>
      </p:sp>
      <p:sp>
        <p:nvSpPr>
          <p:cNvPr id="416773" name="Text Box 5"/>
          <p:cNvSpPr txBox="1">
            <a:spLocks noChangeArrowheads="1"/>
          </p:cNvSpPr>
          <p:nvPr/>
        </p:nvSpPr>
        <p:spPr bwMode="auto">
          <a:xfrm>
            <a:off x="6324600" y="2133600"/>
            <a:ext cx="251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Спеціально підібрана кольорова гама, яка підтримує позитивний ефект</a:t>
            </a:r>
          </a:p>
        </p:txBody>
      </p:sp>
      <p:sp>
        <p:nvSpPr>
          <p:cNvPr id="416774" name="Text Box 6"/>
          <p:cNvSpPr txBox="1">
            <a:spLocks noChangeArrowheads="1"/>
          </p:cNvSpPr>
          <p:nvPr/>
        </p:nvSpPr>
        <p:spPr bwMode="auto">
          <a:xfrm>
            <a:off x="2209800" y="47244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Режим вологого прибирання класів, коридорів</a:t>
            </a:r>
          </a:p>
        </p:txBody>
      </p:sp>
      <p:sp>
        <p:nvSpPr>
          <p:cNvPr id="416775" name="Text Box 7"/>
          <p:cNvSpPr txBox="1">
            <a:spLocks noChangeArrowheads="1"/>
          </p:cNvSpPr>
          <p:nvPr/>
        </p:nvSpPr>
        <p:spPr bwMode="auto">
          <a:xfrm>
            <a:off x="4953000" y="56388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Режим шкільного харчування</a:t>
            </a:r>
          </a:p>
        </p:txBody>
      </p:sp>
      <p:sp>
        <p:nvSpPr>
          <p:cNvPr id="416776" name="Text Box 8"/>
          <p:cNvSpPr txBox="1">
            <a:spLocks noChangeArrowheads="1"/>
          </p:cNvSpPr>
          <p:nvPr/>
        </p:nvSpPr>
        <p:spPr bwMode="auto">
          <a:xfrm>
            <a:off x="6400800" y="4191000"/>
            <a:ext cx="251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Розробка максимально-корисного меню їдальні</a:t>
            </a:r>
          </a:p>
        </p:txBody>
      </p:sp>
      <p:sp>
        <p:nvSpPr>
          <p:cNvPr id="416777" name="Line 9"/>
          <p:cNvSpPr>
            <a:spLocks noChangeShapeType="1"/>
          </p:cNvSpPr>
          <p:nvPr/>
        </p:nvSpPr>
        <p:spPr bwMode="auto">
          <a:xfrm flipH="1">
            <a:off x="1447800" y="1676400"/>
            <a:ext cx="2438400" cy="533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6778" name="Line 10"/>
          <p:cNvSpPr>
            <a:spLocks noChangeShapeType="1"/>
          </p:cNvSpPr>
          <p:nvPr/>
        </p:nvSpPr>
        <p:spPr bwMode="auto">
          <a:xfrm flipH="1">
            <a:off x="2133600" y="1752600"/>
            <a:ext cx="1981200" cy="1752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6779" name="Line 11"/>
          <p:cNvSpPr>
            <a:spLocks noChangeShapeType="1"/>
          </p:cNvSpPr>
          <p:nvPr/>
        </p:nvSpPr>
        <p:spPr bwMode="auto">
          <a:xfrm flipH="1">
            <a:off x="3048000" y="1828800"/>
            <a:ext cx="1295400" cy="2895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6780" name="Line 12"/>
          <p:cNvSpPr>
            <a:spLocks noChangeShapeType="1"/>
          </p:cNvSpPr>
          <p:nvPr/>
        </p:nvSpPr>
        <p:spPr bwMode="auto">
          <a:xfrm flipH="1">
            <a:off x="4495800" y="1905000"/>
            <a:ext cx="228600" cy="1981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6781" name="Line 13"/>
          <p:cNvSpPr>
            <a:spLocks noChangeShapeType="1"/>
          </p:cNvSpPr>
          <p:nvPr/>
        </p:nvSpPr>
        <p:spPr bwMode="auto">
          <a:xfrm>
            <a:off x="5562600" y="1828800"/>
            <a:ext cx="1371600" cy="2362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6782" name="Line 14"/>
          <p:cNvSpPr>
            <a:spLocks noChangeShapeType="1"/>
          </p:cNvSpPr>
          <p:nvPr/>
        </p:nvSpPr>
        <p:spPr bwMode="auto">
          <a:xfrm>
            <a:off x="5181600" y="1905000"/>
            <a:ext cx="914400" cy="3810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6783" name="Line 15"/>
          <p:cNvSpPr>
            <a:spLocks noChangeShapeType="1"/>
          </p:cNvSpPr>
          <p:nvPr/>
        </p:nvSpPr>
        <p:spPr bwMode="auto">
          <a:xfrm>
            <a:off x="5867400" y="1676400"/>
            <a:ext cx="16002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6784" name="WordArt 16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5848350" cy="1143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Навчально-матеріальна база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Санітарно-гігієнічні умови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0" grpId="0"/>
      <p:bldP spid="416771" grpId="0"/>
      <p:bldP spid="416772" grpId="0"/>
      <p:bldP spid="416773" grpId="0"/>
      <p:bldP spid="416774" grpId="0"/>
      <p:bldP spid="416775" grpId="0"/>
      <p:bldP spid="416776" grpId="0"/>
      <p:bldP spid="416777" grpId="0" animBg="1"/>
      <p:bldP spid="416778" grpId="0" animBg="1"/>
      <p:bldP spid="416779" grpId="0" animBg="1"/>
      <p:bldP spid="416780" grpId="0" animBg="1"/>
      <p:bldP spid="416781" grpId="0" animBg="1"/>
      <p:bldP spid="416782" grpId="0" animBg="1"/>
      <p:bldP spid="416783" grpId="0" animBg="1"/>
      <p:bldP spid="4167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800" smtClean="0"/>
              <a:t>Класні кімнати та коридори</a:t>
            </a:r>
            <a:endParaRPr lang="ru-RU" sz="2800" smtClean="0"/>
          </a:p>
        </p:txBody>
      </p:sp>
      <p:pic>
        <p:nvPicPr>
          <p:cNvPr id="29699" name="Picture 9" descr="IMG_438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7463" y="1905000"/>
            <a:ext cx="3028950" cy="2019300"/>
          </a:xfrm>
        </p:spPr>
      </p:pic>
      <p:pic>
        <p:nvPicPr>
          <p:cNvPr id="29700" name="Picture 10" descr="IMG_586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87463" y="4076700"/>
            <a:ext cx="3028950" cy="2019300"/>
          </a:xfrm>
        </p:spPr>
      </p:pic>
      <p:pic>
        <p:nvPicPr>
          <p:cNvPr id="29701" name="Picture 11" descr="IMG_58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67338" y="1905000"/>
            <a:ext cx="3028950" cy="2019300"/>
          </a:xfrm>
        </p:spPr>
      </p:pic>
      <p:pic>
        <p:nvPicPr>
          <p:cNvPr id="29702" name="Picture 12" descr="IMG_438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367338" y="4076700"/>
            <a:ext cx="3028950" cy="20193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фото</a:t>
            </a:r>
            <a:endParaRPr lang="ru-RU" smtClean="0"/>
          </a:p>
        </p:txBody>
      </p:sp>
      <p:pic>
        <p:nvPicPr>
          <p:cNvPr id="30723" name="Picture 4" descr="H:\Тренинг\DSC038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83309">
            <a:off x="179388" y="188913"/>
            <a:ext cx="52927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H:\Тренинг\DSC039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92497">
            <a:off x="4211638" y="3157538"/>
            <a:ext cx="4932362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D:\Фото школи\2010\15.02.2012\DSC053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20375" y="3141663"/>
            <a:ext cx="4429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57290" y="431779"/>
            <a:ext cx="6215106" cy="6318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kern="12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 кличе у мандри дорога…</a:t>
            </a:r>
          </a:p>
        </p:txBody>
      </p:sp>
      <p:pic>
        <p:nvPicPr>
          <p:cNvPr id="11" name="Picture 2" descr="E:\диск2\Грабовское 12.06\DSC0775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643063"/>
            <a:ext cx="5940425" cy="4460875"/>
          </a:xfrm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  <p:pic>
        <p:nvPicPr>
          <p:cNvPr id="31748" name="Picture 5" descr="P60803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14454">
            <a:off x="5654675" y="2205038"/>
            <a:ext cx="3489325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43375" y="5715000"/>
            <a:ext cx="5000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0066"/>
                </a:solidFill>
                <a:latin typeface="Comic Sans MS" pitchFamily="66" charset="0"/>
              </a:rPr>
              <a:t>Чиста планета</a:t>
            </a:r>
          </a:p>
        </p:txBody>
      </p:sp>
      <p:sp>
        <p:nvSpPr>
          <p:cNvPr id="439301" name="Прямоугольник 6"/>
          <p:cNvSpPr>
            <a:spLocks noChangeArrowheads="1"/>
          </p:cNvSpPr>
          <p:nvPr/>
        </p:nvSpPr>
        <p:spPr bwMode="auto">
          <a:xfrm>
            <a:off x="5786438" y="4000500"/>
            <a:ext cx="3000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800">
                <a:solidFill>
                  <a:srgbClr val="BC0E71"/>
                </a:solidFill>
                <a:latin typeface="Constantia" pitchFamily="18" charset="0"/>
              </a:rPr>
              <a:t>Акція </a:t>
            </a:r>
          </a:p>
          <a:p>
            <a:pPr algn="ctr"/>
            <a:r>
              <a:rPr lang="uk-UA" altLang="ru-RU" sz="2800">
                <a:solidFill>
                  <a:srgbClr val="BC0E71"/>
                </a:solidFill>
                <a:latin typeface="Constantia" pitchFamily="18" charset="0"/>
              </a:rPr>
              <a:t>“Посади      і збережи дерево”</a:t>
            </a:r>
          </a:p>
        </p:txBody>
      </p:sp>
      <p:pic>
        <p:nvPicPr>
          <p:cNvPr id="32772" name="Picture 9" descr="D:\Фото школи\2010-2011\2011\9-Б\Новая папка\DSC003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0" y="125413"/>
            <a:ext cx="600075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D:\Фото школи\2010-2011\2011\9-Б\Новая папка\DSC003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976065">
            <a:off x="-309562" y="1711325"/>
            <a:ext cx="467042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930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pic>
        <p:nvPicPr>
          <p:cNvPr id="33796" name="Picture 4" descr="SDC133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5900"/>
            <a:ext cx="9144000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194300" cy="1371600"/>
          </a:xfrm>
        </p:spPr>
        <p:txBody>
          <a:bodyPr/>
          <a:lstStyle/>
          <a:p>
            <a:pPr eaLnBrk="1" hangingPunct="1">
              <a:defRPr/>
            </a:pPr>
            <a:r>
              <a:rPr lang="uk-UA" b="0" smtClean="0"/>
              <a:t>Школа – це…</a:t>
            </a:r>
          </a:p>
        </p:txBody>
      </p:sp>
      <p:pic>
        <p:nvPicPr>
          <p:cNvPr id="404485" name="Picture 5" descr="12118098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26035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4486" name="Oval 6"/>
          <p:cNvSpPr>
            <a:spLocks noChangeArrowheads="1"/>
          </p:cNvSpPr>
          <p:nvPr/>
        </p:nvSpPr>
        <p:spPr bwMode="auto">
          <a:xfrm>
            <a:off x="6804025" y="1125538"/>
            <a:ext cx="12192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>
                <a:latin typeface="Tahoma" pitchFamily="34" charset="0"/>
              </a:rPr>
              <a:t>ПСИХІЧНЕ</a:t>
            </a:r>
          </a:p>
        </p:txBody>
      </p:sp>
      <p:sp>
        <p:nvSpPr>
          <p:cNvPr id="404487" name="Oval 7"/>
          <p:cNvSpPr>
            <a:spLocks noChangeArrowheads="1"/>
          </p:cNvSpPr>
          <p:nvPr/>
        </p:nvSpPr>
        <p:spPr bwMode="auto">
          <a:xfrm>
            <a:off x="7164388" y="2636838"/>
            <a:ext cx="12192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>
                <a:latin typeface="Tahoma" pitchFamily="34" charset="0"/>
              </a:rPr>
              <a:t>ДУХОВНЕ</a:t>
            </a:r>
          </a:p>
        </p:txBody>
      </p:sp>
      <p:sp>
        <p:nvSpPr>
          <p:cNvPr id="404488" name="Oval 8"/>
          <p:cNvSpPr>
            <a:spLocks noChangeArrowheads="1"/>
          </p:cNvSpPr>
          <p:nvPr/>
        </p:nvSpPr>
        <p:spPr bwMode="auto">
          <a:xfrm>
            <a:off x="4427538" y="2565400"/>
            <a:ext cx="12192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>
                <a:latin typeface="Tahoma" pitchFamily="34" charset="0"/>
              </a:rPr>
              <a:t>СОЦІАЛЬНЕ</a:t>
            </a:r>
          </a:p>
        </p:txBody>
      </p:sp>
      <p:sp>
        <p:nvSpPr>
          <p:cNvPr id="404489" name="Oval 9"/>
          <p:cNvSpPr>
            <a:spLocks noChangeArrowheads="1"/>
          </p:cNvSpPr>
          <p:nvPr/>
        </p:nvSpPr>
        <p:spPr bwMode="auto">
          <a:xfrm>
            <a:off x="5148263" y="1412875"/>
            <a:ext cx="12192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>
                <a:latin typeface="Tahoma" pitchFamily="34" charset="0"/>
              </a:rPr>
              <a:t>ФІЗИЧНЕ</a:t>
            </a:r>
          </a:p>
        </p:txBody>
      </p:sp>
      <p:sp>
        <p:nvSpPr>
          <p:cNvPr id="404490" name="Rectangle 10"/>
          <p:cNvSpPr>
            <a:spLocks noChangeArrowheads="1"/>
          </p:cNvSpPr>
          <p:nvPr/>
        </p:nvSpPr>
        <p:spPr bwMode="auto">
          <a:xfrm>
            <a:off x="6804025" y="5489575"/>
            <a:ext cx="2339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Дерево здоров</a:t>
            </a: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uk-UA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я</a:t>
            </a:r>
          </a:p>
        </p:txBody>
      </p:sp>
      <p:pic>
        <p:nvPicPr>
          <p:cNvPr id="8201" name="Picture 14" descr="F:\для презентації\IMG_55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3716338"/>
            <a:ext cx="403225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 rot="20595888">
            <a:off x="330200" y="411163"/>
            <a:ext cx="4330700" cy="26511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/>
      <p:bldP spid="404486" grpId="0" animBg="1"/>
      <p:bldP spid="404487" grpId="0" animBg="1"/>
      <p:bldP spid="404488" grpId="0" animBg="1"/>
      <p:bldP spid="404489" grpId="0" animBg="1"/>
      <p:bldP spid="40449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D:\Фото школи\2010\Новая папка (4)\DSC025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00375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D:\Фото школи\2010\Новая папка (4)\DSC024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0425" y="0"/>
            <a:ext cx="4473575" cy="59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WordArt 5"/>
          <p:cNvSpPr>
            <a:spLocks noChangeArrowheads="1" noChangeShapeType="1" noTextEdit="1"/>
          </p:cNvSpPr>
          <p:nvPr/>
        </p:nvSpPr>
        <p:spPr bwMode="auto">
          <a:xfrm>
            <a:off x="107950" y="620713"/>
            <a:ext cx="57816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м. Переяслав-Хмельницький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80975" y="4292600"/>
            <a:ext cx="4176713" cy="193992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2800" smtClean="0"/>
              <a:t>Виростай, дитино, </a:t>
            </a:r>
            <a:br>
              <a:rPr lang="uk-UA" altLang="ru-RU" sz="2800" smtClean="0"/>
            </a:br>
            <a:r>
              <a:rPr lang="uk-UA" altLang="ru-RU" sz="2800" smtClean="0"/>
              <a:t>          пам'ятай:</a:t>
            </a:r>
            <a:br>
              <a:rPr lang="uk-UA" altLang="ru-RU" sz="2800" smtClean="0"/>
            </a:br>
            <a:r>
              <a:rPr lang="uk-UA" altLang="ru-RU" sz="2800" smtClean="0"/>
              <a:t>Україна – твій найкращий край</a:t>
            </a:r>
          </a:p>
        </p:txBody>
      </p:sp>
      <p:pic>
        <p:nvPicPr>
          <p:cNvPr id="35843" name="Picture 6" descr="D:\Фото школи\альбом для школи\Львов\DSC052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29718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D:\Фото школи\альбом для школи\Львов\DSC052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WordArt 6"/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2370138" cy="172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м.Львів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3143250"/>
            <a:ext cx="8229600" cy="582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altLang="ru-RU" sz="3600" smtClean="0">
                <a:solidFill>
                  <a:srgbClr val="FF0000"/>
                </a:solidFill>
              </a:rPr>
              <a:t>Гріє душу селище, моє рідне селище…</a:t>
            </a:r>
          </a:p>
        </p:txBody>
      </p:sp>
      <p:pic>
        <p:nvPicPr>
          <p:cNvPr id="36867" name="Picture 7" descr="D:\Фото школи\альбом для школи\самолети\самолети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 descr="D:\Фото школи\альбом для школи\самолети\самолети 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0" y="3857625"/>
            <a:ext cx="533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 descr="D:\Фото школи\альбом для школи\самолети\самолети 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0" y="0"/>
            <a:ext cx="48577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WordArt 7"/>
          <p:cNvSpPr>
            <a:spLocks noChangeArrowheads="1" noChangeShapeType="1" noTextEdit="1"/>
          </p:cNvSpPr>
          <p:nvPr/>
        </p:nvSpPr>
        <p:spPr bwMode="auto">
          <a:xfrm rot="-943662">
            <a:off x="539750" y="4724400"/>
            <a:ext cx="30289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смт.Бородянка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pic>
        <p:nvPicPr>
          <p:cNvPr id="37892" name="Picture 4" descr="PA2110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9488" y="1052513"/>
            <a:ext cx="4354512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WordArt 6"/>
          <p:cNvSpPr>
            <a:spLocks noChangeArrowheads="1" noChangeShapeType="1" noTextEdit="1"/>
          </p:cNvSpPr>
          <p:nvPr/>
        </p:nvSpPr>
        <p:spPr bwMode="auto">
          <a:xfrm>
            <a:off x="971550" y="4076700"/>
            <a:ext cx="2663825" cy="1933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м.Київ</a:t>
            </a:r>
          </a:p>
        </p:txBody>
      </p:sp>
      <p:pic>
        <p:nvPicPr>
          <p:cNvPr id="37894" name="Picture 7" descr="P60502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57252">
            <a:off x="-38100" y="309563"/>
            <a:ext cx="503555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pic>
        <p:nvPicPr>
          <p:cNvPr id="38916" name="Picture 4" descr="Описание: C:\Documents and Settings\Administrator\Рабочий стол\даи\юір\відкриття\SDC134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3175" y="0"/>
            <a:ext cx="27908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Описание: E:\$RZBU5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0"/>
            <a:ext cx="28384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2336800"/>
            <a:ext cx="590550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5056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82588" indent="-273050" eaLnBrk="1" hangingPunct="1">
              <a:defRPr/>
            </a:pPr>
            <a:r>
              <a:rPr lang="uk-UA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  <a:r>
              <a:rPr lang="uk-UA" smtClean="0"/>
              <a:t> – </a:t>
            </a:r>
            <a:r>
              <a:rPr lang="uk-UA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звички, загартування</a:t>
            </a:r>
          </a:p>
          <a:p>
            <a:pPr marL="382588" indent="-273050" eaLnBrk="1" hangingPunct="1">
              <a:defRPr/>
            </a:pPr>
            <a:r>
              <a:rPr lang="uk-UA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  <a:r>
              <a:rPr lang="uk-UA" smtClean="0"/>
              <a:t> – </a:t>
            </a:r>
            <a:r>
              <a:rPr lang="uk-UA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дружба із спортом</a:t>
            </a:r>
          </a:p>
          <a:p>
            <a:pPr marL="382588" indent="-273050" eaLnBrk="1" hangingPunct="1">
              <a:defRPr/>
            </a:pPr>
            <a:r>
              <a:rPr lang="uk-UA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uk-UA" smtClean="0"/>
              <a:t> – </a:t>
            </a:r>
            <a:r>
              <a:rPr lang="uk-UA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охайність </a:t>
            </a:r>
          </a:p>
          <a:p>
            <a:pPr marL="382588" indent="-273050" eaLnBrk="1" hangingPunct="1">
              <a:defRPr/>
            </a:pPr>
            <a:r>
              <a:rPr lang="uk-UA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lang="uk-UA" smtClean="0"/>
              <a:t> – </a:t>
            </a:r>
            <a:r>
              <a:rPr lang="uk-UA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рух, режим</a:t>
            </a:r>
          </a:p>
          <a:p>
            <a:pPr marL="382588" indent="-273050" eaLnBrk="1" hangingPunct="1">
              <a:defRPr/>
            </a:pPr>
            <a:r>
              <a:rPr lang="uk-UA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uk-UA" smtClean="0"/>
              <a:t> – </a:t>
            </a:r>
            <a:r>
              <a:rPr lang="uk-UA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охорона життя, обережність</a:t>
            </a:r>
          </a:p>
          <a:p>
            <a:pPr marL="382588" indent="-273050" eaLnBrk="1" hangingPunct="1">
              <a:defRPr/>
            </a:pPr>
            <a:r>
              <a:rPr lang="uk-UA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uk-UA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uk-UA" smtClean="0"/>
              <a:t> – </a:t>
            </a:r>
            <a:r>
              <a:rPr lang="uk-UA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вода,вітаміни</a:t>
            </a:r>
          </a:p>
          <a:p>
            <a:pPr marL="382588" indent="-273050" eaLnBrk="1" hangingPunct="1">
              <a:defRPr/>
            </a:pPr>
            <a:r>
              <a:rPr lang="uk-UA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</a:t>
            </a:r>
            <a:r>
              <a:rPr lang="uk-UA" smtClean="0"/>
              <a:t> – </a:t>
            </a:r>
            <a:r>
              <a:rPr lang="uk-UA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яблуко, ягоди</a:t>
            </a:r>
          </a:p>
          <a:p>
            <a:pPr marL="382588" indent="-273050"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39940" name="Рисунок 8" descr="22 слайд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0"/>
            <a:ext cx="3779837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Заголовок 1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3213100"/>
            <a:ext cx="652303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b="0" smtClean="0"/>
              <a:t>Школа сприяння здоров</a:t>
            </a:r>
            <a:r>
              <a:rPr lang="en-US" sz="4000" b="0" smtClean="0"/>
              <a:t>’</a:t>
            </a:r>
            <a:r>
              <a:rPr lang="uk-UA" sz="4000" b="0" smtClean="0"/>
              <a:t>ю – </a:t>
            </a:r>
            <a:br>
              <a:rPr lang="uk-UA" sz="4000" b="0" smtClean="0"/>
            </a:br>
            <a:r>
              <a:rPr lang="uk-UA" sz="4000" b="0" smtClean="0"/>
              <a:t>                               дорога в майбутнє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3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діяльності школи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mtClean="0"/>
              <a:t>Виховання гармонійно розвиненої особистості, активної участі кожної дитини у творенні власного фізичного і духовного здоров</a:t>
            </a:r>
            <a:r>
              <a:rPr lang="en-US" smtClean="0"/>
              <a:t>’</a:t>
            </a:r>
            <a:r>
              <a:rPr lang="uk-UA" smtClean="0"/>
              <a:t>я.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733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Візітка школи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uk-UA" altLang="ru-RU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uk-UA" altLang="ru-RU" smtClean="0"/>
              <a:t>Кожній дитині – світло знань,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uk-UA" altLang="ru-RU" smtClean="0"/>
              <a:t>Кожній дитині – світло любові,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uk-UA" altLang="ru-RU" smtClean="0"/>
              <a:t>Віру в сили свої без вагань –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uk-UA" altLang="ru-RU" smtClean="0"/>
              <a:t>Як запорука здорової долі.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6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13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13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13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8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13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13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13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62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13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13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13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13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13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13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36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13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13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13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8" grpId="0"/>
      <p:bldP spid="413699" grpId="0" build="p"/>
      <p:bldP spid="4137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/>
              <a:t>В чому різниця?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57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Школа реальна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b="1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mtClean="0"/>
              <a:t>Дає знання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mtClean="0"/>
              <a:t>Виховує учня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mtClean="0"/>
              <a:t>Розвиває учня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mtClean="0"/>
              <a:t>Послаблює здоров</a:t>
            </a:r>
            <a:r>
              <a:rPr lang="en-US" smtClean="0"/>
              <a:t>’</a:t>
            </a:r>
            <a:r>
              <a:rPr lang="uk-UA" smtClean="0"/>
              <a:t>я учнів (за аналізом медичного обстеження)</a:t>
            </a:r>
          </a:p>
        </p:txBody>
      </p:sp>
      <p:sp>
        <p:nvSpPr>
          <p:cNvPr id="415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00200"/>
            <a:ext cx="4648200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Школа Сприяння здоров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uk-UA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b="1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mtClean="0"/>
              <a:t>Вчить добувати знання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mtClean="0"/>
              <a:t>Виховує особистість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mtClean="0"/>
              <a:t>Розвиває всіх учасників навчально-виховного процесу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mtClean="0"/>
              <a:t>Зберігає та зміцнює здоров</a:t>
            </a:r>
            <a:r>
              <a:rPr lang="en-US" smtClean="0"/>
              <a:t>’</a:t>
            </a:r>
            <a:r>
              <a:rPr lang="uk-UA" smtClean="0"/>
              <a:t>я всіх учасників навчально-виховного процесу. Вчить, як це робити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1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1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1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15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15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15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16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15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15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15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9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15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15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15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72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15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15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15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64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15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15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15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/>
      <p:bldP spid="415747" grpId="0" build="p"/>
      <p:bldP spid="4157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722" name="Diagram 2"/>
          <p:cNvGraphicFramePr>
            <a:graphicFrameLocks/>
          </p:cNvGraphicFramePr>
          <p:nvPr>
            <p:ph idx="1"/>
          </p:nvPr>
        </p:nvGraphicFramePr>
        <p:xfrm>
          <a:off x="609600" y="411163"/>
          <a:ext cx="7848600" cy="562768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4147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0" smtClean="0"/>
              <a:t>Ціннісне ставлення до культури і мистецтва</a:t>
            </a:r>
          </a:p>
        </p:txBody>
      </p:sp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1371600" y="63246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Кожен учень хоче знати, де свої таланти показати</a:t>
            </a:r>
          </a:p>
        </p:txBody>
      </p:sp>
      <p:pic>
        <p:nvPicPr>
          <p:cNvPr id="11268" name="Picture 8" descr="D:\Фото школи\2010\11\SDC114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92613" y="2708275"/>
            <a:ext cx="475138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D:\Фото школи\2010\2\SDC110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12875"/>
            <a:ext cx="442753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1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0" grpId="0"/>
      <p:bldP spid="4218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uk-UA" b="0" smtClean="0"/>
              <a:t>Ціннісне ставлення до себе</a:t>
            </a:r>
          </a:p>
        </p:txBody>
      </p:sp>
      <p:sp>
        <p:nvSpPr>
          <p:cNvPr id="422915" name="Text Box 3"/>
          <p:cNvSpPr txBox="1">
            <a:spLocks noChangeArrowheads="1"/>
          </p:cNvSpPr>
          <p:nvPr/>
        </p:nvSpPr>
        <p:spPr bwMode="auto">
          <a:xfrm>
            <a:off x="684213" y="350043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Солодка мить перемоги</a:t>
            </a:r>
          </a:p>
        </p:txBody>
      </p:sp>
      <p:sp>
        <p:nvSpPr>
          <p:cNvPr id="422918" name="Text Box 6"/>
          <p:cNvSpPr txBox="1">
            <a:spLocks noChangeArrowheads="1"/>
          </p:cNvSpPr>
          <p:nvPr/>
        </p:nvSpPr>
        <p:spPr bwMode="auto">
          <a:xfrm>
            <a:off x="5076825" y="350043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Сильніших за нас немає</a:t>
            </a:r>
          </a:p>
        </p:txBody>
      </p:sp>
      <p:sp>
        <p:nvSpPr>
          <p:cNvPr id="422919" name="Text Box 7"/>
          <p:cNvSpPr txBox="1">
            <a:spLocks noChangeArrowheads="1"/>
          </p:cNvSpPr>
          <p:nvPr/>
        </p:nvSpPr>
        <p:spPr bwMode="auto">
          <a:xfrm>
            <a:off x="685800" y="61722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Конституція здорової людини</a:t>
            </a:r>
          </a:p>
        </p:txBody>
      </p:sp>
      <p:sp>
        <p:nvSpPr>
          <p:cNvPr id="422920" name="Text Box 8"/>
          <p:cNvSpPr txBox="1">
            <a:spLocks noChangeArrowheads="1"/>
          </p:cNvSpPr>
          <p:nvPr/>
        </p:nvSpPr>
        <p:spPr bwMode="auto">
          <a:xfrm>
            <a:off x="4648200" y="60198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Години спілкування “Що маю знати, щоб зберегти своє здоров</a:t>
            </a:r>
            <a:r>
              <a:rPr lang="en-US" altLang="ru-RU">
                <a:latin typeface="Tahoma" pitchFamily="34" charset="0"/>
              </a:rPr>
              <a:t>’</a:t>
            </a:r>
            <a:r>
              <a:rPr lang="uk-UA" altLang="ru-RU">
                <a:latin typeface="Tahoma" pitchFamily="34" charset="0"/>
              </a:rPr>
              <a:t>я”</a:t>
            </a:r>
          </a:p>
        </p:txBody>
      </p:sp>
      <p:pic>
        <p:nvPicPr>
          <p:cNvPr id="12295" name="Picture 11" descr="D:\Фото школи\1111\SDC145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3929063"/>
            <a:ext cx="271462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" descr="D:\Фото школи\відкриття\SDC134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39290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3" descr="D:\Фото школи\змагання\CIMG02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1143000"/>
            <a:ext cx="305593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4" descr="D:\Фото школи\початкова школа\SDC1338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88" y="1214438"/>
            <a:ext cx="2928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4" grpId="0"/>
      <p:bldP spid="422915" grpId="0"/>
      <p:bldP spid="422918" grpId="0"/>
      <p:bldP spid="422919" grpId="0"/>
      <p:bldP spid="4229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296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0" smtClean="0"/>
              <a:t>Ціннісне ставлення до суспільства і держави</a:t>
            </a: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685800" y="3124200"/>
            <a:ext cx="358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1600">
                <a:latin typeface="Tahoma" pitchFamily="34" charset="0"/>
              </a:rPr>
              <a:t>Виховна година </a:t>
            </a:r>
          </a:p>
          <a:p>
            <a:pPr algn="ctr"/>
            <a:r>
              <a:rPr lang="uk-UA" altLang="ru-RU" sz="1600">
                <a:latin typeface="Tahoma" pitchFamily="34" charset="0"/>
              </a:rPr>
              <a:t>“ Пам</a:t>
            </a:r>
            <a:r>
              <a:rPr lang="en-US" altLang="ru-RU" sz="1600">
                <a:latin typeface="Tahoma" pitchFamily="34" charset="0"/>
              </a:rPr>
              <a:t>’</a:t>
            </a:r>
            <a:r>
              <a:rPr lang="uk-UA" altLang="ru-RU" sz="1600">
                <a:latin typeface="Tahoma" pitchFamily="34" charset="0"/>
              </a:rPr>
              <a:t>ятаємо, славимо,</a:t>
            </a:r>
            <a:r>
              <a:rPr lang="en-US" altLang="ru-RU" sz="1600">
                <a:latin typeface="Tahoma" pitchFamily="34" charset="0"/>
              </a:rPr>
              <a:t> </a:t>
            </a:r>
            <a:r>
              <a:rPr lang="uk-UA" altLang="ru-RU" sz="1600">
                <a:latin typeface="Tahoma" pitchFamily="34" charset="0"/>
              </a:rPr>
              <a:t>шануємо ”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4876800" y="30480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Свято “Лицарський подвиг юних українців”</a:t>
            </a:r>
          </a:p>
        </p:txBody>
      </p:sp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304800" y="57912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Екскурсії до шкільного музею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4191000" y="58674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День Перемоги</a:t>
            </a:r>
          </a:p>
        </p:txBody>
      </p:sp>
      <p:sp>
        <p:nvSpPr>
          <p:cNvPr id="423943" name="Text Box 7"/>
          <p:cNvSpPr txBox="1">
            <a:spLocks noChangeArrowheads="1"/>
          </p:cNvSpPr>
          <p:nvPr/>
        </p:nvSpPr>
        <p:spPr bwMode="auto">
          <a:xfrm>
            <a:off x="6629400" y="58674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>
                <a:latin typeface="Tahoma" pitchFamily="34" charset="0"/>
              </a:rPr>
              <a:t>“Моя країна- Україна”</a:t>
            </a:r>
          </a:p>
        </p:txBody>
      </p:sp>
      <p:pic>
        <p:nvPicPr>
          <p:cNvPr id="13320" name="Picture 13" descr="D:\Фото школи\2010-2011\2011\9 мая\DSC042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1214438"/>
            <a:ext cx="25876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5" descr="D:\Фото школи\2010\11\SDC109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1143000"/>
            <a:ext cx="2500312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7" descr="D:\Фото школи\2010\2\SDC111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3933825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8" descr="E:\IMG_099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4005263"/>
            <a:ext cx="2417762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9" descr="D:\Фото школи\альбом для школи\школа-ветерани\9 мая 05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475" y="4221163"/>
            <a:ext cx="27146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23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6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6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6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60"/>
                            </p:stCondLst>
                            <p:childTnLst>
                              <p:par>
                                <p:cTn id="3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8" grpId="0"/>
      <p:bldP spid="423939" grpId="0"/>
      <p:bldP spid="423940" grpId="0"/>
      <p:bldP spid="423941" grpId="0"/>
      <p:bldP spid="423942" grpId="0"/>
      <p:bldP spid="423943" grpId="0"/>
    </p:bldLst>
  </p:timing>
</p:sld>
</file>

<file path=ppt/theme/theme1.xml><?xml version="1.0" encoding="utf-8"?>
<a:theme xmlns:a="http://schemas.openxmlformats.org/drawingml/2006/main" name="589TGp_Health_light">
  <a:themeElements>
    <a:clrScheme name="589TGp_Health_light 3">
      <a:dk1>
        <a:srgbClr val="000000"/>
      </a:dk1>
      <a:lt1>
        <a:srgbClr val="FFFFFF"/>
      </a:lt1>
      <a:dk2>
        <a:srgbClr val="C889CD"/>
      </a:dk2>
      <a:lt2>
        <a:srgbClr val="DED9CC"/>
      </a:lt2>
      <a:accent1>
        <a:srgbClr val="72AFD8"/>
      </a:accent1>
      <a:accent2>
        <a:srgbClr val="80CAB1"/>
      </a:accent2>
      <a:accent3>
        <a:srgbClr val="FFFFFF"/>
      </a:accent3>
      <a:accent4>
        <a:srgbClr val="000000"/>
      </a:accent4>
      <a:accent5>
        <a:srgbClr val="BCD4E9"/>
      </a:accent5>
      <a:accent6>
        <a:srgbClr val="73B7A0"/>
      </a:accent6>
      <a:hlink>
        <a:srgbClr val="E1995D"/>
      </a:hlink>
      <a:folHlink>
        <a:srgbClr val="E58790"/>
      </a:folHlink>
    </a:clrScheme>
    <a:fontScheme name="589TGp_Health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9TGp_Health_light 1">
        <a:dk1>
          <a:srgbClr val="000000"/>
        </a:dk1>
        <a:lt1>
          <a:srgbClr val="FFFFFF"/>
        </a:lt1>
        <a:dk2>
          <a:srgbClr val="5EB2B6"/>
        </a:dk2>
        <a:lt2>
          <a:srgbClr val="DED9CC"/>
        </a:lt2>
        <a:accent1>
          <a:srgbClr val="9FD56D"/>
        </a:accent1>
        <a:accent2>
          <a:srgbClr val="F4BC72"/>
        </a:accent2>
        <a:accent3>
          <a:srgbClr val="FFFFFF"/>
        </a:accent3>
        <a:accent4>
          <a:srgbClr val="000000"/>
        </a:accent4>
        <a:accent5>
          <a:srgbClr val="CDE7BA"/>
        </a:accent5>
        <a:accent6>
          <a:srgbClr val="DDAA67"/>
        </a:accent6>
        <a:hlink>
          <a:srgbClr val="F18FAB"/>
        </a:hlink>
        <a:folHlink>
          <a:srgbClr val="84A3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9TGp_Health_light 2">
        <a:dk1>
          <a:srgbClr val="000000"/>
        </a:dk1>
        <a:lt1>
          <a:srgbClr val="FFFFFF"/>
        </a:lt1>
        <a:dk2>
          <a:srgbClr val="EA9148"/>
        </a:dk2>
        <a:lt2>
          <a:srgbClr val="DED9CC"/>
        </a:lt2>
        <a:accent1>
          <a:srgbClr val="E878C8"/>
        </a:accent1>
        <a:accent2>
          <a:srgbClr val="7DD7E9"/>
        </a:accent2>
        <a:accent3>
          <a:srgbClr val="FFFFFF"/>
        </a:accent3>
        <a:accent4>
          <a:srgbClr val="000000"/>
        </a:accent4>
        <a:accent5>
          <a:srgbClr val="F2BEE0"/>
        </a:accent5>
        <a:accent6>
          <a:srgbClr val="71C3D3"/>
        </a:accent6>
        <a:hlink>
          <a:srgbClr val="98E8B3"/>
        </a:hlink>
        <a:folHlink>
          <a:srgbClr val="E6C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9TGp_Health_light 3">
        <a:dk1>
          <a:srgbClr val="000000"/>
        </a:dk1>
        <a:lt1>
          <a:srgbClr val="FFFFFF"/>
        </a:lt1>
        <a:dk2>
          <a:srgbClr val="C889CD"/>
        </a:dk2>
        <a:lt2>
          <a:srgbClr val="DED9CC"/>
        </a:lt2>
        <a:accent1>
          <a:srgbClr val="72AFD8"/>
        </a:accent1>
        <a:accent2>
          <a:srgbClr val="80CAB1"/>
        </a:accent2>
        <a:accent3>
          <a:srgbClr val="FFFFFF"/>
        </a:accent3>
        <a:accent4>
          <a:srgbClr val="000000"/>
        </a:accent4>
        <a:accent5>
          <a:srgbClr val="BCD4E9"/>
        </a:accent5>
        <a:accent6>
          <a:srgbClr val="73B7A0"/>
        </a:accent6>
        <a:hlink>
          <a:srgbClr val="E1995D"/>
        </a:hlink>
        <a:folHlink>
          <a:srgbClr val="E587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589TGp_Health_light</Template>
  <TotalTime>1526</TotalTime>
  <Words>734</Words>
  <Application>Microsoft Office PowerPoint</Application>
  <PresentationFormat>Экран (4:3)</PresentationFormat>
  <Paragraphs>168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Arial</vt:lpstr>
      <vt:lpstr>Wingdings</vt:lpstr>
      <vt:lpstr>Times New Roman</vt:lpstr>
      <vt:lpstr>Impact</vt:lpstr>
      <vt:lpstr>Monotype Corsiva</vt:lpstr>
      <vt:lpstr>Georgia</vt:lpstr>
      <vt:lpstr>Tahoma</vt:lpstr>
      <vt:lpstr>Comic Sans MS</vt:lpstr>
      <vt:lpstr>Constantia</vt:lpstr>
      <vt:lpstr>589TGp_Health_light</vt:lpstr>
      <vt:lpstr>Клен</vt:lpstr>
      <vt:lpstr>Слайд 1</vt:lpstr>
      <vt:lpstr>Школа сприяння здоров’ю</vt:lpstr>
      <vt:lpstr>Школа – це…</vt:lpstr>
      <vt:lpstr>Школа сприяння здоров’ю –                                 дорога в майбутнє</vt:lpstr>
      <vt:lpstr>В чому різниця?</vt:lpstr>
      <vt:lpstr>Слайд 6</vt:lpstr>
      <vt:lpstr>Ціннісне ставлення до культури і мистецтва</vt:lpstr>
      <vt:lpstr>Ціннісне ставлення до себе</vt:lpstr>
      <vt:lpstr>Ціннісне ставлення до суспільства і держави</vt:lpstr>
      <vt:lpstr>Ціннісне ставлення до природи</vt:lpstr>
      <vt:lpstr>Здоров’язберігаючі аспекти</vt:lpstr>
      <vt:lpstr>фото</vt:lpstr>
      <vt:lpstr>Слайд 13</vt:lpstr>
      <vt:lpstr>Профілактична робота</vt:lpstr>
      <vt:lpstr>Спільна родина</vt:lpstr>
      <vt:lpstr>День здоров'я</vt:lpstr>
      <vt:lpstr>Слайд 17</vt:lpstr>
      <vt:lpstr>Слайд 18</vt:lpstr>
      <vt:lpstr>!</vt:lpstr>
      <vt:lpstr>Слайд 20</vt:lpstr>
      <vt:lpstr>Слайд 21</vt:lpstr>
      <vt:lpstr>мепдсестра</vt:lpstr>
      <vt:lpstr>Слайд 23</vt:lpstr>
      <vt:lpstr>Слайд 24</vt:lpstr>
      <vt:lpstr>Класні кімнати та коридори</vt:lpstr>
      <vt:lpstr>фото</vt:lpstr>
      <vt:lpstr>Нас кличе у мандри дорога…</vt:lpstr>
      <vt:lpstr>Чиста планета</vt:lpstr>
      <vt:lpstr>Слайд 29</vt:lpstr>
      <vt:lpstr>Слайд 30</vt:lpstr>
      <vt:lpstr>Виростай, дитино,            пам'ятай: Україна – твій найкращий край</vt:lpstr>
      <vt:lpstr>Гріє душу селище, моє рідне селище…</vt:lpstr>
      <vt:lpstr>Слайд 33</vt:lpstr>
      <vt:lpstr>Слайд 34</vt:lpstr>
      <vt:lpstr>Слайд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корекційно-розвивального комплексу</dc:title>
  <dc:creator>Admin</dc:creator>
  <cp:lastModifiedBy>Sony</cp:lastModifiedBy>
  <cp:revision>60</cp:revision>
  <dcterms:created xsi:type="dcterms:W3CDTF">2010-03-25T08:16:45Z</dcterms:created>
  <dcterms:modified xsi:type="dcterms:W3CDTF">2014-07-04T13:42:59Z</dcterms:modified>
</cp:coreProperties>
</file>