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0" r:id="rId8"/>
    <p:sldId id="264" r:id="rId9"/>
    <p:sldId id="261" r:id="rId10"/>
    <p:sldId id="265" r:id="rId11"/>
    <p:sldId id="262" r:id="rId12"/>
    <p:sldId id="267" r:id="rId13"/>
    <p:sldId id="268" r:id="rId14"/>
  </p:sldIdLst>
  <p:sldSz cx="9144000" cy="6858000" type="screen4x3"/>
  <p:notesSz cx="6858000" cy="9144000"/>
  <p:custShowLst>
    <p:custShow name="Произвольный показ 1" id="0">
      <p:sldLst>
        <p:sld r:id="rId2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3300"/>
    <a:srgbClr val="9933FF"/>
    <a:srgbClr val="0000FF"/>
    <a:srgbClr val="25568B"/>
    <a:srgbClr val="008000"/>
    <a:srgbClr val="666633"/>
    <a:srgbClr val="CC00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дівчатка</c:v>
                </c:pt>
              </c:strCache>
            </c:strRef>
          </c:tx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c:spPr>
          <c:cat>
            <c:strRef>
              <c:f>Лист1!$A$2:$A$5</c:f>
              <c:strCache>
                <c:ptCount val="4"/>
                <c:pt idx="0">
                  <c:v>немати шкідливих звичок</c:v>
                </c:pt>
                <c:pt idx="1">
                  <c:v>систематично відвідувати лікаря</c:v>
                </c:pt>
                <c:pt idx="2">
                  <c:v>займатися спортом</c:v>
                </c:pt>
                <c:pt idx="3">
                  <c:v>все вище перелячене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8</c:v>
                </c:pt>
                <c:pt idx="2">
                  <c:v>56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хлопчики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cat>
            <c:strRef>
              <c:f>Лист1!$A$2:$A$5</c:f>
              <c:strCache>
                <c:ptCount val="4"/>
                <c:pt idx="0">
                  <c:v>немати шкідливих звичок</c:v>
                </c:pt>
                <c:pt idx="1">
                  <c:v>систематично відвідувати лікаря</c:v>
                </c:pt>
                <c:pt idx="2">
                  <c:v>займатися спортом</c:v>
                </c:pt>
                <c:pt idx="3">
                  <c:v>все вище перелячене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</c:v>
                </c:pt>
                <c:pt idx="1">
                  <c:v>2</c:v>
                </c:pt>
                <c:pt idx="2">
                  <c:v>73</c:v>
                </c:pt>
                <c:pt idx="3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немати шкідливих звичок</c:v>
                </c:pt>
                <c:pt idx="1">
                  <c:v>систематично відвідувати лікаря</c:v>
                </c:pt>
                <c:pt idx="2">
                  <c:v>займатися спортом</c:v>
                </c:pt>
                <c:pt idx="3">
                  <c:v>все вище перелячене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88445312"/>
        <c:axId val="88446848"/>
      </c:barChart>
      <c:catAx>
        <c:axId val="884453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8446848"/>
        <c:crosses val="autoZero"/>
        <c:auto val="1"/>
        <c:lblAlgn val="ctr"/>
        <c:lblOffset val="100"/>
      </c:catAx>
      <c:valAx>
        <c:axId val="8844684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8445312"/>
        <c:crosses val="autoZero"/>
        <c:crossBetween val="between"/>
      </c:valAx>
    </c:plotArea>
    <c:legend>
      <c:legendPos val="r"/>
      <c:legendEntry>
        <c:idx val="0"/>
        <c:delete val="1"/>
      </c:legendEntry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дівчатка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немають шкідливих звичок</c:v>
                </c:pt>
                <c:pt idx="1">
                  <c:v>систематично відвідують лікаря</c:v>
                </c:pt>
                <c:pt idx="2">
                  <c:v>займаються спортом</c:v>
                </c:pt>
                <c:pt idx="3">
                  <c:v>все вищеперелічене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0</c:v>
                </c:pt>
                <c:pt idx="2">
                  <c:v>30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хлопчики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немають шкідливих звичок</c:v>
                </c:pt>
                <c:pt idx="1">
                  <c:v>систематично відвідують лікаря</c:v>
                </c:pt>
                <c:pt idx="2">
                  <c:v>займаються спортом</c:v>
                </c:pt>
                <c:pt idx="3">
                  <c:v>все вищеперелічене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</c:v>
                </c:pt>
                <c:pt idx="1">
                  <c:v>15</c:v>
                </c:pt>
                <c:pt idx="2">
                  <c:v>55</c:v>
                </c:pt>
                <c:pt idx="3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немають шкідливих звичок</c:v>
                </c:pt>
                <c:pt idx="1">
                  <c:v>систематично відвідують лікаря</c:v>
                </c:pt>
                <c:pt idx="2">
                  <c:v>займаються спортом</c:v>
                </c:pt>
                <c:pt idx="3">
                  <c:v>все вищеперелічене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88468480"/>
        <c:axId val="89268992"/>
      </c:barChart>
      <c:catAx>
        <c:axId val="884684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268992"/>
        <c:crosses val="autoZero"/>
        <c:auto val="1"/>
        <c:lblAlgn val="ctr"/>
        <c:lblOffset val="100"/>
      </c:catAx>
      <c:valAx>
        <c:axId val="89268992"/>
        <c:scaling>
          <c:orientation val="minMax"/>
        </c:scaling>
        <c:axPos val="b"/>
        <c:majorGridlines/>
        <c:numFmt formatCode="General" sourceLinked="1"/>
        <c:tickLblPos val="nextTo"/>
        <c:crossAx val="88468480"/>
        <c:crosses val="autoZero"/>
        <c:crossBetween val="between"/>
      </c:valAx>
      <c:spPr>
        <a:noFill/>
        <a:ln w="25396">
          <a:gradFill flip="none" rotWithShape="1">
            <a:gsLst>
              <a:gs pos="0">
                <a:srgbClr val="C000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0" scaled="1"/>
            <a:tileRect/>
          </a:gradFill>
        </a:ln>
      </c:spPr>
    </c:plotArea>
    <c:legend>
      <c:legendPos val="r"/>
      <c:legendEntry>
        <c:idx val="0"/>
        <c:delete val="1"/>
      </c:legendEntry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хлопці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'[Диаграмма в Microsoft Office PowerPoint]Лист1'!$A$2:$A$5</c:f>
              <c:strCache>
                <c:ptCount val="4"/>
                <c:pt idx="0">
                  <c:v>мають шкідливі звички (6-8 кл)</c:v>
                </c:pt>
                <c:pt idx="1">
                  <c:v>немають шкідливі звички (учні 6-8 кл)</c:v>
                </c:pt>
                <c:pt idx="2">
                  <c:v>мають шкідливі звички (9-11 кл) 3</c:v>
                </c:pt>
                <c:pt idx="3">
                  <c:v>немають шкідливі звички (учні 9-11 кл)</c:v>
                </c:pt>
              </c:strCache>
            </c:strRef>
          </c:cat>
          <c:val>
            <c:numRef>
              <c:f>'[Диаграмма в Microsoft Office PowerPoint]Лист1'!$B$2:$B$5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PowerPoint]Лист1'!$C$1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'[Диаграмма в Microsoft Office PowerPoint]Лист1'!$A$2:$A$5</c:f>
              <c:strCache>
                <c:ptCount val="4"/>
                <c:pt idx="0">
                  <c:v>мають шкідливі звички (6-8 кл)</c:v>
                </c:pt>
                <c:pt idx="1">
                  <c:v>немають шкідливі звички (учні 6-8 кл)</c:v>
                </c:pt>
                <c:pt idx="2">
                  <c:v>мають шкідливі звички (9-11 кл) 3</c:v>
                </c:pt>
                <c:pt idx="3">
                  <c:v>немають шкідливі звички (учні 9-11 кл)</c:v>
                </c:pt>
              </c:strCache>
            </c:strRef>
          </c:cat>
          <c:val>
            <c:numRef>
              <c:f>'[Диаграмма в Microsoft Office PowerPoint]Лист1'!$C$2:$C$5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hape val="cylinder"/>
        <c:axId val="86379520"/>
        <c:axId val="95949568"/>
        <c:axId val="0"/>
      </c:bar3DChart>
      <c:catAx>
        <c:axId val="86379520"/>
        <c:scaling>
          <c:orientation val="minMax"/>
        </c:scaling>
        <c:axPos val="b"/>
        <c:tickLblPos val="nextTo"/>
        <c:crossAx val="95949568"/>
        <c:crosses val="autoZero"/>
        <c:auto val="1"/>
        <c:lblAlgn val="ctr"/>
        <c:lblOffset val="100"/>
      </c:catAx>
      <c:valAx>
        <c:axId val="95949568"/>
        <c:scaling>
          <c:orientation val="minMax"/>
        </c:scaling>
        <c:axPos val="l"/>
        <c:majorGridlines/>
        <c:numFmt formatCode="General" sourceLinked="1"/>
        <c:tickLblPos val="nextTo"/>
        <c:crossAx val="8637952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7</a:t>
            </a:r>
            <a:r>
              <a:rPr lang="en-US" dirty="0" smtClean="0"/>
              <a:t>%</a:t>
            </a:r>
            <a:endParaRPr lang="en-US" dirty="0"/>
          </a:p>
        </c:rich>
      </c:tx>
      <c:layout>
        <c:manualLayout>
          <c:xMode val="edge"/>
          <c:yMode val="edge"/>
          <c:x val="0.43524576625374067"/>
          <c:y val="4.245409486086045E-2"/>
        </c:manualLayout>
      </c:layout>
    </c:title>
    <c:plotArea>
      <c:layout>
        <c:manualLayout>
          <c:layoutTarget val="inner"/>
          <c:xMode val="edge"/>
          <c:yMode val="edge"/>
          <c:x val="0.14203462878749076"/>
          <c:y val="0.17733883008039969"/>
          <c:w val="0.51998394702465278"/>
          <c:h val="0.822661169919600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</c:spPr>
          <c:explosion val="42"/>
          <c:dPt>
            <c:idx val="0"/>
            <c:explosion val="21"/>
            <c:spPr>
              <a:solidFill>
                <a:srgbClr val="FFFF00"/>
              </a:solidFill>
            </c:spPr>
          </c:dPt>
          <c:dPt>
            <c:idx val="1"/>
            <c:explosion val="15"/>
            <c:spPr>
              <a:solidFill>
                <a:srgbClr val="C00000"/>
              </a:solidFill>
            </c:spPr>
          </c:dPt>
          <c:dPt>
            <c:idx val="2"/>
            <c:explosion val="10"/>
            <c:spPr>
              <a:solidFill>
                <a:srgbClr val="00B050"/>
              </a:solidFill>
            </c:spPr>
          </c:dPt>
          <c:dPt>
            <c:idx val="3"/>
            <c:explosion val="20"/>
            <c:spPr>
              <a:solidFill>
                <a:srgbClr val="0000FF"/>
              </a:solidFill>
            </c:spPr>
          </c:dPt>
          <c:dPt>
            <c:idx val="4"/>
            <c:explosion val="20"/>
            <c:spPr>
              <a:solidFill>
                <a:srgbClr val="9933FF"/>
              </a:solidFill>
            </c:spPr>
          </c:dPt>
          <c:dPt>
            <c:idx val="5"/>
            <c:explosion val="29"/>
            <c:spPr>
              <a:solidFill>
                <a:srgbClr val="6633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до 1 год</c:v>
                </c:pt>
                <c:pt idx="1">
                  <c:v>2-3 год</c:v>
                </c:pt>
                <c:pt idx="2">
                  <c:v>4-5 год</c:v>
                </c:pt>
                <c:pt idx="3">
                  <c:v>6-8 год</c:v>
                </c:pt>
                <c:pt idx="4">
                  <c:v>понад 8 год</c:v>
                </c:pt>
                <c:pt idx="5">
                  <c:v>складно відповісти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42</c:v>
                </c:pt>
                <c:pt idx="2">
                  <c:v>15</c:v>
                </c:pt>
                <c:pt idx="3">
                  <c:v>16</c:v>
                </c:pt>
                <c:pt idx="4">
                  <c:v>8</c:v>
                </c:pt>
                <c:pt idx="5">
                  <c:v>12</c:v>
                </c:pt>
              </c:numCache>
            </c:numRef>
          </c:val>
        </c:ser>
        <c:firstSliceAng val="0"/>
      </c:pieChart>
      <c:spPr>
        <a:noFill/>
        <a:ln w="25402">
          <a:noFill/>
        </a:ln>
      </c:spPr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0.37109</cdr:x>
      <cdr:y>0.07812</cdr:y>
    </cdr:from>
    <cdr:to>
      <cdr:x>0.52344</cdr:x>
      <cdr:y>0.18359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2182" y="317488"/>
          <a:ext cx="92869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0.5566</cdr:x>
      <cdr:y>0.77612</cdr:y>
    </cdr:from>
    <cdr:to>
      <cdr:x>0.67379</cdr:x>
      <cdr:y>0.88159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14842" y="3714776"/>
          <a:ext cx="887400" cy="504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2000" b="1" dirty="0" smtClean="0"/>
            <a:t>42%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0.20755</cdr:x>
      <cdr:y>0.8806</cdr:y>
    </cdr:from>
    <cdr:to>
      <cdr:x>0.33645</cdr:x>
      <cdr:y>0.95091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71636" y="4214842"/>
          <a:ext cx="976140" cy="336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2000" b="1" dirty="0" smtClean="0"/>
            <a:t>15%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0.08491</cdr:x>
      <cdr:y>0.62687</cdr:y>
    </cdr:from>
    <cdr:to>
      <cdr:x>0.22553</cdr:x>
      <cdr:y>0.76749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2942" y="3000396"/>
          <a:ext cx="1064880" cy="673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2000" b="1" dirty="0" smtClean="0"/>
            <a:t>16%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0.21698</cdr:x>
      <cdr:y>0.1791</cdr:y>
    </cdr:from>
    <cdr:to>
      <cdr:x>0.31132</cdr:x>
      <cdr:y>0.23881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43074" y="857256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2000" b="1" dirty="0" smtClean="0"/>
            <a:t>12%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0.10377</cdr:x>
      <cdr:y>0.32836</cdr:y>
    </cdr:from>
    <cdr:to>
      <cdr:x>0.20755</cdr:x>
      <cdr:y>0.41791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85818" y="157163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2000" b="1" dirty="0" smtClean="0"/>
            <a:t>8%</a:t>
          </a:r>
          <a:endParaRPr lang="ru-RU" sz="2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4D406-7691-45A4-A50C-DD94FA630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359D6-D6C2-4383-AC59-FD78AC581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A8B3F-DB1C-4670-8F99-B27564873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5E8B6-578A-437B-B8C0-4DEC7C691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DD41F-1C8A-413D-B732-586B8EB93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F80D3-A22B-4F1E-8B4B-274D2C38C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F38F-2280-4BBC-9FF3-0B61767CB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C060F-DAED-42DF-9113-A376C6AA6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25A11-0118-464B-BB15-EC5F90079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432E-E137-4E5E-AF2C-459F06EE2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1ECE-7A6D-41D6-8B9B-D31DA20BB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A6041-1DFD-4083-8157-4D8FB4E94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714375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666633"/>
                </a:solidFill>
                <a:latin typeface="Georgia" pitchFamily="18" charset="0"/>
              </a:rPr>
              <a:t> </a:t>
            </a:r>
            <a:br>
              <a:rPr lang="uk-UA" sz="2400" smtClean="0">
                <a:solidFill>
                  <a:srgbClr val="666633"/>
                </a:solidFill>
                <a:latin typeface="Georgia" pitchFamily="18" charset="0"/>
              </a:rPr>
            </a:br>
            <a:r>
              <a:rPr lang="uk-UA" sz="1800" b="1" i="1" smtClean="0">
                <a:solidFill>
                  <a:srgbClr val="25568B"/>
                </a:solidFill>
                <a:latin typeface="Georgia" pitchFamily="18" charset="0"/>
              </a:rPr>
              <a:t>комунальний заклад </a:t>
            </a:r>
            <a:br>
              <a:rPr lang="uk-UA" sz="1800" b="1" i="1" smtClean="0">
                <a:solidFill>
                  <a:srgbClr val="25568B"/>
                </a:solidFill>
                <a:latin typeface="Georgia" pitchFamily="18" charset="0"/>
              </a:rPr>
            </a:br>
            <a:r>
              <a:rPr lang="uk-UA" sz="2000" b="1" i="1" smtClean="0">
                <a:solidFill>
                  <a:srgbClr val="0000FF"/>
                </a:solidFill>
                <a:latin typeface="Georgia" pitchFamily="18" charset="0"/>
              </a:rPr>
              <a:t>“ Андріївська середня загальноосвітня школа – загальноосвітній навчальний заклад І-ІІІ ступенів”</a:t>
            </a:r>
            <a:endParaRPr lang="ru-RU" sz="2000" b="1" i="1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785813" y="5500688"/>
            <a:ext cx="7286625" cy="625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1800" b="1" i="1" smtClean="0">
                <a:solidFill>
                  <a:srgbClr val="0000FF"/>
                </a:solidFill>
                <a:latin typeface="Georgia" pitchFamily="18" charset="0"/>
                <a:ea typeface="KaiTi" pitchFamily="49" charset="-122"/>
                <a:cs typeface="Lucida Sans Unicode" pitchFamily="34" charset="0"/>
              </a:rPr>
              <a:t>с. Андріївка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1800" b="1" i="1" smtClean="0">
                <a:solidFill>
                  <a:srgbClr val="0000FF"/>
                </a:solidFill>
                <a:latin typeface="Georgia" pitchFamily="18" charset="0"/>
                <a:ea typeface="KaiTi" pitchFamily="49" charset="-122"/>
                <a:cs typeface="Lucida Sans Unicode" pitchFamily="34" charset="0"/>
              </a:rPr>
              <a:t>Широківський район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1800" b="1" i="1" smtClean="0">
                <a:solidFill>
                  <a:srgbClr val="0000FF"/>
                </a:solidFill>
                <a:latin typeface="Georgia" pitchFamily="18" charset="0"/>
                <a:ea typeface="KaiTi" pitchFamily="49" charset="-122"/>
                <a:cs typeface="Lucida Sans Unicode" pitchFamily="34" charset="0"/>
              </a:rPr>
              <a:t>2014 рік</a:t>
            </a:r>
            <a:endParaRPr lang="ru-RU" sz="1800" b="1" i="1" smtClean="0">
              <a:solidFill>
                <a:srgbClr val="0000FF"/>
              </a:solidFill>
              <a:latin typeface="Georgia" pitchFamily="18" charset="0"/>
              <a:ea typeface="KaiTi" pitchFamily="49" charset="-122"/>
              <a:cs typeface="Lucida Sans Unicode" pitchFamily="34" charset="0"/>
            </a:endParaRPr>
          </a:p>
        </p:txBody>
      </p:sp>
      <p:pic>
        <p:nvPicPr>
          <p:cNvPr id="4101" name="Рисунок 8" descr="Апрель 2011 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000250"/>
            <a:ext cx="36845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2428868"/>
            <a:ext cx="4607992" cy="1089529"/>
          </a:xfrm>
          <a:prstGeom prst="rect">
            <a:avLst/>
          </a:prstGeom>
          <a:noFill/>
          <a:effectLst>
            <a:outerShdw dist="50800" algn="l" rotWithShape="0">
              <a:srgbClr val="0000FF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00FF"/>
            </a:extrusionClr>
          </a:sp3d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uk-UA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Модель</a:t>
            </a:r>
          </a:p>
          <a:p>
            <a:pPr algn="ctr">
              <a:lnSpc>
                <a:spcPct val="90000"/>
              </a:lnSpc>
              <a:defRPr/>
            </a:pPr>
            <a:r>
              <a:rPr lang="uk-UA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превентивної освіти</a:t>
            </a:r>
          </a:p>
          <a:p>
            <a:pPr algn="ctr">
              <a:lnSpc>
                <a:spcPct val="90000"/>
              </a:lnSpc>
              <a:defRPr/>
            </a:pPr>
            <a:r>
              <a:rPr lang="uk-UA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 Школі, дружній до дитини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xfrm>
            <a:off x="2071688" y="285750"/>
            <a:ext cx="5111750" cy="633413"/>
          </a:xfrm>
        </p:spPr>
        <p:txBody>
          <a:bodyPr/>
          <a:lstStyle/>
          <a:p>
            <a:pPr eaLnBrk="1" hangingPunct="1"/>
            <a:r>
              <a:rPr lang="uk-UA" sz="2400" b="1" i="1" smtClean="0">
                <a:solidFill>
                  <a:srgbClr val="C00000"/>
                </a:solidFill>
                <a:latin typeface="Georgia" pitchFamily="18" charset="0"/>
              </a:rPr>
              <a:t>Стан дослідження проблеми</a:t>
            </a:r>
            <a:endParaRPr lang="ru-RU" sz="2400" b="1" i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857250" y="1143000"/>
            <a:ext cx="7215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solidFill>
                  <a:srgbClr val="0000FF"/>
                </a:solidFill>
              </a:rPr>
              <a:t>питання: </a:t>
            </a:r>
            <a:r>
              <a:rPr lang="uk-UA"/>
              <a:t>	</a:t>
            </a:r>
            <a:r>
              <a:rPr lang="uk-UA" sz="2400" b="1">
                <a:solidFill>
                  <a:srgbClr val="9933FF"/>
                </a:solidFill>
              </a:rPr>
              <a:t>Що таке здоровий спосіб життя?</a:t>
            </a:r>
            <a:endParaRPr lang="ru-RU" sz="2400" b="1">
              <a:solidFill>
                <a:srgbClr val="9933FF"/>
              </a:solidFill>
            </a:endParaRP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071563" y="1857375"/>
            <a:ext cx="657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Результати відповідей:</a:t>
            </a:r>
            <a:endParaRPr lang="ru-RU"/>
          </a:p>
        </p:txBody>
      </p:sp>
      <p:graphicFrame>
        <p:nvGraphicFramePr>
          <p:cNvPr id="11" name="Диаграмма 5"/>
          <p:cNvGraphicFramePr>
            <a:graphicFrameLocks/>
          </p:cNvGraphicFramePr>
          <p:nvPr/>
        </p:nvGraphicFramePr>
        <p:xfrm>
          <a:off x="3479800" y="2336800"/>
          <a:ext cx="5184775" cy="154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6"/>
          <p:cNvGraphicFramePr>
            <a:graphicFrameLocks/>
          </p:cNvGraphicFramePr>
          <p:nvPr/>
        </p:nvGraphicFramePr>
        <p:xfrm>
          <a:off x="479425" y="4622800"/>
          <a:ext cx="7542213" cy="161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5429250" y="2071688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FF"/>
                </a:solidFill>
              </a:rPr>
              <a:t>Учн</a:t>
            </a:r>
            <a:r>
              <a:rPr lang="uk-UA" b="1" i="1">
                <a:solidFill>
                  <a:srgbClr val="0000FF"/>
                </a:solidFill>
              </a:rPr>
              <a:t>і 6-8 класів</a:t>
            </a:r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3000375" y="421481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0000FF"/>
                </a:solidFill>
              </a:rPr>
              <a:t>Учні 9-11 класів</a:t>
            </a:r>
            <a:endParaRPr lang="ru-RU" b="1" i="1">
              <a:solidFill>
                <a:srgbClr val="0000FF"/>
              </a:solidFill>
            </a:endParaRPr>
          </a:p>
        </p:txBody>
      </p:sp>
      <p:pic>
        <p:nvPicPr>
          <p:cNvPr id="1034" name="Рисунок 9" descr="C:\Users\Misha\Desktop\свята\2012-03-07 8 Березня-2012\8 Березня-2012 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2571750"/>
            <a:ext cx="23574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928688" y="714375"/>
            <a:ext cx="7358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solidFill>
                  <a:srgbClr val="0000FF"/>
                </a:solidFill>
              </a:rPr>
              <a:t>питання: </a:t>
            </a:r>
            <a:r>
              <a:rPr lang="uk-UA"/>
              <a:t>	</a:t>
            </a:r>
            <a:r>
              <a:rPr lang="uk-UA" sz="2400" b="1">
                <a:solidFill>
                  <a:srgbClr val="9933FF"/>
                </a:solidFill>
              </a:rPr>
              <a:t>Чи маєш ти шкідливі звички?</a:t>
            </a:r>
            <a:endParaRPr lang="ru-RU" sz="2400" b="1">
              <a:solidFill>
                <a:srgbClr val="9933FF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34" y="1428736"/>
          <a:ext cx="81439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7" name="Рисунок 4" descr="C:\Users\Misha\Desktop\свята\ШТГ2\DSCN4276.jpg"/>
          <p:cNvPicPr>
            <a:picLocks noChangeAspect="1" noChangeArrowheads="1"/>
          </p:cNvPicPr>
          <p:nvPr/>
        </p:nvPicPr>
        <p:blipFill>
          <a:blip r:embed="rId4" cstate="print"/>
          <a:srcRect b="25000"/>
          <a:stretch>
            <a:fillRect/>
          </a:stretch>
        </p:blipFill>
        <p:spPr bwMode="auto">
          <a:xfrm>
            <a:off x="2714625" y="4500563"/>
            <a:ext cx="3055938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r>
              <a:rPr lang="uk-UA" sz="2000" b="1" i="1" smtClean="0">
                <a:solidFill>
                  <a:srgbClr val="0000FF"/>
                </a:solidFill>
              </a:rPr>
              <a:t>питання батькам:</a:t>
            </a:r>
            <a:r>
              <a:rPr lang="uk-UA" sz="4000" b="1" i="1" smtClean="0">
                <a:solidFill>
                  <a:srgbClr val="0000FF"/>
                </a:solidFill>
              </a:rPr>
              <a:t> </a:t>
            </a:r>
            <a:r>
              <a:rPr lang="uk-UA" smtClean="0"/>
              <a:t>	</a:t>
            </a:r>
            <a:r>
              <a:rPr lang="uk-UA" sz="2400" b="1" smtClean="0">
                <a:solidFill>
                  <a:srgbClr val="9933FF"/>
                </a:solidFill>
              </a:rPr>
              <a:t>Скільки годин на добу Ваша дитина перебуває без нагляду?</a:t>
            </a:r>
            <a:r>
              <a:rPr lang="ru-RU" b="1" smtClean="0">
                <a:solidFill>
                  <a:srgbClr val="9933FF"/>
                </a:solidFill>
              </a:rPr>
              <a:t/>
            </a:r>
            <a:br>
              <a:rPr lang="ru-RU" b="1" smtClean="0">
                <a:solidFill>
                  <a:srgbClr val="9933FF"/>
                </a:solidFill>
              </a:rPr>
            </a:br>
            <a:endParaRPr lang="ru-RU" smtClean="0"/>
          </a:p>
        </p:txBody>
      </p:sp>
      <p:graphicFrame>
        <p:nvGraphicFramePr>
          <p:cNvPr id="5" name="Диаграмма 7"/>
          <p:cNvGraphicFramePr>
            <a:graphicFrameLocks/>
          </p:cNvGraphicFramePr>
          <p:nvPr/>
        </p:nvGraphicFramePr>
        <p:xfrm>
          <a:off x="550863" y="1265238"/>
          <a:ext cx="7470775" cy="468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Georgia" pitchFamily="18" charset="0"/>
              </a:rPr>
              <a:t>О т ж е, </a:t>
            </a:r>
          </a:p>
        </p:txBody>
      </p:sp>
      <p:sp>
        <p:nvSpPr>
          <p:cNvPr id="14340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63" cy="45259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C00000"/>
              </a:buClr>
              <a:buSzPct val="90000"/>
              <a:buFontTx/>
              <a:buNone/>
            </a:pPr>
            <a:r>
              <a:rPr lang="ru-RU" sz="4000" b="1" smtClean="0">
                <a:solidFill>
                  <a:srgbClr val="0000FF"/>
                </a:solidFill>
                <a:latin typeface="Monotype Corsiva" pitchFamily="66" charset="0"/>
              </a:rPr>
              <a:t>«Наші діти — це наша старість. Правильне виховання — це наша щаслива старість, погане виховання — це наше майбутнє горе, це наші сльози, це наша провина перед іншими людьми.» </a:t>
            </a:r>
          </a:p>
          <a:p>
            <a:pPr algn="r" eaLnBrk="1" hangingPunct="1">
              <a:spcBef>
                <a:spcPct val="0"/>
              </a:spcBef>
              <a:buClr>
                <a:srgbClr val="C00000"/>
              </a:buClr>
              <a:buSzPct val="90000"/>
              <a:buFontTx/>
              <a:buNone/>
            </a:pPr>
            <a:r>
              <a:rPr lang="ru-RU" sz="2000" i="1" smtClean="0"/>
              <a:t>Антон Семенович</a:t>
            </a:r>
          </a:p>
          <a:p>
            <a:pPr algn="r" eaLnBrk="1" hangingPunct="1">
              <a:spcBef>
                <a:spcPct val="0"/>
              </a:spcBef>
              <a:buClr>
                <a:srgbClr val="C00000"/>
              </a:buClr>
              <a:buSzPct val="90000"/>
              <a:buFontTx/>
              <a:buNone/>
            </a:pPr>
            <a:r>
              <a:rPr lang="ru-RU" sz="2000" i="1" smtClean="0"/>
              <a:t> Макаренко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smtClean="0">
                <a:solidFill>
                  <a:srgbClr val="CC0000"/>
                </a:solidFill>
                <a:latin typeface="Georgia" pitchFamily="18" charset="0"/>
              </a:rPr>
              <a:t>Мета превентивної освіти</a:t>
            </a:r>
            <a:endParaRPr lang="ru-RU" sz="2800" b="1" i="1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571500" y="1071563"/>
            <a:ext cx="8115300" cy="1357312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2600" smtClean="0">
                <a:solidFill>
                  <a:srgbClr val="0000FF"/>
                </a:solidFill>
              </a:rPr>
              <a:t>Прагнути,щоб здобуті знання відповідали поведінці</a:t>
            </a:r>
          </a:p>
          <a:p>
            <a:pPr algn="ctr">
              <a:buFontTx/>
              <a:buNone/>
            </a:pPr>
            <a:r>
              <a:rPr lang="uk-UA" sz="2600" smtClean="0">
                <a:solidFill>
                  <a:srgbClr val="0000FF"/>
                </a:solidFill>
              </a:rPr>
              <a:t>Виробити імунітет до негативного впливу соціального оточення</a:t>
            </a:r>
            <a:endParaRPr lang="ru-RU" sz="2600" smtClean="0">
              <a:solidFill>
                <a:srgbClr val="0000FF"/>
              </a:solidFill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28625" y="4643438"/>
            <a:ext cx="83534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600">
                <a:solidFill>
                  <a:srgbClr val="0000FF"/>
                </a:solidFill>
              </a:rPr>
              <a:t>Створити умови  для розвитку позитивних якостей особистості</a:t>
            </a:r>
          </a:p>
          <a:p>
            <a:pPr algn="ctr"/>
            <a:r>
              <a:rPr lang="uk-UA" sz="2600">
                <a:solidFill>
                  <a:srgbClr val="0000FF"/>
                </a:solidFill>
              </a:rPr>
              <a:t> Стимулювати дітей та молодь до здорового способу життя</a:t>
            </a:r>
          </a:p>
          <a:p>
            <a:pPr>
              <a:buFontTx/>
              <a:buChar char="-"/>
            </a:pPr>
            <a:endParaRPr lang="uk-UA"/>
          </a:p>
          <a:p>
            <a:pPr>
              <a:buFontTx/>
              <a:buChar char="-"/>
            </a:pPr>
            <a:endParaRPr lang="uk-UA"/>
          </a:p>
          <a:p>
            <a:pPr>
              <a:buFontTx/>
              <a:buChar char="-"/>
            </a:pPr>
            <a:endParaRPr lang="ru-RU"/>
          </a:p>
        </p:txBody>
      </p:sp>
      <p:pic>
        <p:nvPicPr>
          <p:cNvPr id="5126" name="Рисунок 7" descr="C:\Users\Misha\Desktop\свята\День Європи\S7301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428875"/>
            <a:ext cx="25003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8" descr="C:\Users\Misha\Desktop\свята\День Європи\S73013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428875"/>
            <a:ext cx="2587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9" descr="C:\Users\Misha\Desktop\свята\зарядка\SDC13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357438"/>
            <a:ext cx="258603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1571625" y="4143375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C00000"/>
                </a:solidFill>
                <a:latin typeface="Georgia" pitchFamily="18" charset="0"/>
              </a:rPr>
              <a:t>Завдання превентивної освіти </a:t>
            </a:r>
            <a:endParaRPr lang="ru-RU" sz="2800" b="1" i="1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sz="2800" b="1" i="1" smtClean="0">
                <a:solidFill>
                  <a:srgbClr val="CC0000"/>
                </a:solidFill>
                <a:latin typeface="Century" pitchFamily="18" charset="0"/>
              </a:rPr>
              <a:t>Превентивна освіта  - це комплексний вплив на особиствсть спрямований на:</a:t>
            </a:r>
            <a:endParaRPr lang="ru-RU" sz="2800" b="1" i="1" smtClean="0">
              <a:solidFill>
                <a:srgbClr val="CC0000"/>
              </a:solidFill>
              <a:latin typeface="Century" pitchFamily="18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2071688"/>
            <a:ext cx="1857375" cy="2232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663300"/>
                </a:solidFill>
              </a:rPr>
              <a:t>-ф</a:t>
            </a:r>
            <a:r>
              <a:rPr lang="uk-UA" sz="2000" b="1" i="1" smtClean="0">
                <a:solidFill>
                  <a:srgbClr val="663300"/>
                </a:solidFill>
              </a:rPr>
              <a:t>ізичний</a:t>
            </a:r>
          </a:p>
          <a:p>
            <a:pPr eaLnBrk="1" hangingPunct="1">
              <a:buFontTx/>
              <a:buNone/>
            </a:pPr>
            <a:endParaRPr lang="uk-UA" sz="2000" b="1" i="1" smtClean="0">
              <a:solidFill>
                <a:srgbClr val="663300"/>
              </a:solidFill>
            </a:endParaRPr>
          </a:p>
          <a:p>
            <a:pPr eaLnBrk="1" hangingPunct="1">
              <a:buFontTx/>
              <a:buNone/>
            </a:pPr>
            <a:r>
              <a:rPr lang="uk-UA" sz="2000" b="1" i="1" smtClean="0">
                <a:solidFill>
                  <a:srgbClr val="663300"/>
                </a:solidFill>
              </a:rPr>
              <a:t>-психічний</a:t>
            </a:r>
          </a:p>
          <a:p>
            <a:pPr eaLnBrk="1" hangingPunct="1">
              <a:buFontTx/>
              <a:buNone/>
            </a:pPr>
            <a:endParaRPr lang="uk-UA" sz="2000" b="1" i="1" smtClean="0">
              <a:solidFill>
                <a:srgbClr val="663300"/>
              </a:solidFill>
            </a:endParaRPr>
          </a:p>
          <a:p>
            <a:pPr eaLnBrk="1" hangingPunct="1">
              <a:buFontTx/>
              <a:buNone/>
            </a:pPr>
            <a:r>
              <a:rPr lang="uk-UA" sz="2000" b="1" i="1" smtClean="0">
                <a:solidFill>
                  <a:srgbClr val="663300"/>
                </a:solidFill>
              </a:rPr>
              <a:t>-духовний</a:t>
            </a:r>
          </a:p>
          <a:p>
            <a:pPr eaLnBrk="1" hangingPunct="1">
              <a:buFontTx/>
              <a:buNone/>
            </a:pPr>
            <a:endParaRPr lang="uk-UA" sz="2000" b="1" i="1" smtClean="0">
              <a:solidFill>
                <a:srgbClr val="663300"/>
              </a:solidFill>
            </a:endParaRPr>
          </a:p>
          <a:p>
            <a:pPr eaLnBrk="1" hangingPunct="1">
              <a:buFontTx/>
              <a:buNone/>
            </a:pPr>
            <a:r>
              <a:rPr lang="uk-UA" sz="2000" b="1" i="1" smtClean="0">
                <a:solidFill>
                  <a:srgbClr val="663300"/>
                </a:solidFill>
              </a:rPr>
              <a:t>-соціальний</a:t>
            </a:r>
            <a:endParaRPr lang="ru-RU" sz="2000" b="1" i="1" smtClean="0">
              <a:solidFill>
                <a:srgbClr val="66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731838" y="3130551"/>
            <a:ext cx="2892425" cy="28575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ru-RU" sz="2200" b="1" dirty="0" err="1"/>
              <a:t>розвиток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369344" y="4845844"/>
            <a:ext cx="3262312" cy="28575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ru-RU" sz="2000" b="1" dirty="0"/>
              <a:t>форму</a:t>
            </a:r>
          </a:p>
          <a:p>
            <a:pPr>
              <a:defRPr/>
            </a:pPr>
            <a:r>
              <a:rPr lang="ru-RU" sz="2000" b="1" dirty="0" err="1"/>
              <a:t>вання</a:t>
            </a:r>
            <a:endParaRPr lang="ru-RU" sz="2000" b="1" dirty="0"/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4429125" y="3071813"/>
            <a:ext cx="4572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  <a:p>
            <a:pPr>
              <a:buFontTx/>
              <a:buChar char="-"/>
            </a:pPr>
            <a:r>
              <a:rPr lang="uk-UA"/>
              <a:t> </a:t>
            </a:r>
            <a:r>
              <a:rPr lang="uk-UA" sz="2000" b="1" i="1">
                <a:solidFill>
                  <a:srgbClr val="663300"/>
                </a:solidFill>
              </a:rPr>
              <a:t>навичок відповідальної поведінки</a:t>
            </a:r>
          </a:p>
          <a:p>
            <a:pPr>
              <a:buFontTx/>
              <a:buChar char="-"/>
            </a:pPr>
            <a:endParaRPr lang="uk-UA" sz="2000" b="1" i="1">
              <a:solidFill>
                <a:srgbClr val="663300"/>
              </a:solidFill>
            </a:endParaRPr>
          </a:p>
          <a:p>
            <a:pPr>
              <a:buFontTx/>
              <a:buChar char="-"/>
            </a:pPr>
            <a:r>
              <a:rPr lang="uk-UA" sz="2000" b="1" i="1">
                <a:solidFill>
                  <a:srgbClr val="663300"/>
                </a:solidFill>
              </a:rPr>
              <a:t>соціальних проявів у поведінці дітей і    		молоді</a:t>
            </a:r>
          </a:p>
          <a:p>
            <a:pPr>
              <a:buFontTx/>
              <a:buChar char="-"/>
            </a:pPr>
            <a:endParaRPr lang="uk-UA" sz="2000" b="1" i="1">
              <a:solidFill>
                <a:srgbClr val="663300"/>
              </a:solidFill>
            </a:endParaRPr>
          </a:p>
          <a:p>
            <a:pPr>
              <a:buFontTx/>
              <a:buChar char="-"/>
            </a:pPr>
            <a:r>
              <a:rPr lang="uk-UA" sz="2000" b="1" i="1">
                <a:solidFill>
                  <a:srgbClr val="663300"/>
                </a:solidFill>
              </a:rPr>
              <a:t>здорового способу життя</a:t>
            </a:r>
          </a:p>
          <a:p>
            <a:endParaRPr lang="uk-UA" sz="2000" b="1" i="1">
              <a:solidFill>
                <a:srgbClr val="663300"/>
              </a:solidFill>
            </a:endParaRPr>
          </a:p>
          <a:p>
            <a:pPr>
              <a:buFontTx/>
              <a:buChar char="-"/>
            </a:pPr>
            <a:r>
              <a:rPr lang="uk-UA" sz="2000" b="1" i="1">
                <a:solidFill>
                  <a:srgbClr val="663300"/>
                </a:solidFill>
              </a:rPr>
              <a:t>позитивного бачення життя</a:t>
            </a:r>
          </a:p>
          <a:p>
            <a:pPr>
              <a:buFontTx/>
              <a:buChar char="-"/>
            </a:pPr>
            <a:endParaRPr lang="ru-RU" sz="2000" b="1" i="1">
              <a:solidFill>
                <a:srgbClr val="663300"/>
              </a:solidFill>
            </a:endParaRPr>
          </a:p>
        </p:txBody>
      </p:sp>
      <p:pic>
        <p:nvPicPr>
          <p:cNvPr id="6152" name="Рисунок 8" descr="C:\Users\Misha\Desktop\P4040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857750"/>
            <a:ext cx="30718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9" descr="C:\Users\Misha\Desktop\свята\весна 2013\фото туризм\SAM_1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500188"/>
            <a:ext cx="25003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714375" y="5715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C00000"/>
                </a:solidFill>
                <a:latin typeface="Georgia" pitchFamily="18" charset="0"/>
              </a:rPr>
              <a:t>Головні аспекти превентивної освіти:</a:t>
            </a:r>
            <a:endParaRPr lang="ru-RU" sz="2800" b="1" i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8"/>
            <a:ext cx="7143800" cy="38164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/>
              <a:t> </a:t>
            </a:r>
            <a:r>
              <a:rPr lang="uk-UA" dirty="0">
                <a:ln w="12700">
                  <a:solidFill>
                    <a:srgbClr val="0000FF"/>
                  </a:solidFill>
                </a:ln>
              </a:rPr>
              <a:t>- </a:t>
            </a:r>
            <a:r>
              <a:rPr lang="uk-UA" sz="2200" dirty="0">
                <a:ln w="12700">
                  <a:solidFill>
                    <a:srgbClr val="0000FF"/>
                  </a:solidFill>
                </a:ln>
              </a:rPr>
              <a:t>соціальний</a:t>
            </a:r>
          </a:p>
          <a:p>
            <a:pPr>
              <a:defRPr/>
            </a:pPr>
            <a:endParaRPr lang="uk-UA" sz="2200" dirty="0">
              <a:ln w="12700">
                <a:solidFill>
                  <a:srgbClr val="0000FF"/>
                </a:solidFill>
              </a:ln>
            </a:endParaRPr>
          </a:p>
          <a:p>
            <a:pPr>
              <a:buFontTx/>
              <a:buChar char="-"/>
              <a:defRPr/>
            </a:pPr>
            <a:r>
              <a:rPr lang="uk-UA" sz="2200" dirty="0">
                <a:ln w="12700">
                  <a:solidFill>
                    <a:srgbClr val="0000FF"/>
                  </a:solidFill>
                </a:ln>
              </a:rPr>
              <a:t>  правовий</a:t>
            </a:r>
          </a:p>
          <a:p>
            <a:pPr>
              <a:buFontTx/>
              <a:buChar char="-"/>
              <a:defRPr/>
            </a:pPr>
            <a:endParaRPr lang="uk-UA" sz="2200" dirty="0">
              <a:ln w="12700">
                <a:solidFill>
                  <a:srgbClr val="0000FF"/>
                </a:solidFill>
              </a:ln>
            </a:endParaRPr>
          </a:p>
          <a:p>
            <a:pPr>
              <a:buFontTx/>
              <a:buChar char="-"/>
              <a:defRPr/>
            </a:pPr>
            <a:r>
              <a:rPr lang="uk-UA" sz="2200" dirty="0">
                <a:ln w="12700">
                  <a:solidFill>
                    <a:srgbClr val="0000FF"/>
                  </a:solidFill>
                </a:ln>
              </a:rPr>
              <a:t>  педагогічний</a:t>
            </a:r>
          </a:p>
          <a:p>
            <a:pPr>
              <a:buFontTx/>
              <a:buChar char="-"/>
              <a:defRPr/>
            </a:pPr>
            <a:endParaRPr lang="uk-UA" sz="2200" dirty="0">
              <a:ln w="12700">
                <a:solidFill>
                  <a:srgbClr val="0000FF"/>
                </a:solidFill>
              </a:ln>
            </a:endParaRPr>
          </a:p>
          <a:p>
            <a:pPr>
              <a:buFontTx/>
              <a:buChar char="-"/>
              <a:defRPr/>
            </a:pPr>
            <a:r>
              <a:rPr lang="uk-UA" sz="2200" dirty="0">
                <a:ln w="12700">
                  <a:solidFill>
                    <a:srgbClr val="0000FF"/>
                  </a:solidFill>
                </a:ln>
              </a:rPr>
              <a:t>  психологічний</a:t>
            </a:r>
          </a:p>
          <a:p>
            <a:pPr>
              <a:buFontTx/>
              <a:buChar char="-"/>
              <a:defRPr/>
            </a:pPr>
            <a:endParaRPr lang="uk-UA" sz="2200" dirty="0">
              <a:ln w="12700">
                <a:solidFill>
                  <a:srgbClr val="0000FF"/>
                </a:solidFill>
              </a:ln>
            </a:endParaRPr>
          </a:p>
          <a:p>
            <a:pPr>
              <a:buFontTx/>
              <a:buChar char="-"/>
              <a:defRPr/>
            </a:pPr>
            <a:r>
              <a:rPr lang="uk-UA" sz="2200" dirty="0">
                <a:ln w="12700">
                  <a:solidFill>
                    <a:srgbClr val="0000FF"/>
                  </a:solidFill>
                </a:ln>
              </a:rPr>
              <a:t>  </a:t>
            </a:r>
            <a:r>
              <a:rPr lang="uk-UA" sz="2200" dirty="0" err="1">
                <a:ln w="12700">
                  <a:solidFill>
                    <a:srgbClr val="0000FF"/>
                  </a:solidFill>
                </a:ln>
              </a:rPr>
              <a:t>медико</a:t>
            </a:r>
            <a:r>
              <a:rPr lang="uk-UA" sz="2200" dirty="0">
                <a:ln w="12700">
                  <a:solidFill>
                    <a:srgbClr val="0000FF"/>
                  </a:solidFill>
                </a:ln>
              </a:rPr>
              <a:t> – оздоровчий</a:t>
            </a:r>
          </a:p>
          <a:p>
            <a:pPr>
              <a:buFontTx/>
              <a:buChar char="-"/>
              <a:defRPr/>
            </a:pPr>
            <a:endParaRPr lang="uk-UA" sz="2200" dirty="0">
              <a:ln w="12700">
                <a:solidFill>
                  <a:srgbClr val="0000FF"/>
                </a:solidFill>
              </a:ln>
            </a:endParaRPr>
          </a:p>
          <a:p>
            <a:pPr>
              <a:buFontTx/>
              <a:buChar char="-"/>
              <a:defRPr/>
            </a:pPr>
            <a:r>
              <a:rPr lang="uk-UA" sz="2200" dirty="0">
                <a:ln w="12700">
                  <a:solidFill>
                    <a:srgbClr val="0000FF"/>
                  </a:solidFill>
                </a:ln>
              </a:rPr>
              <a:t> формування навичок здорового способу життя</a:t>
            </a:r>
            <a:endParaRPr lang="ru-RU" sz="2200" dirty="0">
              <a:ln w="12700">
                <a:solidFill>
                  <a:srgbClr val="0000FF"/>
                </a:solidFill>
              </a:ln>
            </a:endParaRPr>
          </a:p>
        </p:txBody>
      </p:sp>
      <p:pic>
        <p:nvPicPr>
          <p:cNvPr id="7173" name="Рисунок 6" descr="C:\Users\Misha\Desktop\свята\Фото грулень\доброта2\Доброта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428750"/>
            <a:ext cx="47863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600" b="1" smtClean="0">
              <a:solidFill>
                <a:srgbClr val="993300"/>
              </a:solidFill>
              <a:latin typeface="Georgia" pitchFamily="18" charset="0"/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43063"/>
            <a:ext cx="7429500" cy="14287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7200" b="1" smtClean="0">
              <a:solidFill>
                <a:srgbClr val="FF3300"/>
              </a:solidFill>
              <a:latin typeface="Segoe Script" pitchFamily="34" charset="0"/>
              <a:cs typeface="Narkisim" pitchFamily="34" charset="-79"/>
            </a:endParaRPr>
          </a:p>
        </p:txBody>
      </p:sp>
      <p:pic>
        <p:nvPicPr>
          <p:cNvPr id="6148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rgbClr val="663300"/>
            </a:contourClr>
          </a:sp3d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500188" y="142875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C00000"/>
                </a:solidFill>
                <a:latin typeface="Georgia" pitchFamily="18" charset="0"/>
              </a:rPr>
              <a:t>Модель превентивної освіти</a:t>
            </a:r>
            <a:endParaRPr lang="ru-RU" sz="2800" b="1" i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88" y="785813"/>
            <a:ext cx="5357812" cy="2857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FF"/>
                </a:solidFill>
              </a:rPr>
              <a:t>Мета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88" y="1214438"/>
            <a:ext cx="5357812" cy="2857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FF"/>
                </a:solidFill>
              </a:rPr>
              <a:t>Завдання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88" y="1643063"/>
            <a:ext cx="5357812" cy="2857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FF"/>
                </a:solidFill>
              </a:rPr>
              <a:t>Принципи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88" y="2143125"/>
            <a:ext cx="5357812" cy="2857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FF"/>
                </a:solidFill>
              </a:rPr>
              <a:t>Суб’єкти превентивної діяльності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2643188"/>
            <a:ext cx="1643062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 err="1">
                <a:solidFill>
                  <a:srgbClr val="0000FF"/>
                </a:solidFill>
              </a:rPr>
              <a:t>педколектив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75" y="2643188"/>
            <a:ext cx="2571750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учнівський колектив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3" y="2643188"/>
            <a:ext cx="1143000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батьки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00" y="2643188"/>
            <a:ext cx="2000250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громадськість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25" y="3143250"/>
            <a:ext cx="5357813" cy="35718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FF"/>
                </a:solidFill>
              </a:rPr>
              <a:t>Функції превентивної освіти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3" y="3857625"/>
            <a:ext cx="2571750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організаційна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50" y="3643313"/>
            <a:ext cx="2928938" cy="5715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вивчення індивідуальних особливостей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25" y="3857625"/>
            <a:ext cx="2786063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соціально-педагогічна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0250" y="4357688"/>
            <a:ext cx="5357813" cy="3571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FF"/>
                </a:solidFill>
              </a:rPr>
              <a:t>Методи превентивної освіти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7375" y="5286375"/>
            <a:ext cx="5357813" cy="35718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FF"/>
                </a:solidFill>
              </a:rPr>
              <a:t>Форми превентивної освіти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75" y="6357938"/>
            <a:ext cx="8143875" cy="3571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FF"/>
                </a:solidFill>
              </a:rPr>
              <a:t>Ефективність превентивної освіти – соціальна інтеграція учня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38" y="4857750"/>
            <a:ext cx="2428875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організаційні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88" y="4857750"/>
            <a:ext cx="1857375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стимулюючі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6125" y="4857750"/>
            <a:ext cx="1428750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пошукові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29438" y="4857750"/>
            <a:ext cx="1643062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креативні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43063" y="5857875"/>
            <a:ext cx="1643062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індивідуальні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14938" y="5857875"/>
            <a:ext cx="1857375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колективні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1875" y="5857875"/>
            <a:ext cx="1285875" cy="2857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i="1" dirty="0">
                <a:solidFill>
                  <a:srgbClr val="0000FF"/>
                </a:solidFill>
              </a:rPr>
              <a:t>групові</a:t>
            </a:r>
            <a:endParaRPr lang="ru-RU" i="1" dirty="0">
              <a:solidFill>
                <a:srgbClr val="0000FF"/>
              </a:solidFill>
            </a:endParaRPr>
          </a:p>
        </p:txBody>
      </p:sp>
      <p:cxnSp>
        <p:nvCxnSpPr>
          <p:cNvPr id="36" name="Прямая со стрелкой 35"/>
          <p:cNvCxnSpPr>
            <a:endCxn id="10" idx="0"/>
          </p:cNvCxnSpPr>
          <p:nvPr/>
        </p:nvCxnSpPr>
        <p:spPr>
          <a:xfrm rot="10800000" flipV="1">
            <a:off x="1464442" y="2428868"/>
            <a:ext cx="2107426" cy="214314"/>
          </a:xfrm>
          <a:prstGeom prst="straightConnector1">
            <a:avLst/>
          </a:prstGeom>
          <a:ln w="12700" cmpd="sng">
            <a:tailEnd type="arrow"/>
          </a:ln>
          <a:scene3d>
            <a:camera prst="orthographicFront"/>
            <a:lightRig rig="threePt" dir="t"/>
          </a:scene3d>
          <a:sp3d extrusionH="76200" contourW="12700">
            <a:extrusionClr>
              <a:srgbClr val="663300"/>
            </a:extrusionClr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3" idx="0"/>
          </p:cNvCxnSpPr>
          <p:nvPr/>
        </p:nvCxnSpPr>
        <p:spPr>
          <a:xfrm>
            <a:off x="3571868" y="2428868"/>
            <a:ext cx="3714769" cy="21431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extrusionH="76200" contourW="12700">
            <a:extrusionClr>
              <a:srgbClr val="663300"/>
            </a:extrusionClr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3464711" y="2536025"/>
            <a:ext cx="214314" cy="158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extrusionH="76200" contourW="12700">
            <a:extrusionClr>
              <a:srgbClr val="663300"/>
            </a:extrusionClr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2" idx="0"/>
          </p:cNvCxnSpPr>
          <p:nvPr/>
        </p:nvCxnSpPr>
        <p:spPr>
          <a:xfrm>
            <a:off x="3571868" y="2428868"/>
            <a:ext cx="2071698" cy="21431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extrusionH="76200" contourW="12700">
            <a:extrusionClr>
              <a:srgbClr val="663300"/>
            </a:extrusionClr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 flipV="1">
            <a:off x="1714480" y="3500438"/>
            <a:ext cx="2786082" cy="28575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extrusionH="76200" contourW="12700">
            <a:extrusionClr>
              <a:srgbClr val="663300"/>
            </a:extrusionClr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6" idx="0"/>
          </p:cNvCxnSpPr>
          <p:nvPr/>
        </p:nvCxnSpPr>
        <p:spPr>
          <a:xfrm rot="16200000" flipH="1">
            <a:off x="4482697" y="3518302"/>
            <a:ext cx="142876" cy="10714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extrusionH="76200" contourW="12700">
            <a:extrusionClr>
              <a:srgbClr val="663300"/>
            </a:extrusionClr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7" idx="0"/>
          </p:cNvCxnSpPr>
          <p:nvPr/>
        </p:nvCxnSpPr>
        <p:spPr>
          <a:xfrm>
            <a:off x="4500562" y="3500438"/>
            <a:ext cx="3036106" cy="35719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8" idx="2"/>
            <a:endCxn id="21" idx="0"/>
          </p:cNvCxnSpPr>
          <p:nvPr/>
        </p:nvCxnSpPr>
        <p:spPr>
          <a:xfrm rot="5400000">
            <a:off x="3196819" y="3375422"/>
            <a:ext cx="142876" cy="282180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8" idx="2"/>
            <a:endCxn id="23" idx="0"/>
          </p:cNvCxnSpPr>
          <p:nvPr/>
        </p:nvCxnSpPr>
        <p:spPr>
          <a:xfrm rot="5400000">
            <a:off x="4268389" y="4446992"/>
            <a:ext cx="142876" cy="67866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extrusionH="76200" contourW="12700">
            <a:extrusionClr>
              <a:srgbClr val="663300"/>
            </a:extrusionClr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8" idx="2"/>
            <a:endCxn id="22" idx="0"/>
          </p:cNvCxnSpPr>
          <p:nvPr/>
        </p:nvCxnSpPr>
        <p:spPr>
          <a:xfrm rot="16200000" flipH="1">
            <a:off x="5197082" y="4196958"/>
            <a:ext cx="142876" cy="117872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8" idx="2"/>
            <a:endCxn id="24" idx="0"/>
          </p:cNvCxnSpPr>
          <p:nvPr/>
        </p:nvCxnSpPr>
        <p:spPr>
          <a:xfrm rot="16200000" flipH="1">
            <a:off x="6143636" y="3250405"/>
            <a:ext cx="142876" cy="307183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9" idx="2"/>
            <a:endCxn id="25" idx="0"/>
          </p:cNvCxnSpPr>
          <p:nvPr/>
        </p:nvCxnSpPr>
        <p:spPr>
          <a:xfrm rot="5400000">
            <a:off x="3393273" y="4714884"/>
            <a:ext cx="214314" cy="207170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19" idx="2"/>
            <a:endCxn id="27" idx="0"/>
          </p:cNvCxnSpPr>
          <p:nvPr/>
        </p:nvCxnSpPr>
        <p:spPr>
          <a:xfrm rot="5400000">
            <a:off x="4268389" y="5590000"/>
            <a:ext cx="214314" cy="32147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19" idx="2"/>
            <a:endCxn id="26" idx="0"/>
          </p:cNvCxnSpPr>
          <p:nvPr/>
        </p:nvCxnSpPr>
        <p:spPr>
          <a:xfrm rot="16200000" flipH="1">
            <a:off x="5232801" y="4947057"/>
            <a:ext cx="214314" cy="160735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6" idx="2"/>
            <a:endCxn id="7" idx="0"/>
          </p:cNvCxnSpPr>
          <p:nvPr/>
        </p:nvCxnSpPr>
        <p:spPr>
          <a:xfrm rot="5400000">
            <a:off x="4679139" y="1142984"/>
            <a:ext cx="142876" cy="158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extrusionH="76200" contourW="12700">
            <a:extrusionClr>
              <a:srgbClr val="663300"/>
            </a:extrusionClr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7" idx="2"/>
            <a:endCxn id="8" idx="0"/>
          </p:cNvCxnSpPr>
          <p:nvPr/>
        </p:nvCxnSpPr>
        <p:spPr>
          <a:xfrm rot="5400000">
            <a:off x="4679139" y="1571612"/>
            <a:ext cx="142876" cy="158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8" idx="2"/>
            <a:endCxn id="9" idx="0"/>
          </p:cNvCxnSpPr>
          <p:nvPr/>
        </p:nvCxnSpPr>
        <p:spPr>
          <a:xfrm rot="5400000">
            <a:off x="4643420" y="2035959"/>
            <a:ext cx="214314" cy="158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6633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2071688" y="714375"/>
            <a:ext cx="5111750" cy="633413"/>
          </a:xfrm>
        </p:spPr>
        <p:txBody>
          <a:bodyPr/>
          <a:lstStyle/>
          <a:p>
            <a:pPr eaLnBrk="1" hangingPunct="1"/>
            <a:r>
              <a:rPr lang="uk-UA" sz="2400" b="1" i="1" smtClean="0">
                <a:solidFill>
                  <a:srgbClr val="C00000"/>
                </a:solidFill>
                <a:latin typeface="Georgia" pitchFamily="18" charset="0"/>
              </a:rPr>
              <a:t>Забезпечення функціональності  моделі превентивної освіти можливе при:</a:t>
            </a:r>
            <a:endParaRPr lang="ru-RU" sz="2400" b="1" i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220" name="Прямоугольник 11"/>
          <p:cNvSpPr>
            <a:spLocks noChangeArrowheads="1"/>
          </p:cNvSpPr>
          <p:nvPr/>
        </p:nvSpPr>
        <p:spPr bwMode="auto">
          <a:xfrm>
            <a:off x="714375" y="1785938"/>
            <a:ext cx="3589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solidFill>
                  <a:srgbClr val="0000FF"/>
                </a:solidFill>
              </a:rPr>
              <a:t>ефективній виховній системі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9221" name="Прямоугольник 12"/>
          <p:cNvSpPr>
            <a:spLocks noChangeArrowheads="1"/>
          </p:cNvSpPr>
          <p:nvPr/>
        </p:nvSpPr>
        <p:spPr bwMode="auto">
          <a:xfrm>
            <a:off x="1071563" y="2286000"/>
            <a:ext cx="509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/>
              <a:t> </a:t>
            </a:r>
            <a:r>
              <a:rPr lang="uk-UA" sz="2000">
                <a:solidFill>
                  <a:srgbClr val="0000FF"/>
                </a:solidFill>
              </a:rPr>
              <a:t>високій професійній компетенції вчителя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9222" name="Прямоугольник 13"/>
          <p:cNvSpPr>
            <a:spLocks noChangeArrowheads="1"/>
          </p:cNvSpPr>
          <p:nvPr/>
        </p:nvSpPr>
        <p:spPr bwMode="auto">
          <a:xfrm>
            <a:off x="1714500" y="2714625"/>
            <a:ext cx="534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0000FF"/>
                </a:solidFill>
              </a:rPr>
              <a:t>системному моніторингу діяльності школи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9223" name="Прямоугольник 14"/>
          <p:cNvSpPr>
            <a:spLocks noChangeArrowheads="1"/>
          </p:cNvSpPr>
          <p:nvPr/>
        </p:nvSpPr>
        <p:spPr bwMode="auto">
          <a:xfrm>
            <a:off x="2357438" y="3143250"/>
            <a:ext cx="511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0000FF"/>
                </a:solidFill>
              </a:rPr>
              <a:t>високому рівні освітнього менеджменту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9224" name="Прямоугольник 15"/>
          <p:cNvSpPr>
            <a:spLocks noChangeArrowheads="1"/>
          </p:cNvSpPr>
          <p:nvPr/>
        </p:nvSpPr>
        <p:spPr bwMode="auto">
          <a:xfrm>
            <a:off x="2928938" y="3571875"/>
            <a:ext cx="6000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0000FF"/>
                </a:solidFill>
              </a:rPr>
              <a:t>ефективній системі учнівського самоврядування</a:t>
            </a:r>
            <a:endParaRPr lang="ru-RU" sz="2000">
              <a:solidFill>
                <a:srgbClr val="0000FF"/>
              </a:solidFill>
            </a:endParaRPr>
          </a:p>
        </p:txBody>
      </p:sp>
      <p:pic>
        <p:nvPicPr>
          <p:cNvPr id="9225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143375"/>
            <a:ext cx="31432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17" descr="C:\Users\Misha\Desktop\свята\Что. где. когда\P4180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4143375"/>
            <a:ext cx="3571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3"/>
          <p:cNvSpPr>
            <a:spLocks noGrp="1"/>
          </p:cNvSpPr>
          <p:nvPr>
            <p:ph sz="half" idx="2"/>
          </p:nvPr>
        </p:nvSpPr>
        <p:spPr>
          <a:xfrm>
            <a:off x="357188" y="2214563"/>
            <a:ext cx="8786812" cy="3911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0244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14375" y="571500"/>
            <a:ext cx="7858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C00000"/>
                </a:solidFill>
                <a:latin typeface="Georgia" pitchFamily="18" charset="0"/>
              </a:rPr>
              <a:t>Технологічне забезпечення впровадження моделі превентивної освіти</a:t>
            </a:r>
            <a:endParaRPr lang="ru-RU" sz="2400" b="1" i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785813" y="17859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1071563" y="1785938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357188" y="1857375"/>
            <a:ext cx="3571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  <a:latin typeface="Lucida Console" pitchFamily="49" charset="0"/>
              </a:rPr>
              <a:t>Початкова школа</a:t>
            </a:r>
          </a:p>
          <a:p>
            <a:pPr>
              <a:buFont typeface="Wingdings" pitchFamily="2" charset="2"/>
              <a:buChar char="v"/>
            </a:pPr>
            <a:r>
              <a:rPr lang="ru-RU" sz="2000"/>
              <a:t> </a:t>
            </a:r>
            <a:r>
              <a:rPr lang="ru-RU" sz="2000" b="1">
                <a:solidFill>
                  <a:srgbClr val="0000FF"/>
                </a:solidFill>
              </a:rPr>
              <a:t>соціально-рольова гра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00FF"/>
                </a:solidFill>
              </a:rPr>
              <a:t> сюжетно-рольова гра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00FF"/>
                </a:solidFill>
              </a:rPr>
              <a:t> гра-драматизація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00FF"/>
                </a:solidFill>
              </a:rPr>
              <a:t>Гра майдрівка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00FF"/>
                </a:solidFill>
              </a:rPr>
              <a:t>Інсценування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00FF"/>
                </a:solidFill>
              </a:rPr>
              <a:t> вікторини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00FF"/>
                </a:solidFill>
              </a:rPr>
              <a:t> виставки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0000FF"/>
                </a:solidFill>
              </a:rPr>
              <a:t>то</a:t>
            </a:r>
            <a:r>
              <a:rPr lang="uk-UA" b="1">
                <a:solidFill>
                  <a:srgbClr val="0000FF"/>
                </a:solidFill>
              </a:rPr>
              <a:t>що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5000625" y="1785938"/>
            <a:ext cx="3786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8000"/>
                </a:solidFill>
                <a:latin typeface="Lucida Console" pitchFamily="49" charset="0"/>
              </a:rPr>
              <a:t>Основна школа</a:t>
            </a:r>
          </a:p>
          <a:p>
            <a:pPr>
              <a:buFont typeface="Wingdings" pitchFamily="2" charset="2"/>
              <a:buChar char="v"/>
            </a:pPr>
            <a:r>
              <a:rPr lang="uk-UA" sz="2000"/>
              <a:t> </a:t>
            </a:r>
            <a:r>
              <a:rPr lang="uk-UA" sz="2000" b="1">
                <a:solidFill>
                  <a:srgbClr val="663300"/>
                </a:solidFill>
              </a:rPr>
              <a:t>відверта розмова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663300"/>
                </a:solidFill>
              </a:rPr>
              <a:t> просвітницькі тренінги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663300"/>
                </a:solidFill>
              </a:rPr>
              <a:t> захист проектів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663300"/>
                </a:solidFill>
              </a:rPr>
              <a:t> конкурси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663300"/>
                </a:solidFill>
              </a:rPr>
              <a:t> тощо</a:t>
            </a:r>
            <a:endParaRPr lang="ru-RU" sz="2000" b="1">
              <a:solidFill>
                <a:srgbClr val="663300"/>
              </a:solidFill>
            </a:endParaRP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2928938" y="3929063"/>
            <a:ext cx="32146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8000"/>
                </a:solidFill>
                <a:latin typeface="Lucida Console" pitchFamily="49" charset="0"/>
              </a:rPr>
              <a:t>Старша школа</a:t>
            </a:r>
          </a:p>
          <a:p>
            <a:pPr>
              <a:buFont typeface="Wingdings" pitchFamily="2" charset="2"/>
              <a:buChar char="v"/>
            </a:pPr>
            <a:r>
              <a:rPr lang="uk-UA" sz="2000"/>
              <a:t> </a:t>
            </a:r>
            <a:r>
              <a:rPr lang="uk-UA" sz="2000" b="1">
                <a:solidFill>
                  <a:srgbClr val="25568B"/>
                </a:solidFill>
              </a:rPr>
              <a:t>диспут, дебати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25568B"/>
                </a:solidFill>
              </a:rPr>
              <a:t> брифінг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25568B"/>
                </a:solidFill>
              </a:rPr>
              <a:t>  сократівська бесіда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25568B"/>
                </a:solidFill>
              </a:rPr>
              <a:t> круглий стіл</a:t>
            </a:r>
          </a:p>
          <a:p>
            <a:pPr>
              <a:buFont typeface="Wingdings" pitchFamily="2" charset="2"/>
              <a:buChar char="v"/>
            </a:pPr>
            <a:r>
              <a:rPr lang="uk-UA" sz="2000" b="1">
                <a:solidFill>
                  <a:srgbClr val="25568B"/>
                </a:solidFill>
              </a:rPr>
              <a:t> тренінг</a:t>
            </a:r>
            <a:endParaRPr lang="ru-RU" sz="2000" b="1">
              <a:solidFill>
                <a:srgbClr val="25568B"/>
              </a:solidFill>
            </a:endParaRPr>
          </a:p>
        </p:txBody>
      </p:sp>
      <p:pic>
        <p:nvPicPr>
          <p:cNvPr id="10251" name="Рисунок 10" descr="C:\Users\Misha\Desktop\свята\шевч 1\DSCN4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286250"/>
            <a:ext cx="25288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Рисунок 11" descr="C:\Users\Misha\Desktop\різне\флеш З (2)\Міс Весна\IMG_2070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00063" y="4714875"/>
            <a:ext cx="236061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25" y="357188"/>
            <a:ext cx="5111750" cy="633412"/>
          </a:xfrm>
        </p:spPr>
        <p:txBody>
          <a:bodyPr/>
          <a:lstStyle/>
          <a:p>
            <a:pPr eaLnBrk="1" hangingPunct="1"/>
            <a:r>
              <a:rPr lang="uk-UA" sz="2400" b="1" i="1" smtClean="0">
                <a:solidFill>
                  <a:srgbClr val="C00000"/>
                </a:solidFill>
                <a:latin typeface="Georgia" pitchFamily="18" charset="0"/>
              </a:rPr>
              <a:t>Партнерство з батьками</a:t>
            </a:r>
            <a:endParaRPr lang="ru-RU" sz="2400" b="1" i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28625" y="1071563"/>
            <a:ext cx="2286000" cy="2428875"/>
          </a:xfrm>
          <a:prstGeom prst="verticalScroll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Батьківський лекторій за програмою </a:t>
            </a:r>
            <a:r>
              <a:rPr lang="uk-UA" dirty="0" err="1">
                <a:solidFill>
                  <a:schemeClr val="tx1"/>
                </a:solidFill>
              </a:rPr>
              <a:t>“Сімейна</a:t>
            </a:r>
            <a:r>
              <a:rPr lang="uk-UA" dirty="0">
                <a:solidFill>
                  <a:schemeClr val="tx1"/>
                </a:solidFill>
              </a:rPr>
              <a:t> розмова для батьків і </a:t>
            </a:r>
            <a:r>
              <a:rPr lang="uk-UA" dirty="0" err="1">
                <a:solidFill>
                  <a:schemeClr val="tx1"/>
                </a:solidFill>
              </a:rPr>
              <a:t>дітей”</a:t>
            </a:r>
            <a:r>
              <a:rPr lang="uk-UA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572125" y="3643313"/>
            <a:ext cx="2357438" cy="2428875"/>
          </a:xfrm>
          <a:prstGeom prst="verticalScroll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Психологічний супровід родини у складних життєвих умовах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357438" y="3000375"/>
            <a:ext cx="2500312" cy="2500313"/>
          </a:xfrm>
          <a:prstGeom prst="verticalScroll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Постійно діючий </a:t>
            </a:r>
            <a:r>
              <a:rPr lang="uk-UA" dirty="0" err="1">
                <a:solidFill>
                  <a:schemeClr val="tx1"/>
                </a:solidFill>
              </a:rPr>
              <a:t>консультацйний</a:t>
            </a:r>
            <a:r>
              <a:rPr lang="uk-UA" dirty="0">
                <a:solidFill>
                  <a:schemeClr val="tx1"/>
                </a:solidFill>
              </a:rPr>
              <a:t> пункт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71" name="Рисунок 7" descr="C:\Users\Misha\Desktop\свята\ФОТО\Біологія тиждень\S7300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285875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3"/>
          <p:cNvSpPr>
            <a:spLocks noGrp="1"/>
          </p:cNvSpPr>
          <p:nvPr>
            <p:ph sz="half" idx="2"/>
          </p:nvPr>
        </p:nvSpPr>
        <p:spPr>
          <a:xfrm>
            <a:off x="571500" y="1600200"/>
            <a:ext cx="8572500" cy="28289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7200" b="1" smtClean="0">
              <a:solidFill>
                <a:srgbClr val="FF3300"/>
              </a:solidFill>
              <a:latin typeface="Segoe Script" pitchFamily="34" charset="0"/>
              <a:cs typeface="Narkisim" pitchFamily="34" charset="-79"/>
            </a:endParaRPr>
          </a:p>
        </p:txBody>
      </p:sp>
      <p:pic>
        <p:nvPicPr>
          <p:cNvPr id="12292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286000" y="428625"/>
            <a:ext cx="37147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200" b="1" i="1">
                <a:solidFill>
                  <a:srgbClr val="C00000"/>
                </a:solidFill>
                <a:latin typeface="Georgia" pitchFamily="18" charset="0"/>
              </a:rPr>
              <a:t>Педагогічні ради</a:t>
            </a:r>
            <a:endParaRPr lang="ru-RU" sz="2200" b="1" i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500063" y="1071563"/>
            <a:ext cx="7786687" cy="1428750"/>
          </a:xfrm>
          <a:prstGeom prst="ribbon2">
            <a:avLst>
              <a:gd name="adj1" fmla="val 27334"/>
              <a:gd name="adj2" fmla="val 68668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Формування особистості, зорієнтованої на здоровий спосіб життя.</a:t>
            </a:r>
            <a:endParaRPr lang="ru-RU" sz="2000" b="1" i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642938" y="2500313"/>
            <a:ext cx="7786687" cy="1285875"/>
          </a:xfrm>
          <a:prstGeom prst="ribbon2">
            <a:avLst>
              <a:gd name="adj1" fmla="val 33333"/>
              <a:gd name="adj2" fmla="val 69873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Шляхи забезпечення творчого співробітництва вчителів, учнів, батьків.</a:t>
            </a:r>
            <a:endParaRPr lang="ru-RU" sz="2000" b="1" i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785813" y="3714750"/>
            <a:ext cx="7786687" cy="1428750"/>
          </a:xfrm>
          <a:prstGeom prst="ribbon2">
            <a:avLst>
              <a:gd name="adj1" fmla="val 28975"/>
              <a:gd name="adj2" fmla="val 70174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Превентивна освіта та виховання: рефлексія проблем, досвіду, перспектив.</a:t>
            </a:r>
            <a:endParaRPr lang="ru-RU" sz="2000" b="1" i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Лента лицом вверх 8"/>
          <p:cNvSpPr/>
          <p:nvPr/>
        </p:nvSpPr>
        <p:spPr>
          <a:xfrm>
            <a:off x="714375" y="5143500"/>
            <a:ext cx="7786688" cy="1428750"/>
          </a:xfrm>
          <a:prstGeom prst="ribbon2">
            <a:avLst>
              <a:gd name="adj1" fmla="val 30616"/>
              <a:gd name="adj2" fmla="val 6836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Створення ситуації успіху – невід’ємна умова існування сучасної школи.</a:t>
            </a:r>
            <a:endParaRPr lang="ru-RU" sz="2000" b="1" i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380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27" baseType="lpstr">
      <vt:lpstr>Arial</vt:lpstr>
      <vt:lpstr>Calibri</vt:lpstr>
      <vt:lpstr>Georgia</vt:lpstr>
      <vt:lpstr>KaiTi</vt:lpstr>
      <vt:lpstr>Lucida Sans Unicode</vt:lpstr>
      <vt:lpstr>Century</vt:lpstr>
      <vt:lpstr>Segoe Script</vt:lpstr>
      <vt:lpstr>Narkisim</vt:lpstr>
      <vt:lpstr>Lucida Console</vt:lpstr>
      <vt:lpstr>Wingdings</vt:lpstr>
      <vt:lpstr>Tahoma</vt:lpstr>
      <vt:lpstr>Monotype Corsiva</vt:lpstr>
      <vt:lpstr>Оформление по умолчанию</vt:lpstr>
      <vt:lpstr>  комунальний заклад  “ Андріївська середня загальноосвітня школа – загальноосвітній навчальний заклад І-ІІІ ступенів”</vt:lpstr>
      <vt:lpstr>Мета превентивної освіти</vt:lpstr>
      <vt:lpstr>Превентивна освіта  - це комплексний вплив на особиствсть спрямований на:</vt:lpstr>
      <vt:lpstr>Слайд 4</vt:lpstr>
      <vt:lpstr>Слайд 5</vt:lpstr>
      <vt:lpstr>Забезпечення функціональності  моделі превентивної освіти можливе при:</vt:lpstr>
      <vt:lpstr>Слайд 7</vt:lpstr>
      <vt:lpstr>Партнерство з батьками</vt:lpstr>
      <vt:lpstr>Слайд 9</vt:lpstr>
      <vt:lpstr>Стан дослідження проблеми</vt:lpstr>
      <vt:lpstr>Слайд 11</vt:lpstr>
      <vt:lpstr>питання батькам:  Скільки годин на добу Ваша дитина перебуває без нагляду? </vt:lpstr>
      <vt:lpstr>О т ж е, </vt:lpstr>
      <vt:lpstr>Произвольный показ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вітає  комунальний заклад “Андріївська середня загальноосвітня школа – загальноосвітній навчальний заклад І-ІІІ ступенів”</dc:title>
  <dc:creator>Админ</dc:creator>
  <cp:lastModifiedBy>Sony</cp:lastModifiedBy>
  <cp:revision>81</cp:revision>
  <dcterms:created xsi:type="dcterms:W3CDTF">2014-02-20T08:14:22Z</dcterms:created>
  <dcterms:modified xsi:type="dcterms:W3CDTF">2014-09-11T08:14:08Z</dcterms:modified>
</cp:coreProperties>
</file>