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77" r:id="rId8"/>
    <p:sldId id="261" r:id="rId9"/>
    <p:sldId id="287" r:id="rId10"/>
    <p:sldId id="260" r:id="rId11"/>
    <p:sldId id="259" r:id="rId12"/>
    <p:sldId id="262" r:id="rId13"/>
    <p:sldId id="278" r:id="rId14"/>
    <p:sldId id="279" r:id="rId15"/>
    <p:sldId id="280" r:id="rId16"/>
    <p:sldId id="283" r:id="rId17"/>
    <p:sldId id="284" r:id="rId18"/>
    <p:sldId id="267" r:id="rId19"/>
    <p:sldId id="288" r:id="rId20"/>
    <p:sldId id="289" r:id="rId21"/>
    <p:sldId id="290" r:id="rId22"/>
    <p:sldId id="263" r:id="rId23"/>
    <p:sldId id="265" r:id="rId24"/>
    <p:sldId id="264" r:id="rId25"/>
    <p:sldId id="266" r:id="rId26"/>
    <p:sldId id="269" r:id="rId27"/>
    <p:sldId id="268" r:id="rId28"/>
    <p:sldId id="271" r:id="rId29"/>
    <p:sldId id="270" r:id="rId30"/>
    <p:sldId id="272" r:id="rId31"/>
    <p:sldId id="273" r:id="rId32"/>
    <p:sldId id="274" r:id="rId33"/>
    <p:sldId id="27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4BA6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7" autoAdjust="0"/>
    <p:restoredTop sz="94660"/>
  </p:normalViewPr>
  <p:slideViewPr>
    <p:cSldViewPr snapToGrid="0">
      <p:cViewPr>
        <p:scale>
          <a:sx n="70" d="100"/>
          <a:sy n="70" d="100"/>
        </p:scale>
        <p:origin x="-3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EC002-262F-42DD-A884-D1804E23A6D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B4E82-EA38-4E77-9264-2E57490B9AD4}" type="pres">
      <dgm:prSet presAssocID="{E27EC002-262F-42DD-A884-D1804E23A6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68F8E76-3868-4D6B-95C2-A4A40A423E8E}" type="presOf" srcId="{E27EC002-262F-42DD-A884-D1804E23A6D1}" destId="{A24B4E82-EA38-4E77-9264-2E57490B9AD4}" srcOrd="0" destOrd="0" presId="urn:microsoft.com/office/officeart/2005/8/layout/radial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998451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002727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765283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6102937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399793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989410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517264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597156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54897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189766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301772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444682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992191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208484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951403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333495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8318011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396159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486586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004816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440726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197460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8573485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867656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620732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9053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4043261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281741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721138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540242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200474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876114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395937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562453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468513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2226616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481281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63757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342180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039B4-C6C9-4014-983E-700A81EF0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D528A-13F1-4C46-80B6-D667B8A30B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0499306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B773A-858B-4ACA-997D-B254E95622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1C146-BA75-4B7B-86BB-71441EB82E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7495958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9DAFD-1D76-42C4-857E-A7DE42CCB8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0668C-9557-4892-BC2C-42735A645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879776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D4239-3145-4FE3-9BF4-6D02C9016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385EA-A441-4493-BEC5-677137EAC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802973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360F8-2D34-45AE-9C30-B2BC02A8A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466D-0730-4723-A816-856EBD3C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491198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552245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A5BF8-CEFF-4498-9E5B-0659B1BEA1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11B1-DBE8-4504-9E58-03DE57CD9B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895456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2A29-64BE-47EC-A752-C8237B6688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791E-071A-435A-9D78-115F50E04F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656922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AE6D3-526A-4EA5-9047-E4221578B1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9D2F-F98D-4F0F-8F02-8D6D8CF8A8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735517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9C37D-6148-4073-A707-89C011CF4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F4AC6-615E-4D93-8FB4-7688C78EC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202759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9F7F-5352-40D1-BD8E-9BA614EAEF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B9D75-5F4A-4397-B546-220AD97F7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789247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A8855-9A38-465B-8435-939E589A42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2D64-D744-4C39-9201-9AD5484F53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493425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799630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462202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626494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651927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68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  <p:sndAc>
      <p:stSnd>
        <p:snd r:embed="rId13" name="chimes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96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  <p:sndAc>
      <p:stSnd>
        <p:snd r:embed="rId13" name="chimes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056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8"/>
    <p:sndAc>
      <p:stSnd>
        <p:snd r:embed="rId13" name="chimes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64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8"/>
    <p:sndAc>
      <p:stSnd>
        <p:snd r:embed="rId13" name="chimes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1530D3-511C-4B54-ADD1-26E4A84C04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69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8"/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-%20&#1043;&#1048;&#1052;&#1053;-10&#1064;&#1050;%202010-8-30%2013-40-12%20(Trimmed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8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0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5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8.jpeg"/><Relationship Id="rId4" Type="http://schemas.openxmlformats.org/officeDocument/2006/relationships/audio" Target="../media/audio1.wav"/><Relationship Id="rId9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0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0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6.jpeg"/><Relationship Id="rId2" Type="http://schemas.openxmlformats.org/officeDocument/2006/relationships/audio" Target="file:///F:\-%20&#1043;&#1048;&#1052;&#1053;-10&#1064;&#1050;%202010-8-30%2013-40-12%20(Trimmed).mp3" TargetMode="External"/><Relationship Id="rId1" Type="http://schemas.openxmlformats.org/officeDocument/2006/relationships/tags" Target="../tags/tag24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79.jpeg"/><Relationship Id="rId4" Type="http://schemas.openxmlformats.org/officeDocument/2006/relationships/image" Target="../media/image7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881291" y="3261815"/>
            <a:ext cx="7543801" cy="2674961"/>
          </a:xfrm>
        </p:spPr>
        <p:txBody>
          <a:bodyPr/>
          <a:lstStyle/>
          <a:p>
            <a:pPr lvl="0">
              <a:spcBef>
                <a:spcPct val="20000"/>
              </a:spcBef>
              <a:buClr>
                <a:srgbClr val="2DA2BF"/>
              </a:buClr>
              <a:buSzPct val="100000"/>
              <a:defRPr/>
            </a:pPr>
            <a:r>
              <a:rPr lang="uk-UA" sz="4000" b="1" i="1" dirty="0" smtClean="0">
                <a:solidFill>
                  <a:srgbClr val="052E65"/>
                </a:solidFill>
                <a:latin typeface="Monotype Corsiva" pitchFamily="66" charset="0"/>
                <a:cs typeface="Times New Roman" pitchFamily="18" charset="0"/>
              </a:rPr>
              <a:t>Модель превентивної  освіти </a:t>
            </a:r>
            <a:br>
              <a:rPr lang="uk-UA" sz="4000" b="1" i="1" dirty="0" smtClean="0">
                <a:solidFill>
                  <a:srgbClr val="052E65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4000" b="1" i="1" dirty="0" err="1" smtClean="0">
                <a:solidFill>
                  <a:srgbClr val="052E65"/>
                </a:solidFill>
                <a:latin typeface="Monotype Corsiva" pitchFamily="66" charset="0"/>
                <a:cs typeface="Times New Roman" pitchFamily="18" charset="0"/>
              </a:rPr>
              <a:t>Новобузької</a:t>
            </a:r>
            <a:r>
              <a:rPr lang="uk-UA" sz="4000" b="1" i="1" dirty="0" smtClean="0">
                <a:solidFill>
                  <a:srgbClr val="052E65"/>
                </a:solidFill>
                <a:latin typeface="Monotype Corsiva" pitchFamily="66" charset="0"/>
                <a:cs typeface="Times New Roman" pitchFamily="18" charset="0"/>
              </a:rPr>
              <a:t>  ЗОШ І – ІІІ ст. № 10</a:t>
            </a:r>
            <a:br>
              <a:rPr lang="uk-UA" sz="4000" b="1" i="1" dirty="0" smtClean="0">
                <a:solidFill>
                  <a:srgbClr val="052E65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rgbClr val="052E65"/>
                </a:solidFill>
                <a:latin typeface="Monotype Corsiva" pitchFamily="66" charset="0"/>
                <a:cs typeface="Times New Roman" pitchFamily="18" charset="0"/>
              </a:rPr>
              <a:t>як школи, дружньої до дитини</a:t>
            </a:r>
            <a:r>
              <a:rPr lang="ru-RU" sz="4000" b="1" i="1" dirty="0">
                <a:solidFill>
                  <a:srgbClr val="052E65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052E65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800" b="1" i="1" dirty="0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- ГИМН-10ШК 2010-8-30 13-40-12 (Trimmed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7553942"/>
      </p:ext>
    </p:extLst>
  </p:cSld>
  <p:clrMapOvr>
    <a:masterClrMapping/>
  </p:clrMapOvr>
  <p:transition advClick="0" advTm="5453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4974" y="1940392"/>
            <a:ext cx="7639336" cy="612774"/>
          </a:xfrm>
        </p:spPr>
        <p:txBody>
          <a:bodyPr/>
          <a:lstStyle/>
          <a:p>
            <a:r>
              <a:rPr lang="uk-UA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Варіативний компонент</a:t>
            </a:r>
            <a:endParaRPr lang="ru-RU" b="1" u="sng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21672" y="2777836"/>
            <a:ext cx="3804418" cy="54032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Факультативи: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7929348" y="2777836"/>
            <a:ext cx="3168141" cy="54032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Курси: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80729" y="3518847"/>
            <a:ext cx="3790770" cy="314126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«Захисти себе від ВІЛ»;</a:t>
            </a:r>
          </a:p>
          <a:p>
            <a:pPr marL="285750" indent="-285750" algn="just"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футболу;</a:t>
            </a:r>
          </a:p>
          <a:p>
            <a:pPr marL="285750" indent="-285750" algn="just">
              <a:buFontTx/>
              <a:buChar char="-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«Людина і світ професій»;</a:t>
            </a:r>
          </a:p>
          <a:p>
            <a:pPr marL="285750" indent="-285750" algn="just"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«Рівний-рівному».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 flipH="1">
            <a:off x="7888405" y="3553690"/>
            <a:ext cx="3333774" cy="307912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just"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побудова кар’єри;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 людини;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основи генетики.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200fb56e23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356979" y="5264625"/>
            <a:ext cx="1701420" cy="1276065"/>
          </a:xfrm>
          <a:prstGeom prst="rect">
            <a:avLst/>
          </a:prstGeom>
        </p:spPr>
      </p:pic>
      <p:pic>
        <p:nvPicPr>
          <p:cNvPr id="9" name="Рисунок 8" descr="c200fb56e23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25941" y="5089478"/>
            <a:ext cx="1701420" cy="1276065"/>
          </a:xfrm>
          <a:prstGeom prst="rect">
            <a:avLst/>
          </a:prstGeom>
        </p:spPr>
      </p:pic>
      <p:pic>
        <p:nvPicPr>
          <p:cNvPr id="10" name="Рисунок 9" descr="0c1d2b81e87ceda1687303de826b83a5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30120" y="2710715"/>
            <a:ext cx="3086100" cy="3838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18589455"/>
      </p:ext>
    </p:extLst>
  </p:cSld>
  <p:clrMapOvr>
    <a:masterClrMapping/>
  </p:clrMapOvr>
  <p:transition advTm="20497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p" animBg="1"/>
      <p:bldP spid="6" grpId="0" build="allAtOnce" animBg="1"/>
      <p:bldP spid="7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334783" y="1857699"/>
            <a:ext cx="4253346" cy="141662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Захисти себе від ВІЛ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321135" y="3436599"/>
            <a:ext cx="4253346" cy="1416627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«Рівний-рівному»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62079" y="5093768"/>
            <a:ext cx="4253346" cy="1416627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Права людини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\Pictures\Історія, 5 клас\SDC128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4631" y="3521123"/>
            <a:ext cx="4208059" cy="3050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Pictures\СНІД\SDC127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8" y="1719618"/>
            <a:ext cx="4722125" cy="2975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94218524"/>
      </p:ext>
    </p:extLst>
  </p:cSld>
  <p:clrMapOvr>
    <a:masterClrMapping/>
  </p:clrMapOvr>
  <p:transition advTm="7687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build="allAtOnce" animBg="1"/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humb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230254" y="296839"/>
            <a:ext cx="3429853" cy="808630"/>
          </a:xfrm>
          <a:prstGeom prst="round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Виховна робота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457200" y="1504950"/>
            <a:ext cx="3600450" cy="1257300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Президентське правління ДЮО «Імперія БАРВ»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1152525" y="3067050"/>
            <a:ext cx="3600450" cy="125730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Клуб старшокласників «Думка», спортивний клуб «Авангард», правова школа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676400" y="4743450"/>
            <a:ext cx="3600450" cy="125730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Районні, обласні, Всеукраїнські конкурси, зустрічі, екскурсії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7962900" y="5372100"/>
            <a:ext cx="3600450" cy="125730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Редакція шкільної газети «Повний вперед», стінної газети «Пурпурові вітрила»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6619875" y="3676650"/>
            <a:ext cx="3600450" cy="125730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Інтелектуальні ігри, робота Інтернет  сайту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5514975" y="2038350"/>
            <a:ext cx="3600450" cy="125730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Гурткова робота: «Пішохідний туризм», футбольна секція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72884634"/>
      </p:ext>
    </p:extLst>
  </p:cSld>
  <p:clrMapOvr>
    <a:masterClrMapping/>
  </p:clrMapOvr>
  <p:transition advTm="11737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4400551" y="-190500"/>
            <a:ext cx="5943600" cy="2990850"/>
          </a:xfrm>
          <a:prstGeom prst="irregularSeal1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шкільного Інтернет сайту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152650"/>
            <a:ext cx="4084638" cy="4078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90850"/>
            <a:ext cx="5270089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2532001"/>
      </p:ext>
    </p:extLst>
  </p:cSld>
  <p:clrMapOvr>
    <a:masterClrMapping/>
  </p:clrMapOvr>
  <p:transition advTm="114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0" y="1966960"/>
            <a:ext cx="109728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Інтелектуальні ігри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C:\Users\1\Pictures\1-10 вересня\SDC120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508124" y="3474836"/>
            <a:ext cx="3082716" cy="269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C:\Users\1\Pictures\серпень 2013\SDC118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63182"/>
            <a:ext cx="3653603" cy="2740203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6" name="Picture 5" descr="0_29efb_ff807fe7_X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26" y="3863182"/>
            <a:ext cx="2940050" cy="2570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81925257"/>
      </p:ext>
    </p:extLst>
  </p:cSld>
  <p:clrMapOvr>
    <a:masterClrMapping/>
  </p:clrMapOvr>
  <p:transition advTm="4828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0" y="1883391"/>
            <a:ext cx="5254388" cy="4380931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Інтелектуальна гра «Дитина – ерудит»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(учні початкової школи)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1\Pictures\ГРА\SDC138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047750"/>
            <a:ext cx="7067550" cy="5810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745639274"/>
      </p:ext>
    </p:extLst>
  </p:cSld>
  <p:clrMapOvr>
    <a:masterClrMapping/>
  </p:clrMapOvr>
  <p:transition advTm="2906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Pictures\Чорнобиль, гра\SDC142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2815"/>
            <a:ext cx="6191250" cy="44176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несколько документов 4"/>
          <p:cNvSpPr/>
          <p:nvPr/>
        </p:nvSpPr>
        <p:spPr>
          <a:xfrm>
            <a:off x="6075528" y="1881684"/>
            <a:ext cx="4724400" cy="1256447"/>
          </a:xfrm>
          <a:prstGeom prst="flowChartMultidocumen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Інтелектуальна гра для учнів 9 -11 класів «КРОКС»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C:\Users\1\Pictures\Чорнобиль, гра\SDC1422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48" y="3058353"/>
            <a:ext cx="5388769" cy="35925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767051035"/>
      </p:ext>
    </p:extLst>
  </p:cSld>
  <p:clrMapOvr>
    <a:masterClrMapping/>
  </p:clrMapOvr>
  <p:transition advTm="8437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Pictures\КНИГА,ЖЕНЩИНА\SDC1400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78" y="381000"/>
            <a:ext cx="5931694" cy="3954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1\Pictures\КНИГА,ЖЕНЩИНА\SDC140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3" y="201305"/>
            <a:ext cx="4369500" cy="4591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" y="5181600"/>
            <a:ext cx="11620500" cy="146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Інтелектуальна гра для 5-7 класів «Коло знань»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81855734"/>
      </p:ext>
    </p:extLst>
  </p:cSld>
  <p:clrMapOvr>
    <a:masterClrMapping/>
  </p:clrMapOvr>
  <p:transition advTm="10359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5702" y="0"/>
            <a:ext cx="10972800" cy="72164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Напрямки для реалізація превентивної освіти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910034" y="1562042"/>
            <a:ext cx="2170112" cy="1931988"/>
            <a:chOff x="720" y="1296"/>
            <a:chExt cx="1367" cy="2542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uk-UA" altLang="ru-RU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uk-UA" altLang="ru-RU"/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uk-UA" altLang="ru-RU"/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uk-UA" altLang="ru-RU"/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uk-UA" altLang="ru-RU"/>
              </a:p>
            </p:txBody>
          </p:sp>
        </p:grp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2400" dirty="0">
                  <a:solidFill>
                    <a:srgbClr val="000000"/>
                  </a:solidFill>
                </a:rPr>
                <a:t>1</a:t>
              </a:r>
              <a:endParaRPr lang="en-US" altLang="ru-RU" dirty="0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gray">
            <a:xfrm>
              <a:off x="757" y="1862"/>
              <a:ext cx="129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RU" sz="3200" dirty="0"/>
                <a:t>Фізична складова</a:t>
              </a:r>
              <a:endParaRPr lang="en-US" altLang="ru-RU" sz="3200" dirty="0"/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3529004" y="1723928"/>
            <a:ext cx="2166937" cy="2062162"/>
            <a:chOff x="2208" y="1296"/>
            <a:chExt cx="1365" cy="2542"/>
          </a:xfrm>
        </p:grpSpPr>
        <p:sp>
          <p:nvSpPr>
            <p:cNvPr id="2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gray">
            <a:xfrm>
              <a:off x="2763" y="1354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RU" sz="2400" dirty="0">
                  <a:solidFill>
                    <a:srgbClr val="000000"/>
                  </a:solidFill>
                </a:rPr>
                <a:t>2</a:t>
              </a:r>
              <a:endParaRPr lang="en-US" altLang="ru-RU" dirty="0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gray">
            <a:xfrm>
              <a:off x="2256" y="1919"/>
              <a:ext cx="129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RU" sz="2800" dirty="0"/>
                <a:t>Соціальна</a:t>
              </a:r>
            </a:p>
            <a:p>
              <a:pPr algn="ctr"/>
              <a:r>
                <a:rPr lang="uk-UA" altLang="ru-RU" sz="2800" dirty="0"/>
                <a:t>складова</a:t>
              </a:r>
              <a:endParaRPr lang="en-US" altLang="ru-RU" sz="2800" dirty="0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</p:grp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6462517" y="1724846"/>
            <a:ext cx="2170113" cy="2217738"/>
            <a:chOff x="3692" y="1296"/>
            <a:chExt cx="1367" cy="2542"/>
          </a:xfrm>
        </p:grpSpPr>
        <p:sp>
          <p:nvSpPr>
            <p:cNvPr id="3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3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3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grpSp>
          <p:nvGrpSpPr>
            <p:cNvPr id="39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4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uk-UA" altLang="ru-RU"/>
              </a:p>
            </p:txBody>
          </p:sp>
          <p:sp>
            <p:nvSpPr>
              <p:cNvPr id="4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uk-UA" altLang="ru-RU"/>
              </a:p>
            </p:txBody>
          </p:sp>
          <p:sp>
            <p:nvSpPr>
              <p:cNvPr id="4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uk-UA" altLang="ru-RU"/>
              </a:p>
            </p:txBody>
          </p:sp>
          <p:sp>
            <p:nvSpPr>
              <p:cNvPr id="4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uk-UA" altLang="ru-RU"/>
              </a:p>
            </p:txBody>
          </p:sp>
          <p:sp>
            <p:nvSpPr>
              <p:cNvPr id="4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uk-UA" altLang="ru-RU"/>
              </a:p>
            </p:txBody>
          </p:sp>
        </p:grpSp>
        <p:sp>
          <p:nvSpPr>
            <p:cNvPr id="40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3</a:t>
              </a:r>
              <a:endParaRPr lang="en-US" altLang="ru-RU"/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gray">
            <a:xfrm>
              <a:off x="3755" y="1967"/>
              <a:ext cx="129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RU" sz="2800" dirty="0"/>
                <a:t>Психічна складова</a:t>
              </a:r>
              <a:endParaRPr lang="en-US" altLang="ru-RU" sz="2800" dirty="0"/>
            </a:p>
          </p:txBody>
        </p:sp>
        <p:sp>
          <p:nvSpPr>
            <p:cNvPr id="42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43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</p:grpSp>
      <p:grpSp>
        <p:nvGrpSpPr>
          <p:cNvPr id="49" name="Group 18"/>
          <p:cNvGrpSpPr>
            <a:grpSpLocks/>
          </p:cNvGrpSpPr>
          <p:nvPr/>
        </p:nvGrpSpPr>
        <p:grpSpPr bwMode="auto">
          <a:xfrm>
            <a:off x="9087838" y="1749729"/>
            <a:ext cx="2166938" cy="2087563"/>
            <a:chOff x="2208" y="1296"/>
            <a:chExt cx="1365" cy="2542"/>
          </a:xfrm>
        </p:grpSpPr>
        <p:sp>
          <p:nvSpPr>
            <p:cNvPr id="50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51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52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53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54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55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57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58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70" cy="35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uk-UA" altLang="ru-RU" b="1"/>
                <a:t>4</a:t>
              </a:r>
            </a:p>
          </p:txBody>
        </p:sp>
        <p:sp>
          <p:nvSpPr>
            <p:cNvPr id="59" name="Text Box 29"/>
            <p:cNvSpPr txBox="1">
              <a:spLocks noChangeArrowheads="1"/>
            </p:cNvSpPr>
            <p:nvPr/>
          </p:nvSpPr>
          <p:spPr bwMode="gray">
            <a:xfrm>
              <a:off x="2238" y="2010"/>
              <a:ext cx="129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RU" sz="2800"/>
                <a:t>Духовна складова</a:t>
              </a:r>
              <a:endParaRPr lang="en-US" altLang="ru-RU" sz="2800"/>
            </a:p>
          </p:txBody>
        </p:sp>
        <p:sp>
          <p:nvSpPr>
            <p:cNvPr id="60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61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</p:grpSp>
      <p:graphicFrame>
        <p:nvGraphicFramePr>
          <p:cNvPr id="62" name="Содержимое 6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26362220"/>
              </p:ext>
            </p:extLst>
          </p:nvPr>
        </p:nvGraphicFramePr>
        <p:xfrm>
          <a:off x="10419230" y="3309333"/>
          <a:ext cx="1602956" cy="2102948"/>
        </p:xfrm>
        <a:graphic>
          <a:graphicData uri="http://schemas.openxmlformats.org/presentationml/2006/ole">
            <p:oleObj spid="_x0000_s1045" name="CorelDRAW" r:id="rId5" imgW="2162520" imgH="2765520" progId="">
              <p:embed/>
            </p:oleObj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286602" y="3394757"/>
            <a:ext cx="100174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000" dirty="0">
                <a:latin typeface="Arial" charset="0"/>
              </a:rPr>
              <a:t>Ефективність позитивного впливу на </a:t>
            </a:r>
            <a:r>
              <a:rPr lang="uk-UA" sz="2000" dirty="0" smtClean="0">
                <a:latin typeface="Arial" charset="0"/>
              </a:rPr>
              <a:t>здоров'я </a:t>
            </a:r>
            <a:r>
              <a:rPr lang="uk-UA" sz="2000" dirty="0">
                <a:latin typeface="Arial" charset="0"/>
              </a:rPr>
              <a:t>школярів різних оздоровчих заходів </a:t>
            </a:r>
            <a:r>
              <a:rPr lang="uk-UA" sz="2000" dirty="0" smtClean="0">
                <a:latin typeface="Arial" charset="0"/>
              </a:rPr>
              <a:t>визначається не </a:t>
            </a:r>
            <a:r>
              <a:rPr lang="uk-UA" sz="2000" dirty="0">
                <a:latin typeface="Arial" charset="0"/>
              </a:rPr>
              <a:t>хаотичністю методів, а системною роботою за всіма напрямками.</a:t>
            </a:r>
            <a:br>
              <a:rPr lang="uk-UA" sz="2000" dirty="0">
                <a:latin typeface="Arial" charset="0"/>
              </a:rPr>
            </a:br>
            <a:r>
              <a:rPr lang="uk-UA" sz="2000" dirty="0">
                <a:solidFill>
                  <a:srgbClr val="C00000"/>
                </a:solidFill>
                <a:latin typeface="Arial" charset="0"/>
              </a:rPr>
              <a:t>Основні задачі </a:t>
            </a:r>
            <a:r>
              <a:rPr lang="uk-UA" sz="2000" dirty="0" smtClean="0">
                <a:solidFill>
                  <a:srgbClr val="C00000"/>
                </a:solidFill>
                <a:latin typeface="Arial" charset="0"/>
              </a:rPr>
              <a:t>превентивного </a:t>
            </a:r>
            <a:r>
              <a:rPr lang="uk-UA" sz="2000" dirty="0">
                <a:solidFill>
                  <a:srgbClr val="C00000"/>
                </a:solidFill>
                <a:latin typeface="Arial" charset="0"/>
              </a:rPr>
              <a:t>навчання та виховання :</a:t>
            </a:r>
          </a:p>
          <a:p>
            <a:pPr marL="285750" indent="-285750" algn="just">
              <a:buFontTx/>
              <a:buChar char="-"/>
              <a:defRPr/>
            </a:pPr>
            <a:r>
              <a:rPr lang="uk-UA" sz="2000" dirty="0">
                <a:latin typeface="Arial" charset="0"/>
              </a:rPr>
              <a:t>формування в дітей стійкої позиції, що передбачає визначення цінності здоров'я, почуття  відповідальності за збереження й зміцнення власного здоров'я;</a:t>
            </a:r>
          </a:p>
          <a:p>
            <a:pPr marL="285750" indent="-285750" algn="just">
              <a:buFontTx/>
              <a:buChar char="-"/>
              <a:defRPr/>
            </a:pPr>
            <a:r>
              <a:rPr lang="uk-UA" sz="2000" dirty="0">
                <a:latin typeface="Arial" charset="0"/>
              </a:rPr>
              <a:t> поглиблення знань, умінь та навичок, </a:t>
            </a:r>
            <a:r>
              <a:rPr lang="uk-UA" sz="2000" dirty="0" err="1">
                <a:latin typeface="Arial" charset="0"/>
              </a:rPr>
              <a:t>пов</a:t>
            </a:r>
            <a:r>
              <a:rPr lang="en-US" sz="2000" dirty="0">
                <a:latin typeface="Arial" charset="0"/>
              </a:rPr>
              <a:t>`</a:t>
            </a:r>
            <a:r>
              <a:rPr lang="uk-UA" sz="2000" dirty="0" err="1">
                <a:latin typeface="Arial" charset="0"/>
              </a:rPr>
              <a:t>язаних</a:t>
            </a:r>
            <a:r>
              <a:rPr lang="uk-UA" sz="2000" dirty="0">
                <a:latin typeface="Arial" charset="0"/>
              </a:rPr>
              <a:t> з усіма складовими здоров'я;</a:t>
            </a:r>
          </a:p>
          <a:p>
            <a:pPr marL="285750" indent="-285750" algn="just">
              <a:buFontTx/>
              <a:buChar char="-"/>
              <a:defRPr/>
            </a:pPr>
            <a:r>
              <a:rPr lang="uk-UA" sz="2000" dirty="0" smtClean="0">
                <a:latin typeface="Arial" charset="0"/>
              </a:rPr>
              <a:t>збереження </a:t>
            </a:r>
            <a:r>
              <a:rPr lang="uk-UA" sz="2000" dirty="0">
                <a:latin typeface="Arial" charset="0"/>
              </a:rPr>
              <a:t>і зміцнення здоров'я дітей</a:t>
            </a:r>
            <a:r>
              <a:rPr lang="uk-UA" sz="2000" dirty="0" smtClean="0">
                <a:latin typeface="Arial" charset="0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r>
              <a:rPr lang="uk-UA" altLang="ru-RU" sz="2000" dirty="0">
                <a:solidFill>
                  <a:srgbClr val="C00000"/>
                </a:solidFill>
              </a:rPr>
              <a:t>Формування в учнів компетентного ставлення до власного здоров'я неможливе без реалізації всіх складових  здоров'я.</a:t>
            </a:r>
            <a:endParaRPr lang="ru-RU" sz="2000" dirty="0"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2305425904"/>
      </p:ext>
    </p:extLst>
  </p:cSld>
  <p:clrMapOvr>
    <a:masterClrMapping/>
  </p:clrMapOvr>
  <p:transition advTm="7766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72955" y="274637"/>
            <a:ext cx="9171296" cy="858127"/>
          </a:xfrm>
        </p:spPr>
        <p:txBody>
          <a:bodyPr/>
          <a:lstStyle/>
          <a:p>
            <a:pPr lvl="0" eaLnBrk="0" hangingPunct="0"/>
            <a:r>
              <a:rPr lang="uk-UA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Реалізація фізичної складової  здоров’я здійснюється через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09105" y="1416978"/>
            <a:ext cx="8802805" cy="5380124"/>
          </a:xfrm>
        </p:spPr>
        <p:txBody>
          <a:bodyPr/>
          <a:lstStyle/>
          <a:p>
            <a:pPr marL="0" lvl="0" indent="0" eaLnBrk="0" hangingPunct="0">
              <a:lnSpc>
                <a:spcPct val="130000"/>
              </a:lnSpc>
              <a:buClr>
                <a:srgbClr val="2DA2BF"/>
              </a:buClr>
              <a:buSzPct val="100000"/>
              <a:buNone/>
            </a:pP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endParaRPr lang="ru-RU" sz="2000" dirty="0" smtClean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9106" y="2592626"/>
            <a:ext cx="8230313" cy="4285397"/>
          </a:xfrm>
          <a:prstGeom prst="rect">
            <a:avLst/>
          </a:prstGeom>
        </p:spPr>
      </p:pic>
      <p:sp>
        <p:nvSpPr>
          <p:cNvPr id="45" name="AutoShape 15"/>
          <p:cNvSpPr>
            <a:spLocks noChangeArrowheads="1"/>
          </p:cNvSpPr>
          <p:nvPr/>
        </p:nvSpPr>
        <p:spPr bwMode="gray">
          <a:xfrm>
            <a:off x="3417661" y="988265"/>
            <a:ext cx="3048000" cy="792162"/>
          </a:xfrm>
          <a:prstGeom prst="can">
            <a:avLst>
              <a:gd name="adj" fmla="val 2786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  <a:latin typeface="Arial" charset="0"/>
              </a:rPr>
              <a:t>ЗДОРОВ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`</a:t>
            </a:r>
            <a:r>
              <a:rPr lang="uk-UA" sz="2400" b="1" dirty="0">
                <a:solidFill>
                  <a:schemeClr val="bg1"/>
                </a:solidFill>
                <a:latin typeface="Arial" charset="0"/>
              </a:rPr>
              <a:t>Я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54770" y="1608078"/>
            <a:ext cx="2513604" cy="5086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09184" y="1724327"/>
            <a:ext cx="2108200" cy="43100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dirty="0" smtClean="0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Tx/>
              <a:buChar char="•"/>
            </a:pPr>
            <a:r>
              <a:rPr lang="uk-UA" altLang="ru-RU" sz="1600" i="1" dirty="0" smtClean="0">
                <a:solidFill>
                  <a:srgbClr val="001D3A"/>
                </a:solidFill>
                <a:latin typeface="Verdana" panose="020B0604030504040204" pitchFamily="34" charset="0"/>
              </a:rPr>
              <a:t>Контроль і самоконтроль за правильною поставою</a:t>
            </a:r>
            <a:endParaRPr lang="en-US" altLang="ru-RU" sz="1600" i="1" dirty="0" smtClean="0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Tx/>
              <a:buChar char="•"/>
            </a:pPr>
            <a:r>
              <a:rPr lang="uk-UA" altLang="ru-RU" sz="1600" i="1" dirty="0" smtClean="0">
                <a:solidFill>
                  <a:srgbClr val="001D3A"/>
                </a:solidFill>
                <a:latin typeface="Verdana" panose="020B0604030504040204" pitchFamily="34" charset="0"/>
              </a:rPr>
              <a:t>Виконання вправ щодо профілактики сколіозу, запобіганню гіподинамії</a:t>
            </a:r>
            <a:endParaRPr lang="en-US" altLang="ru-RU" sz="1600" i="1" dirty="0" smtClean="0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Tx/>
              <a:buChar char="•"/>
            </a:pPr>
            <a:r>
              <a:rPr lang="uk-UA" altLang="ru-RU" sz="1600" i="1" dirty="0" smtClean="0">
                <a:solidFill>
                  <a:srgbClr val="001D3A"/>
                </a:solidFill>
                <a:latin typeface="Verdana" panose="020B0604030504040204" pitchFamily="34" charset="0"/>
              </a:rPr>
              <a:t>Виконання гімнастики для очей, точковий самомасаж біологічно активних точок</a:t>
            </a:r>
            <a:endParaRPr lang="en-US" altLang="ru-RU" sz="1600" i="1" dirty="0" smtClean="0">
              <a:solidFill>
                <a:srgbClr val="001D3A"/>
              </a:solidFill>
              <a:latin typeface="Verdana" panose="020B060403050404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823881" y="1608078"/>
            <a:ext cx="2411167" cy="5086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SzPct val="60000"/>
              <a:buFontTx/>
              <a:buChar char="•"/>
            </a:pPr>
            <a:r>
              <a:rPr lang="uk-UA" altLang="ru-RU" i="1" dirty="0">
                <a:solidFill>
                  <a:srgbClr val="001D3A"/>
                </a:solidFill>
                <a:latin typeface="Verdana" panose="020B0604030504040204" pitchFamily="34" charset="0"/>
              </a:rPr>
              <a:t>Навчання культурі споживання їжі</a:t>
            </a:r>
            <a:r>
              <a:rPr lang="en-US" altLang="ru-RU" i="1" dirty="0">
                <a:solidFill>
                  <a:srgbClr val="001D3A"/>
                </a:solidFill>
                <a:latin typeface="Verdana" panose="020B0604030504040204" pitchFamily="34" charset="0"/>
              </a:rPr>
              <a:t> </a:t>
            </a:r>
          </a:p>
          <a:p>
            <a:pPr>
              <a:buSzPct val="60000"/>
              <a:buFontTx/>
              <a:buChar char="•"/>
            </a:pPr>
            <a:r>
              <a:rPr lang="uk-UA" altLang="ru-RU" i="1" dirty="0">
                <a:solidFill>
                  <a:srgbClr val="001D3A"/>
                </a:solidFill>
                <a:latin typeface="Verdana" panose="020B0604030504040204" pitchFamily="34" charset="0"/>
              </a:rPr>
              <a:t>Навчання використанню народних способів оздоровлення</a:t>
            </a:r>
          </a:p>
          <a:p>
            <a:pPr>
              <a:buSzPct val="60000"/>
              <a:buFontTx/>
              <a:buChar char="•"/>
            </a:pPr>
            <a:r>
              <a:rPr lang="uk-UA" altLang="ru-RU" i="1" dirty="0">
                <a:solidFill>
                  <a:srgbClr val="001D3A"/>
                </a:solidFill>
                <a:latin typeface="Verdana" panose="020B0604030504040204" pitchFamily="34" charset="0"/>
              </a:rPr>
              <a:t>Навчання щодо дотримання режиму навчання, харчування, праці, відпочинку</a:t>
            </a:r>
          </a:p>
          <a:p>
            <a:pPr>
              <a:buSzPct val="60000"/>
              <a:buFontTx/>
              <a:buChar char="•"/>
            </a:pPr>
            <a:r>
              <a:rPr lang="uk-UA" altLang="ru-RU" i="1" dirty="0">
                <a:solidFill>
                  <a:srgbClr val="001D3A"/>
                </a:solidFill>
                <a:latin typeface="Verdana" panose="020B0604030504040204" pitchFamily="34" charset="0"/>
              </a:rPr>
              <a:t>Навчання правильному  та регулярному чищенню зубів</a:t>
            </a:r>
            <a:r>
              <a:rPr lang="en-US" altLang="ru-RU" i="1" dirty="0">
                <a:solidFill>
                  <a:srgbClr val="001D3A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49" name="Picture 24" descr="F:\ВСІ  ФОТО  НА  САЙТ\вересень 2012\SDC1658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60290" y="3687692"/>
            <a:ext cx="1971675" cy="1479550"/>
          </a:xfrm>
          <a:prstGeom prst="rect">
            <a:avLst/>
          </a:prstGeom>
          <a:noFill/>
          <a:ln w="38100">
            <a:solidFill>
              <a:srgbClr val="EB641B">
                <a:lumMod val="75000"/>
              </a:srgb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Box 19"/>
          <p:cNvSpPr txBox="1">
            <a:spLocks noChangeArrowheads="1"/>
          </p:cNvSpPr>
          <p:nvPr/>
        </p:nvSpPr>
        <p:spPr bwMode="gray">
          <a:xfrm>
            <a:off x="2971798" y="5434314"/>
            <a:ext cx="38520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</a:rPr>
              <a:t>Знання свого особистого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</a:rPr>
              <a:t> рівня здоров‘я</a:t>
            </a:r>
            <a:endParaRPr kumimoji="0" lang="en-US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946036" y="2462525"/>
            <a:ext cx="1771858" cy="50496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Рухливі ігри</a:t>
            </a:r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857965" y="2008541"/>
            <a:ext cx="1830340" cy="74745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фізкультхвилинки</a:t>
            </a:r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709301" y="3006495"/>
            <a:ext cx="2295714" cy="50496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Ранкова гімнастика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88475701"/>
      </p:ext>
    </p:extLst>
  </p:cSld>
  <p:clrMapOvr>
    <a:masterClrMapping/>
  </p:clrMapOvr>
  <p:transition advTm="4688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952625" y="2000251"/>
            <a:ext cx="8229600" cy="10001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095501" y="3071814"/>
            <a:ext cx="8158163" cy="3482975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955883"/>
            <a:ext cx="8301038" cy="4598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007470946"/>
      </p:ext>
    </p:extLst>
  </p:cSld>
  <p:clrMapOvr>
    <a:masterClrMapping/>
  </p:clrMapOvr>
  <p:transition advTm="5203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609600" y="2200275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Систематично на уроках </a:t>
            </a:r>
            <a:r>
              <a:rPr lang="ru-RU" alt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проводяться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ru-RU" alt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різноманітні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ru-RU" alt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фізкультхвилинки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b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</a:b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( </a:t>
            </a:r>
            <a:r>
              <a:rPr lang="ru-RU" alt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віршовані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ru-RU" alt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музичні,спортивні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ru-RU" alt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гімнастика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 для очей та </a:t>
            </a:r>
            <a:r>
              <a:rPr lang="ru-RU" alt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інші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)</a:t>
            </a:r>
            <a:r>
              <a:rPr lang="ru-RU" altLang="ru-RU" sz="2400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/>
            </a:r>
            <a:br>
              <a:rPr lang="ru-RU" altLang="ru-RU" sz="2400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</a:br>
            <a:endParaRPr lang="ru-RU" altLang="ru-RU" sz="2400" i="1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8" descr="F:\ВСІ  ФОТО  НА  САЙТ\квітень 2013\SDC115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3606421"/>
            <a:ext cx="2914650" cy="218598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F:\ВСІ  ФОТО  НА  САЙТ\ФОТО 2012\лютий 2013\SDC108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303984" y="4176677"/>
            <a:ext cx="2917825" cy="2187575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1" descr="F:\ВСІ  ФОТО  НА  САЙТ\ФОТО 2012\лютий 2013\SDC109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8383965" y="3482004"/>
            <a:ext cx="2917825" cy="2187575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89561677"/>
      </p:ext>
    </p:extLst>
  </p:cSld>
  <p:clrMapOvr>
    <a:masterClrMapping/>
  </p:clrMapOvr>
  <p:transition advTm="2031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09600" y="1965277"/>
            <a:ext cx="10972800" cy="4708477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здоров'язберігаючих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Знизити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втому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можна,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оптимізувати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фізичну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розумову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емоційну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використову</a:t>
            </a:r>
            <a:r>
              <a:rPr lang="uk-UA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ємо</a:t>
            </a:r>
            <a:r>
              <a:rPr lang="uk-UA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пальчикову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гімнастику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гімнастика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очей,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кольоротерапію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танцювально-музичні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масажні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Все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попереджає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стомлюваність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є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необхідним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моментом на уроках.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C:\Users\1\Pictures\2009_01_21\SDC119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3" y="3940174"/>
            <a:ext cx="29146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:\Users\1\Pictures\2009_01_21\SDC119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7953" y="4056976"/>
            <a:ext cx="2917825" cy="2187575"/>
          </a:xfrm>
          <a:prstGeom prst="rect">
            <a:avLst/>
          </a:prstGeom>
          <a:noFill/>
        </p:spPr>
      </p:pic>
      <p:pic>
        <p:nvPicPr>
          <p:cNvPr id="7" name="Picture 12" descr="C:\Users\1\Pictures\2009_01_21\SDC1196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6581" y="4056976"/>
            <a:ext cx="2914650" cy="21859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3066870"/>
      </p:ext>
    </p:extLst>
  </p:cSld>
  <p:clrMapOvr>
    <a:masterClrMapping/>
  </p:clrMapOvr>
  <p:transition advTm="5672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62804" y="1877469"/>
            <a:ext cx="2091109" cy="1316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24335"/>
            <a:ext cx="10363200" cy="4735772"/>
          </a:xfrm>
        </p:spPr>
        <p:txBody>
          <a:bodyPr/>
          <a:lstStyle/>
          <a:p>
            <a:pPr>
              <a:defRPr/>
            </a:pPr>
            <a:endParaRPr lang="ru-RU" sz="1800" dirty="0">
              <a:latin typeface="Book Antiqua" panose="0204060205030503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177160"/>
            <a:ext cx="7601803" cy="573467"/>
          </a:xfrm>
        </p:spPr>
        <p:txBody>
          <a:bodyPr/>
          <a:lstStyle/>
          <a:p>
            <a:pPr algn="ctr"/>
            <a:r>
              <a:rPr lang="uk-UA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психічної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складової </a:t>
            </a:r>
            <a:r>
              <a:rPr lang="uk-UA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en-US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5" descr="F:\ВСІ  ФОТО  НА  САЙТ\грудень2012\SDC103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18" y="3194319"/>
            <a:ext cx="2914650" cy="204482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92384" y="20370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>
                <a:latin typeface="Arial" panose="020B0604020202020204" pitchFamily="34" charset="0"/>
              </a:rPr>
              <a:t>Демонстрація ненасильницьких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>
                <a:latin typeface="Arial" panose="020B0604020202020204" pitchFamily="34" charset="0"/>
              </a:rPr>
              <a:t>засобів навчання</a:t>
            </a:r>
          </a:p>
        </p:txBody>
      </p:sp>
      <p:pic>
        <p:nvPicPr>
          <p:cNvPr id="7" name="Picture 17" descr="F:\ВСІ  ФОТО  НА  САЙТ\грудень2012\SDC103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87" y="3962106"/>
            <a:ext cx="2603765" cy="189981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530777" y="19212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7D3C4A">
                    <a:lumMod val="50000"/>
                  </a:srgbClr>
                </a:solidFill>
                <a:latin typeface="Arial" charset="0"/>
              </a:rPr>
              <a:t>Дотримання позитивного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7D3C4A">
                    <a:lumMod val="50000"/>
                  </a:srgbClr>
                </a:solidFill>
                <a:latin typeface="Arial" charset="0"/>
              </a:rPr>
              <a:t>мислення</a:t>
            </a:r>
          </a:p>
        </p:txBody>
      </p:sp>
      <p:pic>
        <p:nvPicPr>
          <p:cNvPr id="10" name="Picture 18" descr="F:\ВСІ  ФОТО  НА  САЙТ\грудень2012\SDC1037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32" y="3863060"/>
            <a:ext cx="2660886" cy="197156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078863867"/>
      </p:ext>
    </p:extLst>
  </p:cSld>
  <p:clrMapOvr>
    <a:masterClrMapping/>
  </p:clrMapOvr>
  <p:transition advTm="5844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76466" y="0"/>
            <a:ext cx="8105412" cy="1500187"/>
          </a:xfrm>
        </p:spPr>
        <p:txBody>
          <a:bodyPr/>
          <a:lstStyle/>
          <a:p>
            <a:r>
              <a:rPr lang="uk-UA" altLang="ru-RU" sz="3600" b="1" dirty="0">
                <a:solidFill>
                  <a:srgbClr val="C00000"/>
                </a:solidFill>
              </a:rPr>
              <a:t>Реалізація</a:t>
            </a:r>
            <a:r>
              <a:rPr lang="ru-RU" altLang="ru-RU" sz="3600" b="1" dirty="0">
                <a:solidFill>
                  <a:srgbClr val="C00000"/>
                </a:solidFill>
              </a:rPr>
              <a:t> </a:t>
            </a:r>
            <a:r>
              <a:rPr lang="uk-UA" altLang="ru-RU" sz="3600" b="1" dirty="0">
                <a:solidFill>
                  <a:srgbClr val="C00000"/>
                </a:solidFill>
              </a:rPr>
              <a:t>соціальної складової</a:t>
            </a:r>
          </a:p>
          <a:p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2226846292"/>
              </p:ext>
            </p:extLst>
          </p:nvPr>
        </p:nvGraphicFramePr>
        <p:xfrm>
          <a:off x="7042132" y="2070046"/>
          <a:ext cx="1158875" cy="1666875"/>
        </p:xfrm>
        <a:graphic>
          <a:graphicData uri="http://schemas.openxmlformats.org/presentationml/2006/ole">
            <p:oleObj spid="_x0000_s2069" name="CorelDRAW" r:id="rId5" imgW="2290680" imgH="3297240" progId="">
              <p:embed/>
            </p:oleObj>
          </a:graphicData>
        </a:graphic>
      </p:graphicFrame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4424344" y="2033517"/>
            <a:ext cx="3197225" cy="2890838"/>
            <a:chOff x="1873" y="1824"/>
            <a:chExt cx="2014" cy="1821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 rot="16200000" flipH="1">
              <a:off x="1821" y="2527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>
                <a:latin typeface="Arial" charset="0"/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>
                <a:latin typeface="Arial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>
                <a:latin typeface="Arial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uk-UA">
                <a:latin typeface="Arial" charset="0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uk-UA">
                <a:latin typeface="Arial" charset="0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337" y="2468"/>
              <a:ext cx="1096" cy="32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uk-UA" altLang="ru-RU" dirty="0" smtClean="0"/>
                <a:t>Здоров’я</a:t>
              </a:r>
              <a:endParaRPr lang="uk-UA" altLang="ru-RU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4260847" y="4810407"/>
            <a:ext cx="3540094" cy="4776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Використання на </a:t>
            </a:r>
            <a:r>
              <a:rPr lang="uk-UA" dirty="0" err="1" smtClean="0"/>
              <a:t>уроці</a:t>
            </a:r>
            <a:r>
              <a:rPr lang="uk-UA" dirty="0" smtClean="0"/>
              <a:t> засобів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310515" y="5300557"/>
            <a:ext cx="3540094" cy="15574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71051" y="5630519"/>
            <a:ext cx="3694881" cy="1054699"/>
          </a:xfrm>
          <a:prstGeom prst="rect">
            <a:avLst/>
          </a:prstGeom>
        </p:spPr>
      </p:pic>
      <p:pic>
        <p:nvPicPr>
          <p:cNvPr id="27" name="Picture 39" descr="C:\Users\1\Pictures\1-10 вересня\SDC1204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852" y="2097824"/>
            <a:ext cx="2252663" cy="1428750"/>
          </a:xfrm>
          <a:noFill/>
        </p:spPr>
      </p:pic>
      <p:sp>
        <p:nvSpPr>
          <p:cNvPr id="28" name="Прямоугольник 27"/>
          <p:cNvSpPr/>
          <p:nvPr/>
        </p:nvSpPr>
        <p:spPr>
          <a:xfrm>
            <a:off x="601832" y="3736921"/>
            <a:ext cx="3659015" cy="325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46141" y="4265467"/>
            <a:ext cx="4064374" cy="4908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altLang="ru-RU" sz="2000" cap="none" dirty="0" smtClean="0">
                <a:solidFill>
                  <a:schemeClr val="bg1"/>
                </a:solidFill>
              </a:rPr>
              <a:t>Заохочування ініціативи учнів</a:t>
            </a:r>
            <a:r>
              <a:rPr lang="en-US" altLang="ru-RU" sz="1400" dirty="0">
                <a:solidFill>
                  <a:schemeClr val="bg1"/>
                </a:solidFill>
              </a:rPr>
              <a:t/>
            </a:r>
            <a:br>
              <a:rPr lang="en-US" altLang="ru-RU" sz="1400" dirty="0">
                <a:solidFill>
                  <a:schemeClr val="bg1"/>
                </a:solidFill>
              </a:rPr>
            </a:b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94652" y="3746019"/>
            <a:ext cx="3876400" cy="3163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dirty="0">
                <a:solidFill>
                  <a:schemeClr val="bg1"/>
                </a:solidFill>
              </a:rPr>
              <a:t>Стимулювання аргументів відповідей</a:t>
            </a:r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4652" y="3261285"/>
            <a:ext cx="3947144" cy="325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sz="2000" dirty="0">
                <a:solidFill>
                  <a:schemeClr val="bg1"/>
                </a:solidFill>
              </a:rPr>
              <a:t>Ство</a:t>
            </a:r>
            <a:r>
              <a:rPr lang="uk-UA" altLang="ru-RU" dirty="0">
                <a:solidFill>
                  <a:schemeClr val="bg1"/>
                </a:solidFill>
              </a:rPr>
              <a:t>рення умов самовираження</a:t>
            </a:r>
            <a:endParaRPr lang="en-US" altLang="ru-RU" dirty="0">
              <a:solidFill>
                <a:schemeClr val="bg1"/>
              </a:solidFill>
            </a:endParaRPr>
          </a:p>
        </p:txBody>
      </p:sp>
      <p:pic>
        <p:nvPicPr>
          <p:cNvPr id="32" name="Picture 2" descr="IMG_147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54" y="4994101"/>
            <a:ext cx="2257425" cy="169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9" descr="C:\Users\1\Pictures\1-10 вересня\SDC1204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6" y="1887477"/>
            <a:ext cx="2252663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1" descr="F:\ВСІ  ФОТО  НА  САЙТ\ФОТО 2012\лютий 2013\SDC1085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6327" y="1910688"/>
            <a:ext cx="2920621" cy="163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Содержимое 3" descr="DSC05653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13" y="4905202"/>
            <a:ext cx="2524835" cy="177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8153065" y="3700302"/>
            <a:ext cx="3947144" cy="325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dirty="0" smtClean="0">
                <a:solidFill>
                  <a:schemeClr val="bg1"/>
                </a:solidFill>
              </a:rPr>
              <a:t>Розвиток інтуїції, творчості</a:t>
            </a:r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153065" y="4073900"/>
            <a:ext cx="3947144" cy="4682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dirty="0" smtClean="0">
                <a:solidFill>
                  <a:schemeClr val="bg1"/>
                </a:solidFill>
              </a:rPr>
              <a:t>Демонстрація правильного мовлення</a:t>
            </a:r>
            <a:endParaRPr lang="en-US" altLang="ru-RU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1861738971"/>
      </p:ext>
    </p:extLst>
  </p:cSld>
  <p:clrMapOvr>
    <a:masterClrMapping/>
  </p:clrMapOvr>
  <p:transition advTm="23921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29" grpId="0" animBg="1"/>
      <p:bldP spid="30" grpId="0" build="p" animBg="1"/>
      <p:bldP spid="31" grpId="0" build="p" animBg="1"/>
      <p:bldP spid="36" grpId="0" build="p" animBg="1"/>
      <p:bldP spid="3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9601" y="2033516"/>
            <a:ext cx="4011084" cy="4092648"/>
          </a:xfrm>
          <a:blipFill>
            <a:blip r:embed="rId4" cstate="email"/>
            <a:tile tx="0" ty="0" sx="100000" sy="100000" flip="none" algn="tl"/>
          </a:blipFill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Ми втілюємо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здоров’я-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зберігаючі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технології через створення максимально сприятливих умов для інтелектуального, духовного, морально – етичного, естетичного, фізичного розвитку учнів.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F:\ВСІ  ФОТО  НА  САЙТ\вересень 2012\SDC166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49" y="2009876"/>
            <a:ext cx="2914650" cy="20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F:\ВСІ  ФОТО  НА  САЙТ\вересень 2012\SDC1696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31" y="1976177"/>
            <a:ext cx="2914650" cy="20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F:\ВСІ  ФОТО  НА  САЙТ\вересень 2012\SDC1677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10" y="3997065"/>
            <a:ext cx="1579563" cy="1994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Блок-схема: перфолента 10"/>
          <p:cNvSpPr/>
          <p:nvPr/>
        </p:nvSpPr>
        <p:spPr>
          <a:xfrm>
            <a:off x="5562264" y="4162568"/>
            <a:ext cx="3585697" cy="1828799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«Ми - переможці міських інтелектуальних, творчих та спортивних змагань!»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250946058"/>
      </p:ext>
    </p:extLst>
  </p:cSld>
  <p:clrMapOvr>
    <a:masterClrMapping/>
  </p:clrMapOvr>
  <p:transition advTm="11172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1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403" y="2074461"/>
            <a:ext cx="10363200" cy="4531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922" y="177162"/>
            <a:ext cx="11156129" cy="669000"/>
          </a:xfrm>
        </p:spPr>
        <p:txBody>
          <a:bodyPr/>
          <a:lstStyle/>
          <a:p>
            <a:pPr lvl="0" eaLnBrk="0" hangingPunct="0"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«Ми -  юні козаки» (свято українського козацтва)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60191" y="2183642"/>
            <a:ext cx="4858603" cy="43126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Ми виховуємо психологічно й соціально здорового громадянина України, який зберігає й шанує традиції рідного краю, береже його минуле через втілення ідей педагогіки життєтворчості, вивчення історичного минулого українського народу.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F:\ВСІ  ФОТО  НА  САЙТ\ФОТО 2012\День рідної мови\SDC111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78" y="2183642"/>
            <a:ext cx="2655887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08" y="2183642"/>
            <a:ext cx="2238544" cy="201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F:\ВСІ  ФОТО  НА  САЙТ\ФОТО 2012\День рідної мови\SDC111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12" y="4396522"/>
            <a:ext cx="25781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F:\ВСІ  ФОТО  НА  САЙТ\ФОТО 2012\День рідної мови\SDC1111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08" y="4437466"/>
            <a:ext cx="2266514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793289709"/>
      </p:ext>
    </p:extLst>
  </p:cSld>
  <p:clrMapOvr>
    <a:masterClrMapping/>
  </p:clrMapOvr>
  <p:transition advTm="12891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41696" y="1912062"/>
            <a:ext cx="10363200" cy="1470025"/>
          </a:xfrm>
        </p:spPr>
        <p:txBody>
          <a:bodyPr/>
          <a:lstStyle/>
          <a:p>
            <a:r>
              <a:rPr lang="uk-UA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Учні-активні  учасники та переможці районних спортивних змагань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F:\ВСІ  ФОТО  НА  САЙТ\вересень 2012\SDC169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2742833"/>
            <a:ext cx="3235325" cy="223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Admin\Desktop\ЗОЖ\здоровье\физическое здоровье\IMG_45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02" y="3070746"/>
            <a:ext cx="3202935" cy="2185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F:\ВСІ  ФОТО  НА  САЙТ\школьний фот\SDC1169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59" y="2634017"/>
            <a:ext cx="3194643" cy="2363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27acf64631fc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594376" y="5037650"/>
            <a:ext cx="2597624" cy="1820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119080119"/>
      </p:ext>
    </p:extLst>
  </p:cSld>
  <p:clrMapOvr>
    <a:masterClrMapping/>
  </p:clrMapOvr>
  <p:transition advTm="12844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7 0.13274 C -0.0228 0.12419 -0.02228 0.10384 -0.02514 0.09713 C -0.02944 0.08649 -0.04325 0.06822 -0.04924 0.06498 C -0.07751 0.01966 -0.11632 0.03654 -0.14693 0.03538 C -0.16243 0.0296 -0.16035 0.02937 -0.18419 0.03538 C -0.18666 0.03608 -0.19031 0.0444 -0.19252 0.04718 C -0.2006 0.05666 -0.20816 0.07007 -0.21662 0.07655 C -0.22209 0.0851 -0.22861 0.08649 -0.23473 0.09112 C -0.25844 0.09019 -0.28227 0.09112 -0.30585 0.08857 C -0.31184 0.08788 -0.31992 0.07169 -0.3263 0.06753 C -0.33255 0.05296 -0.32383 0.071 -0.3336 0.05897 C -0.33451 0.05758 -0.33503 0.05458 -0.33594 0.05296 C -0.34115 0.04232 -0.34532 0.02891 -0.35157 0.02359 C -0.35522 0.01526 -0.35665 0.00948 -0.36134 0.00601 C -0.37319 -0.01318 -0.37893 -0.02521 -0.39391 -0.02914 C -0.40068 -0.03492 -0.40797 -0.04487 -0.41423 -0.05273 C -0.41983 -0.05967 -0.42647 -0.06036 -0.43233 -0.06453 C -0.43598 -0.06684 -0.4395 -0.071 -0.44314 -0.07331 C -0.44484 -0.07447 -0.44627 -0.0754 -0.44796 -0.07632 C -0.45695 -0.07586 -0.48118 -0.07609 -0.49499 -0.07054 C -0.50684 -0.06591 -0.51661 -0.04602 -0.52742 -0.03492 C -0.53211 -0.02405 -0.5381 -0.01527 -0.54435 -0.0118 C -0.55074 -0.00023 -0.55738 0.00879 -0.56481 0.01503 C -0.57861 0.03954 -0.60805 0.04718 -0.62381 0.05018 C -0.63541 0.05874 -0.64804 0.06105 -0.66002 0.06498 C -0.66966 0.06383 -0.6793 0.06452 -0.68881 0.06175 C -0.6922 0.06082 -0.69428 0.05157 -0.69728 0.04718 C -0.70236 0.03931 -0.71604 0.02451 -0.72138 0.02359 C -0.74547 0.01873 -0.73023 0.02104 -0.76723 0.01757 C -0.78064 0.01966 -0.79367 0.02081 -0.80696 0.02359 C -0.81386 0.02474 -0.81933 0.03538 -0.82624 0.03816 C -0.83014 0.04163 -0.8304 0.03954 -0.83223 0.05018 C -0.83288 0.05388 -0.8334 0.06175 -0.8334 0.06221 " pathEditMode="relative" rAng="0" ptsTypes="ffffffffffffffffffffffffffffffff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964" y="1980608"/>
            <a:ext cx="10972800" cy="65341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alt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 активно </a:t>
            </a:r>
            <a:r>
              <a:rPr lang="uk-UA" alt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відпочиваємо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F:\ВСІ  ФОТО  НА  САЙТ\ФОТО01.06.13\100_16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14" y="3123324"/>
            <a:ext cx="2908258" cy="2185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1\Pictures\1-10 вересня\SDC120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53" y="3218858"/>
            <a:ext cx="2914650" cy="2185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F:\ВСІ  ФОТО  НА  САЙТ\школьний фот\SDC1186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225" y="3258214"/>
            <a:ext cx="2916766" cy="218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00045475"/>
      </p:ext>
    </p:extLst>
  </p:cSld>
  <p:clrMapOvr>
    <a:masterClrMapping/>
  </p:clrMapOvr>
  <p:transition advTm="9266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725" y="1832213"/>
            <a:ext cx="10972800" cy="1212922"/>
          </a:xfrm>
        </p:spPr>
        <p:txBody>
          <a:bodyPr/>
          <a:lstStyle/>
          <a:p>
            <a:r>
              <a:rPr lang="uk-UA" alt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Кожного року </a:t>
            </a:r>
            <a:r>
              <a:rPr lang="uk-UA" alt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школі працює дитячий пришкільний оздоровчий табір “Живчик”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F:\ВСІ  ФОТО  НА  САЙТ\школьний фот\SDC1186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16" y="4109470"/>
            <a:ext cx="29146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:\ВСІ  ФОТО  НА  САЙТ\школьний фот\SDC1185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034" y="3179834"/>
            <a:ext cx="29178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F:\ВСІ  ФОТО  НА  САЙТ\школьний фот\SDC1185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832" y="4449076"/>
            <a:ext cx="29178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5vs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04716" y="2664725"/>
            <a:ext cx="2538484" cy="2903562"/>
          </a:xfrm>
          <a:prstGeom prst="rect">
            <a:avLst/>
          </a:prstGeom>
        </p:spPr>
      </p:pic>
      <p:pic>
        <p:nvPicPr>
          <p:cNvPr id="8" name="- ГИМН-10ШК 2010-8-30 13-40-12 (Trimmed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email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15432079"/>
      </p:ext>
    </p:extLst>
  </p:cSld>
  <p:clrMapOvr>
    <a:masterClrMapping/>
  </p:clrMapOvr>
  <p:transition advTm="20828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07955 L -0.00338 -0.364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646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6838714_5dlbzgvmsw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6997" y="1774209"/>
            <a:ext cx="5905313" cy="484495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ru-RU" sz="2800" dirty="0" smtClean="0">
              <a:solidFill>
                <a:srgbClr val="FFFFFF"/>
              </a:solidFill>
              <a:latin typeface="Candara"/>
            </a:endParaRPr>
          </a:p>
          <a:p>
            <a:pPr marL="0" indent="0">
              <a:buNone/>
            </a:pPr>
            <a:r>
              <a:rPr lang="uk-UA" alt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Бажаємо всім міцного </a:t>
            </a:r>
          </a:p>
          <a:p>
            <a:pPr marL="0" indent="0">
              <a:buNone/>
            </a:pPr>
            <a:r>
              <a:rPr lang="uk-UA" alt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здоров</a:t>
            </a:r>
            <a:r>
              <a:rPr lang="en-US" alt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! ! ! </a:t>
            </a:r>
            <a:endParaRPr lang="ru-RU" sz="4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altLang="ru-RU" sz="2800" dirty="0">
              <a:solidFill>
                <a:srgbClr val="FFFFFF"/>
              </a:solidFill>
              <a:latin typeface="Candara"/>
            </a:endParaRPr>
          </a:p>
          <a:p>
            <a:endParaRPr lang="uk-UA" altLang="ru-RU" sz="2800" dirty="0" smtClean="0">
              <a:solidFill>
                <a:srgbClr val="FFFFFF"/>
              </a:solidFill>
              <a:latin typeface="Candara"/>
            </a:endParaRPr>
          </a:p>
          <a:p>
            <a:endParaRPr lang="uk-UA" altLang="ru-RU" sz="2800" dirty="0">
              <a:solidFill>
                <a:srgbClr val="FFFFFF"/>
              </a:solidFill>
              <a:latin typeface="Candara"/>
            </a:endParaRPr>
          </a:p>
          <a:p>
            <a:pPr marL="0" indent="0">
              <a:buNone/>
            </a:pPr>
            <a:r>
              <a:rPr lang="uk-UA" altLang="ru-RU" sz="4000" dirty="0" smtClean="0">
                <a:solidFill>
                  <a:srgbClr val="C00000"/>
                </a:solidFill>
                <a:latin typeface="Candara"/>
              </a:rPr>
              <a:t>   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Picture 9" descr="C:\Users\1\Pictures\1-10 вересня\SDC120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80" y="2429278"/>
            <a:ext cx="4601633" cy="345122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77468082"/>
      </p:ext>
    </p:extLst>
  </p:cSld>
  <p:clrMapOvr>
    <a:masterClrMapping/>
  </p:clrMapOvr>
  <p:transition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карти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-228600"/>
            <a:ext cx="1221105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7328860"/>
      </p:ext>
    </p:extLst>
  </p:cSld>
  <p:clrMapOvr>
    <a:masterClrMapping/>
  </p:clrMapOvr>
  <p:transition advTm="1875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72955" y="274637"/>
            <a:ext cx="9171296" cy="858127"/>
          </a:xfrm>
        </p:spPr>
        <p:txBody>
          <a:bodyPr/>
          <a:lstStyle/>
          <a:p>
            <a:pPr lvl="0" eaLnBrk="0" hangingPunct="0"/>
            <a:r>
              <a:rPr lang="uk-UA" alt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09105" y="969818"/>
            <a:ext cx="8802805" cy="5827284"/>
          </a:xfrm>
        </p:spPr>
        <p:txBody>
          <a:bodyPr/>
          <a:lstStyle/>
          <a:p>
            <a:pPr marL="0" lvl="0" indent="0" eaLnBrk="0" hangingPunct="0">
              <a:lnSpc>
                <a:spcPct val="130000"/>
              </a:lnSpc>
              <a:buClr>
                <a:srgbClr val="2DA2BF"/>
              </a:buClr>
              <a:buSzPct val="100000"/>
              <a:buNone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gray">
          <a:xfrm>
            <a:off x="2692400" y="3281829"/>
            <a:ext cx="4225354" cy="56263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ru-RU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007874" y="2522112"/>
            <a:ext cx="3427852" cy="2299667"/>
            <a:chOff x="2246" y="1810"/>
            <a:chExt cx="1129" cy="928"/>
          </a:xfrm>
        </p:grpSpPr>
        <p:sp>
          <p:nvSpPr>
            <p:cNvPr id="6" name="Oval 32"/>
            <p:cNvSpPr>
              <a:spLocks noChangeArrowheads="1"/>
            </p:cNvSpPr>
            <p:nvPr/>
          </p:nvSpPr>
          <p:spPr bwMode="gray">
            <a:xfrm>
              <a:off x="2416" y="2164"/>
              <a:ext cx="959" cy="2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33"/>
            <p:cNvSpPr>
              <a:spLocks noChangeArrowheads="1"/>
            </p:cNvSpPr>
            <p:nvPr/>
          </p:nvSpPr>
          <p:spPr bwMode="gray">
            <a:xfrm>
              <a:off x="2246" y="1810"/>
              <a:ext cx="1111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gray">
            <a:xfrm>
              <a:off x="2441" y="181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35"/>
            <p:cNvSpPr>
              <a:spLocks noChangeArrowheads="1"/>
            </p:cNvSpPr>
            <p:nvPr/>
          </p:nvSpPr>
          <p:spPr bwMode="gray">
            <a:xfrm>
              <a:off x="2451" y="182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36"/>
            <p:cNvSpPr>
              <a:spLocks noChangeArrowheads="1"/>
            </p:cNvSpPr>
            <p:nvPr/>
          </p:nvSpPr>
          <p:spPr bwMode="gray">
            <a:xfrm>
              <a:off x="2502" y="184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uk-UA" alt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362395" y="2881548"/>
            <a:ext cx="26673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превентивного виховання</a:t>
            </a:r>
            <a:endParaRPr lang="uk-UA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 rot="13926394">
            <a:off x="2853917" y="161730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464646">
                  <a:gamma/>
                  <a:shade val="89020"/>
                  <a:invGamma/>
                  <a:alpha val="0"/>
                </a:srgbClr>
              </a:gs>
              <a:gs pos="100000">
                <a:srgbClr val="464646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 rot="10800000">
            <a:off x="1819558" y="3235059"/>
            <a:ext cx="860749" cy="381099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464646">
                  <a:gamma/>
                  <a:shade val="89020"/>
                  <a:invGamma/>
                  <a:alpha val="0"/>
                </a:srgbClr>
              </a:gs>
              <a:gs pos="100000">
                <a:srgbClr val="464646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 rot="19097486">
            <a:off x="5749725" y="1648697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464646">
                  <a:gamma/>
                  <a:shade val="89020"/>
                  <a:invGamma/>
                  <a:alpha val="0"/>
                </a:srgbClr>
              </a:gs>
              <a:gs pos="100000">
                <a:srgbClr val="464646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7150008">
            <a:off x="6571195" y="3323972"/>
            <a:ext cx="457240" cy="7132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4791840">
            <a:off x="2939573" y="4943652"/>
            <a:ext cx="457240" cy="7132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9994058">
            <a:off x="5670672" y="5008265"/>
            <a:ext cx="457240" cy="713294"/>
          </a:xfrm>
          <a:prstGeom prst="rect">
            <a:avLst/>
          </a:prstGeom>
        </p:spPr>
      </p:pic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4292983" y="5457902"/>
            <a:ext cx="360362" cy="360362"/>
            <a:chOff x="3470" y="1706"/>
            <a:chExt cx="227" cy="227"/>
          </a:xfrm>
        </p:grpSpPr>
        <p:sp>
          <p:nvSpPr>
            <p:cNvPr id="19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2471759" y="4187466"/>
            <a:ext cx="360362" cy="360362"/>
            <a:chOff x="3470" y="1706"/>
            <a:chExt cx="227" cy="227"/>
          </a:xfrm>
        </p:grpSpPr>
        <p:sp>
          <p:nvSpPr>
            <p:cNvPr id="22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2479693" y="2578054"/>
            <a:ext cx="360362" cy="360362"/>
            <a:chOff x="3470" y="1706"/>
            <a:chExt cx="227" cy="227"/>
          </a:xfrm>
        </p:grpSpPr>
        <p:sp>
          <p:nvSpPr>
            <p:cNvPr id="25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4430327" y="1312019"/>
            <a:ext cx="360362" cy="360362"/>
            <a:chOff x="3470" y="1706"/>
            <a:chExt cx="227" cy="227"/>
          </a:xfrm>
        </p:grpSpPr>
        <p:sp>
          <p:nvSpPr>
            <p:cNvPr id="28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6188631" y="4344655"/>
            <a:ext cx="360362" cy="360362"/>
            <a:chOff x="3470" y="1706"/>
            <a:chExt cx="227" cy="227"/>
          </a:xfrm>
        </p:grpSpPr>
        <p:sp>
          <p:nvSpPr>
            <p:cNvPr id="31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19"/>
          <p:cNvGrpSpPr>
            <a:grpSpLocks/>
          </p:cNvGrpSpPr>
          <p:nvPr/>
        </p:nvGrpSpPr>
        <p:grpSpPr bwMode="auto">
          <a:xfrm>
            <a:off x="6352626" y="2607516"/>
            <a:ext cx="360362" cy="360362"/>
            <a:chOff x="3470" y="1706"/>
            <a:chExt cx="227" cy="227"/>
          </a:xfrm>
        </p:grpSpPr>
        <p:sp>
          <p:nvSpPr>
            <p:cNvPr id="34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-112712" y="1684338"/>
            <a:ext cx="3844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проектів</a:t>
            </a:r>
            <a:endParaRPr lang="uk-UA" alt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715405"/>
            <a:ext cx="1937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 колективного творчого виховання</a:t>
            </a:r>
            <a:endParaRPr lang="uk-UA" alt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1998" y="5454783"/>
            <a:ext cx="2427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Ігрові методи</a:t>
            </a:r>
            <a:endParaRPr lang="uk-UA" alt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6368501" y="1231628"/>
            <a:ext cx="3309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Інтерактивні методи</a:t>
            </a:r>
            <a:endParaRPr lang="en-US" alt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17754" y="3105835"/>
            <a:ext cx="2226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 проблемного навчання</a:t>
            </a:r>
            <a:endParaRPr lang="uk-UA" alt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29740" y="5331907"/>
            <a:ext cx="3046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ТРВЗ</a:t>
            </a:r>
            <a:endParaRPr lang="uk-UA" alt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28" y="4366923"/>
            <a:ext cx="122555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63188794"/>
      </p:ext>
    </p:extLst>
  </p:cSld>
  <p:clrMapOvr>
    <a:masterClrMapping/>
  </p:clrMapOvr>
  <p:transition advTm="11357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1" grpId="0" build="p"/>
      <p:bldP spid="15" grpId="0" build="p"/>
      <p:bldP spid="39" grpId="0"/>
      <p:bldP spid="37" grpId="0" build="p"/>
      <p:bldP spid="3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лна 6"/>
          <p:cNvSpPr/>
          <p:nvPr/>
        </p:nvSpPr>
        <p:spPr>
          <a:xfrm rot="20874659">
            <a:off x="641445" y="4039737"/>
            <a:ext cx="6837528" cy="2338175"/>
          </a:xfrm>
          <a:prstGeom prst="wave">
            <a:avLst/>
          </a:prstGeom>
          <a:blipFill>
            <a:blip r:embed="rId4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Рольова гра </a:t>
            </a:r>
            <a:endParaRPr lang="ru-RU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1\Pictures\библиот, думка\SDC1269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4" y="3138985"/>
            <a:ext cx="2692432" cy="2019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0" y="0"/>
            <a:ext cx="5747278" cy="2651293"/>
          </a:xfrm>
          <a:prstGeom prst="cloudCallout">
            <a:avLst/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Проект «Тверезість – норма життя»</a:t>
            </a:r>
            <a:endParaRPr lang="ru-RU" sz="32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951896" y="2689462"/>
            <a:ext cx="5181600" cy="1090968"/>
          </a:xfrm>
          <a:prstGeom prst="homePlate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Дискусія щодо правознавчих проблем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\Pictures\библиот, думка\SDC1269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86" y="361890"/>
            <a:ext cx="4376114" cy="3582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\Pictures\3 клас,акция\SDC1272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18" y="3898438"/>
            <a:ext cx="3497256" cy="2622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52025964_Photo_035_SOLNCE_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811439" y="4883908"/>
            <a:ext cx="5922276" cy="1974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94679756"/>
      </p:ext>
    </p:extLst>
  </p:cSld>
  <p:clrMapOvr>
    <a:masterClrMapping/>
  </p:clrMapOvr>
  <p:transition advTm="19201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055E-6 -2.77521E-7 C -0.16386 -0.07355 -0.32773 -0.14709 -0.3259 -0.27637 C -0.32408 -0.40565 -0.06565 -0.7167 0.01108 -0.77544 C 0.0878 -0.83418 0.12701 -0.64732 0.1343 -0.62836 C 0.1416 -0.60939 0.06696 -0.65588 0.05484 -0.66212 C 0.04273 -0.66837 0.06162 -0.66513 0.06149 -0.66605 C 0.06136 -0.66698 0.05745 -0.66767 0.05367 -0.66813 " pathEditMode="relative" ptsTypes="aaaaa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4" grpId="0" build="allAtOnce" animBg="1"/>
      <p:bldP spid="5" grpId="0" build="p" animBg="1"/>
      <p:bldP spid="5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37595" y="1740138"/>
            <a:ext cx="10836322" cy="1153188"/>
          </a:xfrm>
        </p:spPr>
        <p:txBody>
          <a:bodyPr/>
          <a:lstStyle/>
          <a:p>
            <a:r>
              <a:rPr lang="uk-UA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 превентивної роботи</a:t>
            </a:r>
            <a:br>
              <a:rPr lang="uk-UA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u="sng" dirty="0" smtClean="0">
              <a:solidFill>
                <a:srgbClr val="0070C0"/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47" y="2197928"/>
            <a:ext cx="1552381" cy="33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13"/>
          <p:cNvSpPr>
            <a:spLocks noChangeArrowheads="1"/>
          </p:cNvSpPr>
          <p:nvPr/>
        </p:nvSpPr>
        <p:spPr bwMode="gray">
          <a:xfrm>
            <a:off x="484934" y="2306473"/>
            <a:ext cx="2490278" cy="887104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індивідуальні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gray">
          <a:xfrm>
            <a:off x="4183451" y="2390887"/>
            <a:ext cx="2640429" cy="787229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колективні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gray">
          <a:xfrm>
            <a:off x="7628891" y="2325349"/>
            <a:ext cx="2388566" cy="787229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групов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uk-UA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7756" y="3786840"/>
            <a:ext cx="2149910" cy="26003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 робота з дітьми «групи ризику»;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 тести, анкети;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 діагностика, моніторинг.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76874" y="3589361"/>
            <a:ext cx="3038075" cy="28114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 прес-конференції, зустрічі з громадськістю, батьківські збори, конкурси, проекти….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56645" y="3603009"/>
            <a:ext cx="2127602" cy="28641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b="1" dirty="0" smtClean="0"/>
              <a:t> - лекції, читання, аудіовізуальні засоби, </a:t>
            </a:r>
            <a:endParaRPr lang="ru-RU" dirty="0" smtClean="0"/>
          </a:p>
          <a:p>
            <a:r>
              <a:rPr lang="uk-UA" b="1" dirty="0" smtClean="0"/>
              <a:t>дискусії, «Мозковий штурм»</a:t>
            </a:r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53659260"/>
      </p:ext>
    </p:extLst>
  </p:cSld>
  <p:clrMapOvr>
    <a:masterClrMapping/>
  </p:clrMapOvr>
  <p:transition advTm="17188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7" grpId="0" build="allAtOnce" animBg="1"/>
      <p:bldP spid="8" grpId="0" build="allAtOnce" animBg="1"/>
      <p:bldP spid="9" grpId="0" build="allAtOnce" animBg="1"/>
      <p:bldP spid="2" grpId="0" build="allAtOnce" animBg="1"/>
      <p:bldP spid="3" grpId="0" build="p" animBg="1"/>
      <p:bldP spid="1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BlueSunLarge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8488" y="297122"/>
            <a:ext cx="9034819" cy="6121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787124" y="763802"/>
            <a:ext cx="8802805" cy="5240338"/>
          </a:xfrm>
        </p:spPr>
        <p:txBody>
          <a:bodyPr/>
          <a:lstStyle/>
          <a:p>
            <a:pPr marL="0" lvl="0" indent="0" eaLnBrk="0" hangingPunct="0">
              <a:lnSpc>
                <a:spcPct val="130000"/>
              </a:lnSpc>
              <a:buClr>
                <a:srgbClr val="2DA2BF"/>
              </a:buClr>
              <a:buSzPct val="100000"/>
              <a:buNone/>
            </a:pPr>
            <a:endParaRPr lang="ru-RU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400" dirty="0" smtClean="0"/>
          </a:p>
        </p:txBody>
      </p:sp>
      <p:sp>
        <p:nvSpPr>
          <p:cNvPr id="2" name="Овал 1"/>
          <p:cNvSpPr/>
          <p:nvPr/>
        </p:nvSpPr>
        <p:spPr>
          <a:xfrm>
            <a:off x="3889612" y="2535380"/>
            <a:ext cx="2497540" cy="1496290"/>
          </a:xfrm>
          <a:prstGeom prst="ellipse">
            <a:avLst/>
          </a:prstGeom>
          <a:blipFill>
            <a:blip r:embed="rId6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Суб’єкти превентивної освіти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осьмиугольник 3"/>
          <p:cNvSpPr/>
          <p:nvPr/>
        </p:nvSpPr>
        <p:spPr>
          <a:xfrm>
            <a:off x="1351129" y="1943098"/>
            <a:ext cx="2424236" cy="1440873"/>
          </a:xfrm>
          <a:prstGeom prst="octagon">
            <a:avLst/>
          </a:prstGeom>
          <a:blipFill>
            <a:blip r:embed="rId7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Громадськість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2798618" y="3989727"/>
            <a:ext cx="1939638" cy="1343891"/>
          </a:xfrm>
          <a:prstGeom prst="octagon">
            <a:avLst/>
          </a:prstGeom>
          <a:blipFill>
            <a:blip r:embed="rId7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5800355" y="3989727"/>
            <a:ext cx="2057400" cy="1343891"/>
          </a:xfrm>
          <a:prstGeom prst="octagon">
            <a:avLst/>
          </a:prstGeom>
          <a:blipFill>
            <a:blip r:embed="rId7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sp>
        <p:nvSpPr>
          <p:cNvPr id="9" name="Восьмиугольник 8"/>
          <p:cNvSpPr/>
          <p:nvPr/>
        </p:nvSpPr>
        <p:spPr>
          <a:xfrm>
            <a:off x="6474652" y="1863435"/>
            <a:ext cx="1884218" cy="1343891"/>
          </a:xfrm>
          <a:prstGeom prst="octagon">
            <a:avLst/>
          </a:prstGeom>
          <a:blipFill>
            <a:blip r:embed="rId7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Батьки учнів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осьмиугольник 9"/>
          <p:cNvSpPr/>
          <p:nvPr/>
        </p:nvSpPr>
        <p:spPr>
          <a:xfrm>
            <a:off x="4012441" y="817591"/>
            <a:ext cx="2306472" cy="1343891"/>
          </a:xfrm>
          <a:prstGeom prst="octagon">
            <a:avLst/>
          </a:prstGeom>
          <a:blipFill>
            <a:blip r:embed="rId7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Адміністрація</a:t>
            </a:r>
          </a:p>
        </p:txBody>
      </p:sp>
      <p:sp>
        <p:nvSpPr>
          <p:cNvPr id="12" name="Арка 11"/>
          <p:cNvSpPr/>
          <p:nvPr/>
        </p:nvSpPr>
        <p:spPr>
          <a:xfrm>
            <a:off x="928254" y="3231570"/>
            <a:ext cx="2064327" cy="1600199"/>
          </a:xfrm>
          <a:prstGeom prst="blockArc">
            <a:avLst>
              <a:gd name="adj1" fmla="val 1845378"/>
              <a:gd name="adj2" fmla="val 15701871"/>
              <a:gd name="adj3" fmla="val 4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flipV="1">
            <a:off x="4410325" y="4190999"/>
            <a:ext cx="2064327" cy="1600199"/>
          </a:xfrm>
          <a:prstGeom prst="blockArc">
            <a:avLst>
              <a:gd name="adj1" fmla="val 12099025"/>
              <a:gd name="adj2" fmla="val 19681348"/>
              <a:gd name="adj3" fmla="val 5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18197460">
            <a:off x="6130634" y="263234"/>
            <a:ext cx="2064327" cy="1600199"/>
          </a:xfrm>
          <a:prstGeom prst="blockArc">
            <a:avLst>
              <a:gd name="adj1" fmla="val 14780088"/>
              <a:gd name="adj2" fmla="val 6435467"/>
              <a:gd name="adj3" fmla="val 29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3402540" flipH="1">
            <a:off x="2163599" y="263236"/>
            <a:ext cx="2064327" cy="1600199"/>
          </a:xfrm>
          <a:prstGeom prst="blockArc">
            <a:avLst>
              <a:gd name="adj1" fmla="val 14780088"/>
              <a:gd name="adj2" fmla="val 7447748"/>
              <a:gd name="adj3" fmla="val 1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flipH="1">
            <a:off x="7162800" y="3023752"/>
            <a:ext cx="2064327" cy="1600199"/>
          </a:xfrm>
          <a:prstGeom prst="blockArc">
            <a:avLst>
              <a:gd name="adj1" fmla="val 4509958"/>
              <a:gd name="adj2" fmla="val 15627144"/>
              <a:gd name="adj3" fmla="val 5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31324756"/>
      </p:ext>
    </p:extLst>
  </p:cSld>
  <p:clrMapOvr>
    <a:masterClrMapping/>
  </p:clrMapOvr>
  <p:transition advTm="9391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 b="1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43705520"/>
              </p:ext>
            </p:extLst>
          </p:nvPr>
        </p:nvGraphicFramePr>
        <p:xfrm>
          <a:off x="7683689" y="4138683"/>
          <a:ext cx="4093088" cy="241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с одним вырезанным углом 2"/>
          <p:cNvSpPr/>
          <p:nvPr/>
        </p:nvSpPr>
        <p:spPr>
          <a:xfrm>
            <a:off x="360218" y="2286000"/>
            <a:ext cx="4634863" cy="1219200"/>
          </a:xfrm>
          <a:prstGeom prst="snip1Rect">
            <a:avLst/>
          </a:prstGeom>
          <a:blipFill>
            <a:blip r:embed="rId9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Базовий компонент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360218" y="3699163"/>
            <a:ext cx="4655127" cy="1704110"/>
          </a:xfrm>
          <a:prstGeom prst="foldedCorner">
            <a:avLst/>
          </a:prstGeom>
          <a:blipFill>
            <a:blip r:embed="rId9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суспільно-гуманітарних, природничо-математичних дисциплін, «Основ здоров’я» та фізичної культури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1\Pictures\Свято 3 клас\SDC1436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77" y="720539"/>
            <a:ext cx="5199796" cy="3156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395274363"/>
      </p:ext>
    </p:extLst>
  </p:cSld>
  <p:clrMapOvr>
    <a:masterClrMapping/>
  </p:clrMapOvr>
  <p:transition advTm="6968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3" grpId="0" build="allAtOnce" animBg="1"/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aylorswal_awc9tz9u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4889" y="3125337"/>
            <a:ext cx="1050878" cy="3516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191" y="2019870"/>
            <a:ext cx="10972800" cy="668740"/>
          </a:xfrm>
        </p:spPr>
        <p:txBody>
          <a:bodyPr/>
          <a:lstStyle/>
          <a:p>
            <a:r>
              <a:rPr lang="uk-UA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Уроки суспільно-гуманітарних та природничо-математичних дисциплін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1\Pictures\Прибирання\SDC122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58" y="2957545"/>
            <a:ext cx="4680976" cy="3900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Pictures\Св.Миколоай, 4\SDC12859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3016154"/>
            <a:ext cx="5182752" cy="3841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089390670"/>
      </p:ext>
    </p:extLst>
  </p:cSld>
  <p:clrMapOvr>
    <a:masterClrMapping/>
  </p:clrMapOvr>
  <p:transition advTm="6907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9|0.5|1.5|1.2|1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7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0.9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2.3|1.2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0.9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0.9|0.9|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2.3|0.9|0.9|0.8|0.8|0.7|0.6|0.9|2.5|0.8|1|0.7|0.8|2.4|1.8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.3|1.2|2.8|1.2|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|0.9|0.9|2.2|2|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2.5|2.3|2.1|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2.7|1.1|1.1|1|2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2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1|3.3|2.8|1.4|1.2|1.2|4|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9|3.4|2.2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1.3|1|2.8|1.2|1.1|2.9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|2.7|3.5|1.1|1.7|0.8|0.8|0.9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|1.2|1|1.2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.2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9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3|2.6|2|2.1|1.9|1.5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0.7|0.9|0.8"/>
</p:tagLst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591</Words>
  <Application>Microsoft Office PowerPoint</Application>
  <PresentationFormat>Произвольный</PresentationFormat>
  <Paragraphs>124</Paragraphs>
  <Slides>29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лица</vt:lpstr>
      <vt:lpstr>1_лица</vt:lpstr>
      <vt:lpstr>2_лица</vt:lpstr>
      <vt:lpstr>3_лица</vt:lpstr>
      <vt:lpstr>Тема Office</vt:lpstr>
      <vt:lpstr>CorelDRAW</vt:lpstr>
      <vt:lpstr>Модель превентивної  освіти  Новобузької  ЗОШ І – ІІІ ст. № 10 як школи, дружньої до дитини </vt:lpstr>
      <vt:lpstr>Слайд 2</vt:lpstr>
      <vt:lpstr>Слайд 3</vt:lpstr>
      <vt:lpstr>  </vt:lpstr>
      <vt:lpstr>Слайд 5</vt:lpstr>
      <vt:lpstr>Форми превентивної роботи </vt:lpstr>
      <vt:lpstr>Слайд 7</vt:lpstr>
      <vt:lpstr> </vt:lpstr>
      <vt:lpstr>Уроки суспільно-гуманітарних та природничо-математичних дисциплін</vt:lpstr>
      <vt:lpstr>Варіативний компонент</vt:lpstr>
      <vt:lpstr>Слайд 11</vt:lpstr>
      <vt:lpstr>Слайд 12</vt:lpstr>
      <vt:lpstr>Слайд 13</vt:lpstr>
      <vt:lpstr>Інтелектуальні ігри</vt:lpstr>
      <vt:lpstr>Слайд 15</vt:lpstr>
      <vt:lpstr>Слайд 16</vt:lpstr>
      <vt:lpstr>Слайд 17</vt:lpstr>
      <vt:lpstr>Напрямки для реалізація превентивної освіти</vt:lpstr>
      <vt:lpstr>Реалізація фізичної складової  здоров’я здійснюється через</vt:lpstr>
      <vt:lpstr>Слайд 20</vt:lpstr>
      <vt:lpstr>Слайд 21</vt:lpstr>
      <vt:lpstr>Слайд 22</vt:lpstr>
      <vt:lpstr>Заохочування ініціативи учнів </vt:lpstr>
      <vt:lpstr>Слайд 24</vt:lpstr>
      <vt:lpstr>Слайд 25</vt:lpstr>
      <vt:lpstr>Учні-активні  учасники та переможці районних спортивних змагань</vt:lpstr>
      <vt:lpstr>Ми активно відпочиваємо</vt:lpstr>
      <vt:lpstr>Кожного року у школі працює дитячий пришкільний оздоровчий табір “Живчик”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МОЙ-ПК</dc:creator>
  <cp:lastModifiedBy>User</cp:lastModifiedBy>
  <cp:revision>89</cp:revision>
  <dcterms:created xsi:type="dcterms:W3CDTF">2014-06-11T10:28:32Z</dcterms:created>
  <dcterms:modified xsi:type="dcterms:W3CDTF">2014-07-09T17:07:53Z</dcterms:modified>
</cp:coreProperties>
</file>