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83" r:id="rId4"/>
    <p:sldId id="261" r:id="rId5"/>
    <p:sldId id="280" r:id="rId6"/>
    <p:sldId id="281" r:id="rId7"/>
    <p:sldId id="284" r:id="rId8"/>
    <p:sldId id="285" r:id="rId9"/>
    <p:sldId id="286" r:id="rId10"/>
    <p:sldId id="28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DE07-25BE-4526-A8E4-79B3CF78F553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C786A-0B5C-4B49-B64D-FAABABDEC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9C279-269E-461A-A000-BFA435EC7821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D8C41-6BB1-4B03-84EE-461780CC7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FF6D1-4297-44B6-B6E9-2DF0940E360B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76059-8612-48C5-8CF0-7DB421040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99255-A18F-4CF2-82E6-CE2FC0A5BC2B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C79D-E287-4CB7-9F59-E0FD7109C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32F5F-B437-4FD6-BDAF-1AAC1B08D375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6A23D-C8EF-43F6-9943-5540CD7B1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8B113-B99E-426A-8D61-90EECA1F017A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1611F-742B-472D-AFE8-A6A904A8B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91731-69CC-4A9A-8C69-9D5B9F515F18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C7BC-C20F-44D0-A8AD-310C99C87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BC31E-7630-4239-B3C5-AB995888DCE3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4FA20-C86C-467B-A673-074DBF564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9487C-44A0-4860-B38B-77A654C6A970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B4CE6-D0FF-4FF1-BF33-377721D31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FDB07-0F03-41F8-9EE8-93E134F766C3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0D710-EE43-4A2F-A615-F626EA787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12572-7C12-404E-A7BC-ED9A20413BB0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F600C-463B-4297-8EE9-28BE5AD85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7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8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9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0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1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4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5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16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7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9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0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1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3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4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5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6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7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8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0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515F85-D368-4ED7-9D02-C83933437F14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094606-D4F5-41AC-8617-1DF7F3B84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3" r:id="rId9"/>
    <p:sldLayoutId id="2147483801" r:id="rId10"/>
    <p:sldLayoutId id="214748380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971550" y="549275"/>
            <a:ext cx="7175500" cy="1295400"/>
          </a:xfrm>
        </p:spPr>
        <p:txBody>
          <a:bodyPr/>
          <a:lstStyle/>
          <a:p>
            <a:pPr algn="ctr" eaLnBrk="1" hangingPunct="1"/>
            <a:r>
              <a:rPr lang="uk-UA" smtClean="0"/>
              <a:t/>
            </a:r>
            <a:br>
              <a:rPr lang="uk-UA" smtClean="0"/>
            </a:br>
            <a:r>
              <a:rPr lang="en-US" sz="3600" smtClean="0"/>
              <a:t> </a:t>
            </a: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692150"/>
            <a:ext cx="7586662" cy="3289300"/>
          </a:xfrm>
        </p:spPr>
        <p:txBody>
          <a:bodyPr/>
          <a:lstStyle/>
          <a:p>
            <a:pPr algn="ctr" eaLnBrk="1" hangingPunct="1"/>
            <a:r>
              <a:rPr lang="uk-UA" sz="3600" smtClean="0">
                <a:solidFill>
                  <a:srgbClr val="404040"/>
                </a:solidFill>
              </a:rPr>
              <a:t>Презентація</a:t>
            </a:r>
            <a:br>
              <a:rPr lang="uk-UA" sz="3600" smtClean="0">
                <a:solidFill>
                  <a:srgbClr val="404040"/>
                </a:solidFill>
              </a:rPr>
            </a:br>
            <a:r>
              <a:rPr lang="uk-UA" sz="3600" smtClean="0">
                <a:solidFill>
                  <a:srgbClr val="404040"/>
                </a:solidFill>
              </a:rPr>
              <a:t>впровадження моделі превентивної освіти в Полезненській ЗОШ І-ІІІ ст.</a:t>
            </a:r>
            <a:r>
              <a:rPr lang="en-US" sz="3600" smtClean="0">
                <a:solidFill>
                  <a:srgbClr val="404040"/>
                </a:solidFill>
              </a:rPr>
              <a:t> </a:t>
            </a:r>
            <a:r>
              <a:rPr lang="ru-RU" sz="3600" smtClean="0">
                <a:solidFill>
                  <a:srgbClr val="404040"/>
                </a:solidFill>
              </a:rPr>
              <a:t/>
            </a:r>
            <a:br>
              <a:rPr lang="ru-RU" sz="3600" smtClean="0">
                <a:solidFill>
                  <a:srgbClr val="404040"/>
                </a:solidFill>
              </a:rPr>
            </a:br>
            <a:endParaRPr lang="ru-RU" sz="3600" smtClean="0">
              <a:solidFill>
                <a:srgbClr val="404040"/>
              </a:solidFill>
            </a:endParaRPr>
          </a:p>
        </p:txBody>
      </p:sp>
      <p:graphicFrame>
        <p:nvGraphicFramePr>
          <p:cNvPr id="3078" name="Diagram 6"/>
          <p:cNvGraphicFramePr>
            <a:graphicFrameLocks/>
          </p:cNvGraphicFramePr>
          <p:nvPr/>
        </p:nvGraphicFramePr>
        <p:xfrm>
          <a:off x="2771775" y="3068638"/>
          <a:ext cx="3744913" cy="3241675"/>
        </p:xfrm>
        <a:graphic>
          <a:graphicData uri="http://schemas.openxmlformats.org/drawingml/2006/compatibility">
            <com:legacyDrawing xmlns:com="http://schemas.openxmlformats.org/drawingml/2006/compatibility" spid="_x0000_s3078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b="1" smtClean="0">
                <a:latin typeface="Times New Roman" pitchFamily="18" charset="0"/>
              </a:rPr>
              <a:t>Очікувані результати</a:t>
            </a:r>
            <a:endParaRPr lang="ru-RU" sz="4800" b="1" smtClean="0">
              <a:latin typeface="Times New Roman" pitchFamily="18" charset="0"/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468313" y="1700213"/>
            <a:ext cx="8280400" cy="4681537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uk-UA" sz="2400" smtClean="0">
                <a:latin typeface="Times New Roman" pitchFamily="18" charset="0"/>
              </a:rPr>
              <a:t>Створення сприятливих умов для активної просвітницької роботи щодо здорового способу життя серед дітей і молоді через надання повноважень самим неповнолітнім.</a:t>
            </a:r>
          </a:p>
          <a:p>
            <a:pPr marL="609600" indent="-609600">
              <a:lnSpc>
                <a:spcPct val="80000"/>
              </a:lnSpc>
            </a:pPr>
            <a:r>
              <a:rPr lang="uk-UA" sz="2400" smtClean="0">
                <a:latin typeface="Times New Roman" pitchFamily="18" charset="0"/>
              </a:rPr>
              <a:t>Підвищення соціальної компетентності молоді з питань здорового способу життя.</a:t>
            </a:r>
          </a:p>
          <a:p>
            <a:pPr marL="609600" indent="-609600">
              <a:lnSpc>
                <a:spcPct val="80000"/>
              </a:lnSpc>
            </a:pPr>
            <a:r>
              <a:rPr lang="uk-UA" sz="2400" smtClean="0">
                <a:latin typeface="Times New Roman" pitchFamily="18" charset="0"/>
              </a:rPr>
              <a:t>Сприяння розумінню проблем молоді суспільством.</a:t>
            </a:r>
          </a:p>
          <a:p>
            <a:pPr marL="609600" indent="-609600">
              <a:lnSpc>
                <a:spcPct val="80000"/>
              </a:lnSpc>
            </a:pPr>
            <a:r>
              <a:rPr lang="uk-UA" sz="2400" smtClean="0">
                <a:latin typeface="Times New Roman" pitchFamily="18" charset="0"/>
              </a:rPr>
              <a:t>Оновлення змісту і технологій превентивного виховання особистості.</a:t>
            </a:r>
          </a:p>
          <a:p>
            <a:pPr marL="609600" indent="-609600">
              <a:lnSpc>
                <a:spcPct val="80000"/>
              </a:lnSpc>
            </a:pPr>
            <a:r>
              <a:rPr lang="uk-UA" sz="2400" smtClean="0">
                <a:latin typeface="Times New Roman" pitchFamily="18" charset="0"/>
              </a:rPr>
              <a:t>Здійснення організаційно-методичного забезпечення підвищення батьківської майстерності з питань запобігання негативній соціалізації у родині.</a:t>
            </a:r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351837" cy="6191250"/>
          </a:xfrm>
        </p:spPr>
        <p:txBody>
          <a:bodyPr/>
          <a:lstStyle/>
          <a:p>
            <a:pPr eaLnBrk="1" hangingPunct="1"/>
            <a:r>
              <a:rPr lang="uk-UA" sz="2400" smtClean="0">
                <a:latin typeface="Times New Roman" pitchFamily="18" charset="0"/>
              </a:rPr>
              <a:t>Особливість інтерактивних технологій із превентивної освіти в тому, що в їх основі лежать міжпредметні зв’язки з педагогіки, психології, соціології, медицини, права тощо.</a:t>
            </a:r>
            <a:br>
              <a:rPr lang="uk-UA" sz="2400" smtClean="0">
                <a:latin typeface="Times New Roman" pitchFamily="18" charset="0"/>
              </a:rPr>
            </a:br>
            <a:r>
              <a:rPr lang="uk-UA" sz="2400" smtClean="0">
                <a:latin typeface="Times New Roman" pitchFamily="18" charset="0"/>
              </a:rPr>
              <a:t>Ними здебільшого користуються при застосуванні активних форм і методів роботи: тренінгів, рольових ігор, мозкових штурмів, диспутів, дебатів, аналізу ситуацій тощо.</a:t>
            </a:r>
            <a:br>
              <a:rPr lang="uk-UA" sz="2400" smtClean="0">
                <a:latin typeface="Times New Roman" pitchFamily="18" charset="0"/>
              </a:rPr>
            </a:br>
            <a:r>
              <a:rPr lang="uk-UA" sz="2400" smtClean="0">
                <a:latin typeface="Times New Roman" pitchFamily="18" charset="0"/>
              </a:rPr>
              <a:t> Використання інтерактивних технологій у превентивній діяльності дає можливість вирішити наступні завдання:</a:t>
            </a:r>
            <a:br>
              <a:rPr lang="uk-UA" sz="2400" smtClean="0">
                <a:latin typeface="Times New Roman" pitchFamily="18" charset="0"/>
              </a:rPr>
            </a:br>
            <a:r>
              <a:rPr lang="uk-UA" sz="2400" smtClean="0">
                <a:latin typeface="Times New Roman" pitchFamily="18" charset="0"/>
              </a:rPr>
              <a:t>- створення соціально-психологічних умов, спрямованих на позитивні зміни у знаннях, у ставленні до здорового способу життя, соціальних явищ;</a:t>
            </a:r>
            <a:br>
              <a:rPr lang="uk-UA" sz="2400" smtClean="0">
                <a:latin typeface="Times New Roman" pitchFamily="18" charset="0"/>
              </a:rPr>
            </a:br>
            <a:r>
              <a:rPr lang="uk-UA" sz="2400" smtClean="0">
                <a:latin typeface="Times New Roman" pitchFamily="18" charset="0"/>
              </a:rPr>
              <a:t>- створення організаційних умов для активної просвітницької роботи з попередження негативних явищ у молодіжному середовищі через надання повноважень самим підліткам;</a:t>
            </a:r>
            <a:br>
              <a:rPr lang="uk-UA" sz="2400" smtClean="0">
                <a:latin typeface="Times New Roman" pitchFamily="18" charset="0"/>
              </a:rPr>
            </a:br>
            <a:r>
              <a:rPr lang="uk-UA" sz="2400" smtClean="0">
                <a:latin typeface="Times New Roman" pitchFamily="18" charset="0"/>
              </a:rPr>
              <a:t>- виявлення серед учнів позитивних лідерів, а також переорієнтація лідерських якостей з негативних на позитивні</a:t>
            </a:r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Схема 2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4675" y="333375"/>
            <a:ext cx="8569325" cy="5111750"/>
          </a:xfrm>
          <a:noFill/>
          <a:ln/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68313" y="5734050"/>
            <a:ext cx="8424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>
                <a:latin typeface="Arial" charset="0"/>
              </a:rPr>
              <a:t>Отже, забезпечення функцій превентивної освіти  орієнтується на актуальні для дитини потреби запобігання негативних явищ.</a:t>
            </a:r>
            <a:endParaRPr lang="ru-RU" sz="200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23850" y="2133600"/>
            <a:ext cx="8496300" cy="923925"/>
          </a:xfrm>
        </p:spPr>
        <p:txBody>
          <a:bodyPr/>
          <a:lstStyle/>
          <a:p>
            <a:pPr eaLnBrk="1" hangingPunct="1"/>
            <a:r>
              <a:rPr lang="uk-UA" sz="4800" b="1" i="1" smtClean="0">
                <a:latin typeface="Arial" charset="0"/>
              </a:rPr>
              <a:t>      </a:t>
            </a:r>
            <a:br>
              <a:rPr lang="uk-UA" sz="4800" b="1" i="1" smtClean="0">
                <a:latin typeface="Arial" charset="0"/>
              </a:rPr>
            </a:br>
            <a:endParaRPr lang="ru-RU" smtClean="0">
              <a:latin typeface="Arial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31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48" name="Схема 1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60350"/>
            <a:ext cx="7416800" cy="6402388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50825" y="260350"/>
            <a:ext cx="1838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uk-UA" sz="2000" b="1">
                <a:latin typeface="Monotype Corsiva" pitchFamily="66" charset="0"/>
                <a:cs typeface="Times New Roman" pitchFamily="18" charset="0"/>
              </a:rPr>
              <a:t>Форми роботи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5149850" y="4292600"/>
            <a:ext cx="3994150" cy="156686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uk-UA" sz="4800" smtClean="0"/>
              <a:t>Маршрут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uk-UA" sz="4800" smtClean="0"/>
              <a:t> безпеки</a:t>
            </a:r>
            <a:endParaRPr lang="ru-RU" sz="4800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43211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04813"/>
            <a:ext cx="3984625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860800"/>
            <a:ext cx="41767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Rectangle 9"/>
          <p:cNvSpPr>
            <a:spLocks noGrp="1"/>
          </p:cNvSpPr>
          <p:nvPr>
            <p:ph type="body" sz="half" idx="4294967295"/>
          </p:nvPr>
        </p:nvSpPr>
        <p:spPr>
          <a:xfrm>
            <a:off x="0" y="4221163"/>
            <a:ext cx="8642350" cy="1951037"/>
          </a:xfrm>
        </p:spPr>
        <p:txBody>
          <a:bodyPr/>
          <a:lstStyle/>
          <a:p>
            <a:pPr marL="533400" indent="-533400" algn="ctr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</a:rPr>
              <a:t>Збереження і зміцнення морального, фізичного і психічного здоров‘я учнів.</a:t>
            </a:r>
            <a:endParaRPr lang="en-US" smtClean="0">
              <a:latin typeface="Times New Roman" pitchFamily="18" charset="0"/>
            </a:endParaRPr>
          </a:p>
          <a:p>
            <a:pPr marL="533400" indent="-533400" algn="ctr"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</a:rPr>
              <a:t>Основи Здоров</a:t>
            </a:r>
            <a:r>
              <a:rPr lang="en-US" sz="2400" smtClean="0">
                <a:latin typeface="Times New Roman" pitchFamily="18" charset="0"/>
              </a:rPr>
              <a:t>‘</a:t>
            </a:r>
            <a:r>
              <a:rPr lang="uk-UA" sz="2400" smtClean="0">
                <a:latin typeface="Times New Roman" pitchFamily="18" charset="0"/>
              </a:rPr>
              <a:t>я</a:t>
            </a:r>
            <a:r>
              <a:rPr lang="en-US" sz="2400" smtClean="0">
                <a:latin typeface="Times New Roman" pitchFamily="18" charset="0"/>
              </a:rPr>
              <a:t>  </a:t>
            </a:r>
            <a:r>
              <a:rPr lang="uk-UA" sz="2400" smtClean="0">
                <a:latin typeface="Times New Roman" pitchFamily="18" charset="0"/>
              </a:rPr>
              <a:t>(початкова школа)</a:t>
            </a:r>
            <a:endParaRPr lang="en-US" sz="2400" smtClean="0">
              <a:latin typeface="Times New Roman" pitchFamily="18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43926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76250"/>
            <a:ext cx="42100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69325" cy="1081088"/>
          </a:xfrm>
        </p:spPr>
        <p:txBody>
          <a:bodyPr/>
          <a:lstStyle/>
          <a:p>
            <a:pPr algn="ctr"/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Модель превентивної освіти передбачає активізацію діяльності, своєчасне виявлення проблем</a:t>
            </a:r>
            <a:r>
              <a:rPr lang="ru-RU" sz="2800" smtClean="0">
                <a:solidFill>
                  <a:schemeClr val="tx1"/>
                </a:solidFill>
              </a:rPr>
              <a:t> </a:t>
            </a:r>
            <a:br>
              <a:rPr lang="ru-RU" sz="2800" smtClean="0">
                <a:solidFill>
                  <a:schemeClr val="tx1"/>
                </a:solidFill>
              </a:rPr>
            </a:br>
            <a:endParaRPr lang="ru-RU" sz="2800" smtClean="0">
              <a:solidFill>
                <a:schemeClr val="tx1"/>
              </a:solidFill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341438"/>
            <a:ext cx="6481762" cy="4967287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611188" y="188913"/>
            <a:ext cx="7883525" cy="923925"/>
          </a:xfrm>
        </p:spPr>
        <p:txBody>
          <a:bodyPr/>
          <a:lstStyle/>
          <a:p>
            <a:pPr algn="ctr"/>
            <a:r>
              <a:rPr lang="uk-UA" sz="4800" smtClean="0">
                <a:latin typeface="Times New Roman" pitchFamily="18" charset="0"/>
              </a:rPr>
              <a:t>Захисти себе від ВІЛ</a:t>
            </a:r>
            <a:r>
              <a:rPr lang="uk-UA" sz="5400" smtClean="0">
                <a:latin typeface="Times New Roman" pitchFamily="18" charset="0"/>
              </a:rPr>
              <a:t/>
            </a:r>
            <a:br>
              <a:rPr lang="uk-UA" sz="5400" smtClean="0">
                <a:latin typeface="Times New Roman" pitchFamily="18" charset="0"/>
              </a:rPr>
            </a:br>
            <a:r>
              <a:rPr lang="uk-UA" smtClean="0">
                <a:latin typeface="Times New Roman" pitchFamily="18" charset="0"/>
              </a:rPr>
              <a:t>                                   10 кл.</a:t>
            </a:r>
            <a:endParaRPr lang="ru-RU" smtClean="0">
              <a:latin typeface="Times New Roman" pitchFamily="18" charset="0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412875"/>
            <a:ext cx="7777163" cy="5184775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Диаграмма 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333375"/>
            <a:ext cx="8496300" cy="6119813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386</TotalTime>
  <Words>155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Verdana</vt:lpstr>
      <vt:lpstr>Arial</vt:lpstr>
      <vt:lpstr>Wingdings 2</vt:lpstr>
      <vt:lpstr>Calibri</vt:lpstr>
      <vt:lpstr>Times New Roman</vt:lpstr>
      <vt:lpstr>Monotype Corsiva</vt:lpstr>
      <vt:lpstr>Spring</vt:lpstr>
      <vt:lpstr>   </vt:lpstr>
      <vt:lpstr>Особливість інтерактивних технологій із превентивної освіти в тому, що в їх основі лежать міжпредметні зв’язки з педагогіки, психології, соціології, медицини, права тощо. Ними здебільшого користуються при застосуванні активних форм і методів роботи: тренінгів, рольових ігор, мозкових штурмів, диспутів, дебатів, аналізу ситуацій тощо.  Використання інтерактивних технологій у превентивній діяльності дає можливість вирішити наступні завдання: - створення соціально-психологічних умов, спрямованих на позитивні зміни у знаннях, у ставленні до здорового способу життя, соціальних явищ; - створення організаційних умов для активної просвітницької роботи з попередження негативних явищ у молодіжному середовищі через надання повноважень самим підліткам; - виявлення серед учнів позитивних лідерів, а також переорієнтація лідерських якостей з негативних на позитивні</vt:lpstr>
      <vt:lpstr>Слайд 3</vt:lpstr>
      <vt:lpstr>       </vt:lpstr>
      <vt:lpstr>Слайд 5</vt:lpstr>
      <vt:lpstr>Слайд 6</vt:lpstr>
      <vt:lpstr>Модель превентивної освіти передбачає активізацію діяльності, своєчасне виявлення проблем  </vt:lpstr>
      <vt:lpstr>Захисти себе від ВІЛ                                    10 кл.</vt:lpstr>
      <vt:lpstr>Слайд 9</vt:lpstr>
      <vt:lpstr>Очікувані результати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XP GAME 2008</dc:creator>
  <cp:lastModifiedBy>Sony</cp:lastModifiedBy>
  <cp:revision>23</cp:revision>
  <dcterms:created xsi:type="dcterms:W3CDTF">2014-03-04T18:24:51Z</dcterms:created>
  <dcterms:modified xsi:type="dcterms:W3CDTF">2014-07-01T14:40:32Z</dcterms:modified>
</cp:coreProperties>
</file>