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306" r:id="rId5"/>
    <p:sldId id="307" r:id="rId6"/>
    <p:sldId id="278" r:id="rId7"/>
    <p:sldId id="309" r:id="rId8"/>
    <p:sldId id="310" r:id="rId9"/>
    <p:sldId id="283" r:id="rId10"/>
    <p:sldId id="263" r:id="rId11"/>
    <p:sldId id="296" r:id="rId12"/>
    <p:sldId id="300" r:id="rId13"/>
    <p:sldId id="291" r:id="rId14"/>
    <p:sldId id="293" r:id="rId15"/>
    <p:sldId id="292" r:id="rId16"/>
    <p:sldId id="294" r:id="rId17"/>
    <p:sldId id="295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 autoAdjust="0"/>
    <p:restoredTop sz="86323" autoAdjust="0"/>
  </p:normalViewPr>
  <p:slideViewPr>
    <p:cSldViewPr>
      <p:cViewPr>
        <p:scale>
          <a:sx n="60" d="100"/>
          <a:sy n="60" d="100"/>
        </p:scale>
        <p:origin x="-142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6733-E43D-4BBD-951B-4EF391383D9F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3EA2C-148D-420B-B369-C9815E90A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FFAB-33CB-4921-9178-C8A11993B418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2BFE-A895-4541-A484-4C5CE8D99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C0D51-A487-48C5-868F-ED1FDE3CC0B9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235A-EF79-473E-9C46-2FB695F0D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AA3A-A09F-4F76-81F8-21B367449B14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0D54-85C6-4E1F-9846-DB1F050A1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8D4D2-470E-4AD3-8172-18D367E44779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7932-C398-417A-AD02-2818DC92C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4F0F-6996-4717-81B0-4D7E1E0B51DB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76AAB-FFB1-4F12-8787-019ACB9E8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29D77-D10D-4C49-A455-06DE53934F04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DE58-2C44-4A7A-9BDE-988DBEEAA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363FE-E81E-41EE-AFB0-70C4E47B1113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C4540-D1DF-4EBE-A776-79DC66359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4145B-FB43-4CE0-AF67-E2D64B650D48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9C88F-052D-4390-8438-50B35E3CD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7547-5310-4E4F-9F75-BE64884DFEA1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D59EF-22D3-4A5B-970D-A1D4F44A4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05833-26CF-4FF0-A94E-B4C39C798C7A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AA04C-78C7-46FB-B849-C36A7C43D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FE0333-933C-435A-B38B-FA9E00EF5453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7E4955-827E-4827-8839-AABA958E9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Содержимое 2"/>
          <p:cNvSpPr>
            <a:spLocks/>
          </p:cNvSpPr>
          <p:nvPr/>
        </p:nvSpPr>
        <p:spPr bwMode="auto">
          <a:xfrm>
            <a:off x="1143000" y="457200"/>
            <a:ext cx="5867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uk-UA" alt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Презентація СШ №1 ім.Т.Г.Шевченка м.Самбора</a:t>
            </a:r>
            <a:endParaRPr lang="ru-RU" altLang="ru-RU" sz="36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ru-RU" altLang="ru-RU" sz="36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ru-RU" altLang="ru-RU" smtClean="0">
              <a:latin typeface="Monotype Corsiva" pitchFamily="66" charset="0"/>
            </a:endParaRPr>
          </a:p>
        </p:txBody>
      </p:sp>
      <p:pic>
        <p:nvPicPr>
          <p:cNvPr id="2051" name="Picture 10" descr="Безымянный1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r="49054" b="27605"/>
          <a:stretch>
            <a:fillRect/>
          </a:stretch>
        </p:blipFill>
        <p:spPr>
          <a:xfrm>
            <a:off x="2438400" y="2133600"/>
            <a:ext cx="4143375" cy="32766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>
            <p:ph type="body" idx="1"/>
          </p:nvPr>
        </p:nvSpPr>
        <p:spPr>
          <a:xfrm>
            <a:off x="1143000" y="1676400"/>
            <a:ext cx="6705600" cy="41148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63500">
            <a:solidFill>
              <a:srgbClr val="FF79A6"/>
            </a:solidFill>
            <a:rou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altLang="ru-RU" sz="2800" smtClean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uk-UA" altLang="ru-RU" sz="2800" smtClean="0"/>
              <a:t>  </a:t>
            </a:r>
            <a:r>
              <a:rPr lang="uk-UA" altLang="ru-RU" sz="2800" b="1" i="1" smtClean="0"/>
              <a:t>«Роль учителя в сучасній школі в процесі гуманізації навчально-виховної роботи шляхом впровадження інноваційних форм і методів»</a:t>
            </a:r>
            <a:r>
              <a:rPr lang="ru-RU" altLang="ru-RU" sz="2800" i="1" smtClean="0"/>
              <a:t> </a:t>
            </a:r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990600" y="304800"/>
            <a:ext cx="7315200" cy="175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Школа працює над проблемою:</a:t>
            </a:r>
          </a:p>
        </p:txBody>
      </p:sp>
      <p:pic>
        <p:nvPicPr>
          <p:cNvPr id="11268" name="Picture 7" descr="5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581400"/>
            <a:ext cx="19383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Безымянный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5914" b="667"/>
          <a:stretch>
            <a:fillRect/>
          </a:stretch>
        </p:blipFill>
        <p:spPr>
          <a:xfrm>
            <a:off x="1371600" y="228600"/>
            <a:ext cx="6289675" cy="66294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pPr eaLnBrk="1" hangingPunct="1"/>
            <a:r>
              <a:rPr lang="uk-UA" altLang="ru-RU" sz="2800" b="1" i="1" smtClean="0"/>
              <a:t>Під керівництвом дирекції організовуються виступи, конкурси, різні заходи</a:t>
            </a:r>
            <a:endParaRPr lang="ru-RU" altLang="ru-RU" sz="2800" b="1" i="1" smtClean="0"/>
          </a:p>
        </p:txBody>
      </p:sp>
      <p:pic>
        <p:nvPicPr>
          <p:cNvPr id="13315" name="Picture 3" descr="Безымянный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8729" b="44441"/>
          <a:stretch>
            <a:fillRect/>
          </a:stretch>
        </p:blipFill>
        <p:spPr>
          <a:xfrm>
            <a:off x="2057400" y="1447800"/>
            <a:ext cx="4800600" cy="4746625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2400" b="1" i="1" smtClean="0"/>
              <a:t>У школі ведеться контроль за гуртковою роботою і це дає відповідні результати (роботи членів гуртка “Чарівна голка”)</a:t>
            </a:r>
            <a:endParaRPr lang="ru-RU" altLang="ru-RU" sz="2400" b="1" i="1" smtClean="0"/>
          </a:p>
        </p:txBody>
      </p:sp>
      <p:pic>
        <p:nvPicPr>
          <p:cNvPr id="14339" name="Picture 5" descr="Безымянный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7792" b="51175"/>
          <a:stretch>
            <a:fillRect/>
          </a:stretch>
        </p:blipFill>
        <p:spPr>
          <a:xfrm>
            <a:off x="1600200" y="1447800"/>
            <a:ext cx="5715000" cy="4821238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2800" b="1" i="1" smtClean="0"/>
              <a:t>Виступи у міських конкурсах членів драматичного гуртка</a:t>
            </a:r>
            <a:endParaRPr lang="ru-RU" altLang="ru-RU" sz="2800" b="1" i="1" smtClean="0"/>
          </a:p>
        </p:txBody>
      </p:sp>
      <p:pic>
        <p:nvPicPr>
          <p:cNvPr id="15363" name="Picture 5" descr="Безымянный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837" r="68729" b="30972"/>
          <a:stretch>
            <a:fillRect/>
          </a:stretch>
        </p:blipFill>
        <p:spPr>
          <a:xfrm>
            <a:off x="1752600" y="1295400"/>
            <a:ext cx="5791200" cy="537845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z="36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виховної роботи:</a:t>
            </a:r>
            <a:endParaRPr lang="ru-RU" altLang="ru-RU" sz="36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7" name="Picture 6" descr="Безымянный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2802" b="44441"/>
          <a:stretch>
            <a:fillRect/>
          </a:stretch>
        </p:blipFill>
        <p:spPr>
          <a:xfrm>
            <a:off x="685800" y="1600200"/>
            <a:ext cx="7543800" cy="5180013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Безымянный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9360" b="46124"/>
          <a:stretch>
            <a:fillRect/>
          </a:stretch>
        </p:blipFill>
        <p:spPr>
          <a:xfrm>
            <a:off x="609600" y="609600"/>
            <a:ext cx="7924800" cy="5845175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2800" b="1" i="1" smtClean="0"/>
              <a:t>Організація загальношкільних заходів</a:t>
            </a:r>
            <a:endParaRPr lang="ru-RU" altLang="ru-RU" sz="2800" b="1" i="1" smtClean="0"/>
          </a:p>
        </p:txBody>
      </p:sp>
      <p:pic>
        <p:nvPicPr>
          <p:cNvPr id="18435" name="Picture 6" descr="Безымянный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37" r="47179" b="34340"/>
          <a:stretch>
            <a:fillRect/>
          </a:stretch>
        </p:blipFill>
        <p:spPr>
          <a:xfrm>
            <a:off x="762000" y="1447800"/>
            <a:ext cx="7467600" cy="5199063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7996677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495800"/>
            <a:ext cx="19907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457200" y="1700213"/>
            <a:ext cx="8153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altLang="ru-RU" sz="3600" b="1" i="1"/>
              <a:t>Мати високий імідж може лише той педагогічний колектив, де є відповідний належний контроль і творча атмосфера.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000" smtClean="0"/>
              <a:t>Над створенням навчальної матеріальної бази школи працювали такі директори: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000" smtClean="0"/>
              <a:t>Скорик Михайло Михайлович – з 01.10.1939р. – до 15.05.1941р.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000" smtClean="0"/>
              <a:t>Горняткевич Юліан Іванович – з 16.05.1941р. – до 27.08.1945р.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000" smtClean="0"/>
              <a:t>Рибас Гаврило Корнійович – з 28.08.1945р. – до 11.04.1948р.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000" smtClean="0"/>
              <a:t>Копійко Григорій Якович – з 12.04.1948р. – до 16.06.1948р.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000" smtClean="0"/>
              <a:t>Крот Петро Васильович – з 17.06.1948р. – до 21.07.1950р.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000" smtClean="0"/>
              <a:t>Онищенко Дмитро Григорович – з 22.07.1950р. – до 06.12.1951р.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000" smtClean="0"/>
              <a:t>Жигайло Віктор Феліксович – з 07.12.1951р. – до 11.01.1952р.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000" smtClean="0"/>
              <a:t>Бондаренко Іван Романович – з 12.01.1952р. – до 25.08.1952р.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000" smtClean="0"/>
              <a:t>Охріменко Микола Лукич – з 26.08.1952р. – до 12.08.1953р.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000" smtClean="0"/>
              <a:t>Елланський Георгій Іванович – з 16.08.1953р. – до 30.12.1969р.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000" smtClean="0"/>
              <a:t>Протягом 1953-1969 років біля школи було споруджено теплицю, географічний майданчик. У 1967-1968 навчальному році у школі було запроваджено кабінетну систему. Тут налічувалося 15 кабінетів: фізичний, хімічний, біологічний, географічний, української літератури, історії та суспільствознавства, російської літератури, іноземної мови та математики.</a:t>
            </a:r>
            <a:endParaRPr lang="ru-RU" altLang="ru-RU" sz="2000" smtClean="0"/>
          </a:p>
        </p:txBody>
      </p:sp>
      <p:sp>
        <p:nvSpPr>
          <p:cNvPr id="3075" name="Rectang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  <a:noFill/>
        </p:spPr>
        <p:txBody>
          <a:bodyPr/>
          <a:lstStyle/>
          <a:p>
            <a:pPr eaLnBrk="1" hangingPunct="1"/>
            <a:r>
              <a:rPr lang="uk-UA" altLang="ru-RU" sz="4000" smtClean="0"/>
              <a:t>Історія школи</a:t>
            </a:r>
            <a:endParaRPr lang="ru-RU" altLang="ru-RU" sz="4000" smtClean="0"/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1400" smtClean="0"/>
              <a:t>        </a:t>
            </a:r>
            <a:r>
              <a:rPr lang="uk-UA" altLang="ru-RU" sz="1600" smtClean="0"/>
              <a:t>За наступного директора Машури Георгія Максимовича ( 31.12.1969р.– 23.08.1988р.) обладнано кабінети:  військової підготовки, профорієнтаційний, трудового навчання для учнів 1-3 класів, природознавства для учнів 1-3 класів. У школі було побудовано спортивний зал, медпункт, музей, спортивний майданчики, астрономічну обсерваторію. На початку 80-х років обладнано лінгафонний кабінет, удосконалено спортивний комплекс, переобладнано шкільну їдальню. Це все стало можливим при допомозі шефів, батьків, учнів та громадськості міста.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1600" smtClean="0"/>
              <a:t>         Гордістю школи був і залишається краєзнавчий музей, який відомий не лише на Самбірщині , а й за її межами. Краєзнавча робота у школі розпочалася у 1953-1954 роках, коли було здійснено багатоденний похід учнів школи під керівництвом вчителя географії Машури Г.М. Після проголошення незалежності України музей при СШ №1 став у пригоді громадськості міста. У відновленому музеї «Бойківщина» експонати шкільного краєзнавчого музею стали основою. </a:t>
            </a:r>
            <a:r>
              <a:rPr lang="en-US" altLang="ru-RU" sz="1600" smtClean="0">
                <a:latin typeface="Times New Roman" pitchFamily="18" charset="0"/>
              </a:rPr>
              <a:t>C</a:t>
            </a:r>
            <a:r>
              <a:rPr lang="uk-UA" altLang="ru-RU" sz="1600" smtClean="0"/>
              <a:t>ьогодні музей продовжує свою роботу. Керує ним вчитель історії, керівник гуртка історичного краєзнавства Волянська Л.Д.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1600" smtClean="0"/>
              <a:t>        Славна історія школи продовжується за директора Холявко Марії Іванівни, яка почала виконувати обов’язки директора з 24.08.1988 року. Серед усіх директорів – це перша директор – жінка. Очоливши педагогічний та учнівський колективи школи, Марія Іванівна доклала багато зусиль, щоб школа стала не на словах, а на ділі другим домом усім, хто в ній працює і вчиться. Помітний затишок, приємна атмосфера свята присутня у школі майже кожного дня. Радянська атмосфера шкільного життя у 90-ті роки відходить у минуле. У школі запанували національно-патріотичні настрої.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1600" smtClean="0"/>
              <a:t>        У 1990 році школа отримала право носити ім’я Тараса Григоровича Шевченка. </a:t>
            </a:r>
            <a:endParaRPr lang="ru-RU" altLang="ru-RU" sz="1600" smtClean="0"/>
          </a:p>
        </p:txBody>
      </p:sp>
    </p:spTree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1800" i="1" smtClean="0"/>
              <a:t>  Портрет Великого Кобзаря у фойє школи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1800" i="1" smtClean="0"/>
              <a:t>(художник Машура Г.М., 1991 р.)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uk-UA" altLang="ru-RU" sz="180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uk-UA" altLang="ru-RU" sz="1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1800" smtClean="0"/>
              <a:t>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uk-UA" altLang="ru-RU" sz="1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uk-UA" altLang="ru-RU" sz="1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uk-UA" altLang="ru-RU" sz="1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uk-UA" altLang="ru-RU" sz="1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uk-UA" altLang="ru-RU" sz="1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1800" smtClean="0"/>
              <a:t>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1800" smtClean="0"/>
              <a:t>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uk-UA" altLang="ru-RU" sz="1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1800" smtClean="0"/>
              <a:t>      Вже у  1992 – 1993 роках обладнано нові кабінети української літератури «Кобзарева світлиця» та «Франкова кузня», кабінет народознавства. Традиційним стало проведення у Шевченкові дні фестивалю Шевченкіани та «Свята душі твоєї».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1800" smtClean="0"/>
              <a:t>       По новому, враховуючи сучасні вимоги, переобладнано фізичний, хімічний, математичний, географічний, біологічний, історичний кабінети, кабінет християнської етики, кабінет світової літератури, кабінет іноземної мови.</a:t>
            </a:r>
            <a:endParaRPr lang="uk-UA" altLang="ru-RU" sz="1800" i="1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1800" i="1" smtClean="0"/>
              <a:t>      </a:t>
            </a:r>
            <a:endParaRPr lang="ru-RU" altLang="ru-RU" sz="1800" smtClean="0"/>
          </a:p>
        </p:txBody>
      </p:sp>
      <p:pic>
        <p:nvPicPr>
          <p:cNvPr id="5123" name="Рисунок 2" descr="G:\DCIM\126DSCIM\PICT1718.JPG"/>
          <p:cNvPicPr>
            <a:picLocks noChangeAspect="1" noChangeArrowheads="1"/>
          </p:cNvPicPr>
          <p:nvPr/>
        </p:nvPicPr>
        <p:blipFill>
          <a:blip r:embed="rId2" cstate="print"/>
          <a:srcRect l="7353" t="19724" r="13019" b="3749"/>
          <a:stretch>
            <a:fillRect/>
          </a:stretch>
        </p:blipFill>
        <p:spPr bwMode="auto">
          <a:xfrm>
            <a:off x="3048000" y="1143000"/>
            <a:ext cx="22812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371600" y="762000"/>
            <a:ext cx="69342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altLang="ru-RU" i="1"/>
              <a:t>Емблема школи</a:t>
            </a:r>
          </a:p>
          <a:p>
            <a:pPr algn="ctr"/>
            <a:endParaRPr lang="uk-UA" altLang="ru-RU"/>
          </a:p>
          <a:p>
            <a:r>
              <a:rPr lang="uk-UA" altLang="ru-RU"/>
              <a:t>     </a:t>
            </a:r>
          </a:p>
          <a:p>
            <a:endParaRPr lang="uk-UA" altLang="ru-RU"/>
          </a:p>
          <a:p>
            <a:endParaRPr lang="uk-UA" altLang="ru-RU"/>
          </a:p>
          <a:p>
            <a:endParaRPr lang="uk-UA" altLang="ru-RU"/>
          </a:p>
          <a:p>
            <a:endParaRPr lang="uk-UA" altLang="ru-RU"/>
          </a:p>
          <a:p>
            <a:endParaRPr lang="uk-UA" altLang="ru-RU"/>
          </a:p>
          <a:p>
            <a:endParaRPr lang="uk-UA" altLang="ru-RU"/>
          </a:p>
          <a:p>
            <a:endParaRPr lang="uk-UA" altLang="ru-RU"/>
          </a:p>
          <a:p>
            <a:endParaRPr lang="uk-UA" altLang="ru-RU"/>
          </a:p>
          <a:p>
            <a:endParaRPr lang="en-US" altLang="ru-RU"/>
          </a:p>
          <a:p>
            <a:r>
              <a:rPr lang="uk-UA" altLang="ru-RU"/>
              <a:t>У школі працює 6 педагогічних працівників, з них:</a:t>
            </a:r>
          </a:p>
          <a:p>
            <a:r>
              <a:rPr lang="uk-UA" altLang="ru-RU"/>
              <a:t>вчителів, нагороджених званням «Відмінник освіти» - 9 чоловік;</a:t>
            </a:r>
          </a:p>
          <a:p>
            <a:r>
              <a:rPr lang="uk-UA" altLang="ru-RU"/>
              <a:t>вчителів – методистів – 3 чоловік; </a:t>
            </a:r>
          </a:p>
          <a:p>
            <a:r>
              <a:rPr lang="uk-UA" altLang="ru-RU"/>
              <a:t>вчителів, яким присвоєно звання «старший вчитель» - 19 чоловік.</a:t>
            </a:r>
            <a:endParaRPr lang="ru-RU" altLang="ru-RU"/>
          </a:p>
        </p:txBody>
      </p:sp>
      <p:pic>
        <p:nvPicPr>
          <p:cNvPr id="6147" name="Рисунок 64" descr="G:\DCIM\100CANON\IMG_0625.JPG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 l="5522" t="4640" r="10899" b="12730"/>
          <a:stretch>
            <a:fillRect/>
          </a:stretch>
        </p:blipFill>
        <p:spPr bwMode="auto">
          <a:xfrm>
            <a:off x="3810000" y="1295400"/>
            <a:ext cx="22034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2390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Холявко Марія Іванівна - директор школи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53340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Кеча Ірина Осипівна - заступник директора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з навчально-виховної роботи школи</a:t>
            </a:r>
          </a:p>
        </p:txBody>
      </p:sp>
      <p:pic>
        <p:nvPicPr>
          <p:cNvPr id="8195" name="Picture 11" descr="Безымянный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00200"/>
            <a:ext cx="5956300" cy="391795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7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Буряк Надія Богданівна - заступник директора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з виховної роботи школи</a:t>
            </a:r>
          </a:p>
        </p:txBody>
      </p:sp>
      <p:pic>
        <p:nvPicPr>
          <p:cNvPr id="9219" name="Picture 9" descr="Безымянный,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82900" y="1600200"/>
            <a:ext cx="3376613" cy="4525963"/>
          </a:xfrm>
        </p:spPr>
      </p:pic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28600"/>
          </a:xfrm>
        </p:spPr>
        <p:txBody>
          <a:bodyPr/>
          <a:lstStyle/>
          <a:p>
            <a:pPr eaLnBrk="1" hangingPunct="1"/>
            <a:r>
              <a:rPr lang="uk-UA" altLang="ru-RU" sz="1800" b="1" i="1" smtClean="0"/>
              <a:t>Управлінська діяльність здійснюється із застосуванням інноваційних форм та методів роботи</a:t>
            </a:r>
            <a:r>
              <a:rPr lang="uk-UA" altLang="ru-RU" sz="4000" smtClean="0"/>
              <a:t> </a:t>
            </a:r>
            <a:endParaRPr lang="ru-RU" altLang="ru-RU" sz="4000" smtClean="0"/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152400" y="1377950"/>
            <a:ext cx="8686800" cy="5022850"/>
            <a:chOff x="2010" y="5344"/>
            <a:chExt cx="8880" cy="8632"/>
          </a:xfrm>
        </p:grpSpPr>
        <p:sp>
          <p:nvSpPr>
            <p:cNvPr id="10244" name="AutoShape 5"/>
            <p:cNvSpPr>
              <a:spLocks noChangeArrowheads="1"/>
            </p:cNvSpPr>
            <p:nvPr/>
          </p:nvSpPr>
          <p:spPr bwMode="auto">
            <a:xfrm>
              <a:off x="3915" y="5344"/>
              <a:ext cx="4725" cy="1350"/>
            </a:xfrm>
            <a:prstGeom prst="cube">
              <a:avLst>
                <a:gd name="adj" fmla="val 25000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200" b="1">
                  <a:latin typeface="Calibri" pitchFamily="34" charset="0"/>
                </a:rPr>
                <a:t>Інформаційні технології роботи СШ №1 ім.Т.Г.Шевченка м.Самбора</a:t>
              </a:r>
              <a:endParaRPr lang="ru-RU" altLang="ru-RU"/>
            </a:p>
          </p:txBody>
        </p:sp>
        <p:sp>
          <p:nvSpPr>
            <p:cNvPr id="10245" name="AutoShape 6"/>
            <p:cNvSpPr>
              <a:spLocks noChangeArrowheads="1"/>
            </p:cNvSpPr>
            <p:nvPr/>
          </p:nvSpPr>
          <p:spPr bwMode="auto">
            <a:xfrm>
              <a:off x="3075" y="7056"/>
              <a:ext cx="3540" cy="1350"/>
            </a:xfrm>
            <a:prstGeom prst="cube">
              <a:avLst>
                <a:gd name="adj" fmla="val 25000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200" b="1">
                  <a:latin typeface="Calibri" pitchFamily="34" charset="0"/>
                </a:rPr>
                <a:t>Комп</a:t>
              </a:r>
              <a:r>
                <a:rPr lang="en-US" altLang="ru-RU" sz="1200" b="1">
                  <a:latin typeface="Calibri" pitchFamily="34" charset="0"/>
                </a:rPr>
                <a:t>’</a:t>
              </a:r>
              <a:r>
                <a:rPr lang="ru-RU" altLang="ru-RU" sz="1200" b="1">
                  <a:latin typeface="Calibri" pitchFamily="34" charset="0"/>
                </a:rPr>
                <a:t>теризація управлінської діяльності</a:t>
              </a:r>
              <a:endParaRPr lang="ru-RU" altLang="ru-RU"/>
            </a:p>
          </p:txBody>
        </p:sp>
        <p:sp>
          <p:nvSpPr>
            <p:cNvPr id="10246" name="AutoShape 7"/>
            <p:cNvSpPr>
              <a:spLocks noChangeArrowheads="1"/>
            </p:cNvSpPr>
            <p:nvPr/>
          </p:nvSpPr>
          <p:spPr bwMode="auto">
            <a:xfrm>
              <a:off x="7350" y="7056"/>
              <a:ext cx="3540" cy="1350"/>
            </a:xfrm>
            <a:prstGeom prst="cube">
              <a:avLst>
                <a:gd name="adj" fmla="val 25000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200" b="1">
                  <a:latin typeface="Calibri" pitchFamily="34" charset="0"/>
                </a:rPr>
                <a:t>Комп</a:t>
              </a:r>
              <a:r>
                <a:rPr lang="en-US" altLang="ru-RU" sz="1200" b="1">
                  <a:latin typeface="Calibri" pitchFamily="34" charset="0"/>
                </a:rPr>
                <a:t>’</a:t>
              </a:r>
              <a:r>
                <a:rPr lang="ru-RU" altLang="ru-RU" sz="1200" b="1">
                  <a:latin typeface="Calibri" pitchFamily="34" charset="0"/>
                </a:rPr>
                <a:t>теризація   навчально-виховної роботи</a:t>
              </a:r>
              <a:endParaRPr lang="ru-RU" altLang="ru-RU"/>
            </a:p>
          </p:txBody>
        </p:sp>
        <p:sp>
          <p:nvSpPr>
            <p:cNvPr id="10247" name="Rectangle 8"/>
            <p:cNvSpPr>
              <a:spLocks noChangeArrowheads="1"/>
            </p:cNvSpPr>
            <p:nvPr/>
          </p:nvSpPr>
          <p:spPr bwMode="auto">
            <a:xfrm>
              <a:off x="2010" y="8658"/>
              <a:ext cx="600" cy="499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altLang="ru-RU" sz="1200" b="1">
                  <a:latin typeface="Calibri" pitchFamily="34" charset="0"/>
                </a:rPr>
                <a:t>А в т о м а т и з а ц і я   р о б о т и</a:t>
              </a:r>
              <a:endParaRPr lang="ru-RU" altLang="ru-RU"/>
            </a:p>
          </p:txBody>
        </p:sp>
        <p:sp>
          <p:nvSpPr>
            <p:cNvPr id="10248" name="AutoShape 9"/>
            <p:cNvSpPr>
              <a:spLocks noChangeArrowheads="1"/>
            </p:cNvSpPr>
            <p:nvPr/>
          </p:nvSpPr>
          <p:spPr bwMode="auto">
            <a:xfrm>
              <a:off x="2940" y="8658"/>
              <a:ext cx="3540" cy="758"/>
            </a:xfrm>
            <a:prstGeom prst="cube">
              <a:avLst>
                <a:gd name="adj" fmla="val 25000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200" b="1">
                  <a:latin typeface="Calibri" pitchFamily="34" charset="0"/>
                </a:rPr>
                <a:t>Керівників та заступників</a:t>
              </a:r>
              <a:endParaRPr lang="ru-RU" altLang="ru-RU"/>
            </a:p>
          </p:txBody>
        </p:sp>
        <p:sp>
          <p:nvSpPr>
            <p:cNvPr id="10249" name="AutoShape 10"/>
            <p:cNvSpPr>
              <a:spLocks noChangeArrowheads="1"/>
            </p:cNvSpPr>
            <p:nvPr/>
          </p:nvSpPr>
          <p:spPr bwMode="auto">
            <a:xfrm>
              <a:off x="2940" y="9811"/>
              <a:ext cx="3540" cy="758"/>
            </a:xfrm>
            <a:prstGeom prst="cube">
              <a:avLst>
                <a:gd name="adj" fmla="val 25000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200" b="1">
                  <a:latin typeface="Calibri" pitchFamily="34" charset="0"/>
                </a:rPr>
                <a:t>Секретаря</a:t>
              </a:r>
              <a:endParaRPr lang="ru-RU" altLang="ru-RU"/>
            </a:p>
          </p:txBody>
        </p:sp>
        <p:sp>
          <p:nvSpPr>
            <p:cNvPr id="10250" name="AutoShape 11"/>
            <p:cNvSpPr>
              <a:spLocks noChangeArrowheads="1"/>
            </p:cNvSpPr>
            <p:nvPr/>
          </p:nvSpPr>
          <p:spPr bwMode="auto">
            <a:xfrm>
              <a:off x="2850" y="10801"/>
              <a:ext cx="3540" cy="758"/>
            </a:xfrm>
            <a:prstGeom prst="cube">
              <a:avLst>
                <a:gd name="adj" fmla="val 25000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200" b="1">
                  <a:latin typeface="Calibri" pitchFamily="34" charset="0"/>
                </a:rPr>
                <a:t>Психолога</a:t>
              </a:r>
              <a:endParaRPr lang="ru-RU" altLang="ru-RU"/>
            </a:p>
          </p:txBody>
        </p:sp>
        <p:sp>
          <p:nvSpPr>
            <p:cNvPr id="10251" name="AutoShape 12"/>
            <p:cNvSpPr>
              <a:spLocks noChangeArrowheads="1"/>
            </p:cNvSpPr>
            <p:nvPr/>
          </p:nvSpPr>
          <p:spPr bwMode="auto">
            <a:xfrm>
              <a:off x="2850" y="11994"/>
              <a:ext cx="3540" cy="758"/>
            </a:xfrm>
            <a:prstGeom prst="cube">
              <a:avLst>
                <a:gd name="adj" fmla="val 25000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200" b="1">
                  <a:latin typeface="Calibri" pitchFamily="34" charset="0"/>
                </a:rPr>
                <a:t>Соціального педагога</a:t>
              </a:r>
              <a:endParaRPr lang="ru-RU" altLang="ru-RU"/>
            </a:p>
          </p:txBody>
        </p:sp>
        <p:sp>
          <p:nvSpPr>
            <p:cNvPr id="10252" name="AutoShape 13"/>
            <p:cNvSpPr>
              <a:spLocks noChangeArrowheads="1"/>
            </p:cNvSpPr>
            <p:nvPr/>
          </p:nvSpPr>
          <p:spPr bwMode="auto">
            <a:xfrm>
              <a:off x="2940" y="13218"/>
              <a:ext cx="3540" cy="758"/>
            </a:xfrm>
            <a:prstGeom prst="cube">
              <a:avLst>
                <a:gd name="adj" fmla="val 25000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200" b="1">
                  <a:latin typeface="Calibri" pitchFamily="34" charset="0"/>
                </a:rPr>
                <a:t>Бібліотекаря</a:t>
              </a:r>
              <a:endParaRPr lang="ru-RU" altLang="ru-RU"/>
            </a:p>
          </p:txBody>
        </p:sp>
        <p:sp>
          <p:nvSpPr>
            <p:cNvPr id="10253" name="AutoShape 14"/>
            <p:cNvSpPr>
              <a:spLocks noChangeArrowheads="1"/>
            </p:cNvSpPr>
            <p:nvPr/>
          </p:nvSpPr>
          <p:spPr bwMode="auto">
            <a:xfrm>
              <a:off x="7260" y="8658"/>
              <a:ext cx="3540" cy="1350"/>
            </a:xfrm>
            <a:prstGeom prst="cube">
              <a:avLst>
                <a:gd name="adj" fmla="val 25000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200" b="1">
                  <a:latin typeface="Calibri" pitchFamily="34" charset="0"/>
                </a:rPr>
                <a:t>Апробація і застосування електронних засобів навчання</a:t>
              </a:r>
              <a:endParaRPr lang="ru-RU" altLang="ru-RU"/>
            </a:p>
          </p:txBody>
        </p:sp>
        <p:sp>
          <p:nvSpPr>
            <p:cNvPr id="10254" name="AutoShape 15"/>
            <p:cNvSpPr>
              <a:spLocks noChangeArrowheads="1"/>
            </p:cNvSpPr>
            <p:nvPr/>
          </p:nvSpPr>
          <p:spPr bwMode="auto">
            <a:xfrm>
              <a:off x="7350" y="10201"/>
              <a:ext cx="3540" cy="1110"/>
            </a:xfrm>
            <a:prstGeom prst="cube">
              <a:avLst>
                <a:gd name="adj" fmla="val 25000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200" b="1">
                  <a:latin typeface="Calibri" pitchFamily="34" charset="0"/>
                </a:rPr>
                <a:t>Розробка електронного супроводу занять</a:t>
              </a:r>
              <a:endParaRPr lang="ru-RU" altLang="ru-RU"/>
            </a:p>
          </p:txBody>
        </p:sp>
        <p:sp>
          <p:nvSpPr>
            <p:cNvPr id="10255" name="AutoShape 16"/>
            <p:cNvSpPr>
              <a:spLocks noChangeArrowheads="1"/>
            </p:cNvSpPr>
            <p:nvPr/>
          </p:nvSpPr>
          <p:spPr bwMode="auto">
            <a:xfrm>
              <a:off x="7350" y="11510"/>
              <a:ext cx="3540" cy="1094"/>
            </a:xfrm>
            <a:prstGeom prst="cube">
              <a:avLst>
                <a:gd name="adj" fmla="val 25000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200" b="1">
                  <a:latin typeface="Calibri" pitchFamily="34" charset="0"/>
                </a:rPr>
                <a:t>Тестові програмні засоби навчання</a:t>
              </a:r>
              <a:endParaRPr lang="ru-RU" altLang="ru-RU"/>
            </a:p>
          </p:txBody>
        </p:sp>
        <p:sp>
          <p:nvSpPr>
            <p:cNvPr id="10256" name="AutoShape 17"/>
            <p:cNvSpPr>
              <a:spLocks noChangeArrowheads="1"/>
            </p:cNvSpPr>
            <p:nvPr/>
          </p:nvSpPr>
          <p:spPr bwMode="auto">
            <a:xfrm>
              <a:off x="7350" y="12903"/>
              <a:ext cx="3540" cy="1028"/>
            </a:xfrm>
            <a:prstGeom prst="cube">
              <a:avLst>
                <a:gd name="adj" fmla="val 25000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200" b="1">
                  <a:latin typeface="Calibri" pitchFamily="34" charset="0"/>
                </a:rPr>
                <a:t>Використання технологій в позакласній роботі</a:t>
              </a:r>
              <a:endParaRPr lang="ru-RU" altLang="ru-RU"/>
            </a:p>
          </p:txBody>
        </p:sp>
        <p:cxnSp>
          <p:nvCxnSpPr>
            <p:cNvPr id="10257" name="AutoShape 18"/>
            <p:cNvCxnSpPr>
              <a:cxnSpLocks noChangeShapeType="1"/>
            </p:cNvCxnSpPr>
            <p:nvPr/>
          </p:nvCxnSpPr>
          <p:spPr bwMode="auto">
            <a:xfrm rot="16200000" flipH="1">
              <a:off x="6460" y="7180"/>
              <a:ext cx="1375" cy="404"/>
            </a:xfrm>
            <a:prstGeom prst="bentConnector3">
              <a:avLst>
                <a:gd name="adj1" fmla="val 10006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8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4306" y="10710"/>
              <a:ext cx="5686" cy="403"/>
            </a:xfrm>
            <a:prstGeom prst="bentConnector3">
              <a:avLst>
                <a:gd name="adj1" fmla="val 10013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9" name="AutoShape 20"/>
            <p:cNvCxnSpPr>
              <a:cxnSpLocks noChangeShapeType="1"/>
            </p:cNvCxnSpPr>
            <p:nvPr/>
          </p:nvCxnSpPr>
          <p:spPr bwMode="auto">
            <a:xfrm>
              <a:off x="6947" y="9319"/>
              <a:ext cx="31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60" name="AutoShape 21"/>
            <p:cNvCxnSpPr>
              <a:cxnSpLocks noChangeShapeType="1"/>
            </p:cNvCxnSpPr>
            <p:nvPr/>
          </p:nvCxnSpPr>
          <p:spPr bwMode="auto">
            <a:xfrm>
              <a:off x="6947" y="10800"/>
              <a:ext cx="40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61" name="AutoShape 22"/>
            <p:cNvCxnSpPr>
              <a:cxnSpLocks noChangeShapeType="1"/>
            </p:cNvCxnSpPr>
            <p:nvPr/>
          </p:nvCxnSpPr>
          <p:spPr bwMode="auto">
            <a:xfrm>
              <a:off x="6947" y="12092"/>
              <a:ext cx="40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62" name="AutoShape 23"/>
            <p:cNvCxnSpPr>
              <a:cxnSpLocks noChangeShapeType="1"/>
            </p:cNvCxnSpPr>
            <p:nvPr/>
          </p:nvCxnSpPr>
          <p:spPr bwMode="auto">
            <a:xfrm rot="5400000">
              <a:off x="3273" y="6415"/>
              <a:ext cx="953" cy="330"/>
            </a:xfrm>
            <a:prstGeom prst="bentConnector3">
              <a:avLst>
                <a:gd name="adj1" fmla="val -42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63" name="AutoShape 24"/>
            <p:cNvCxnSpPr>
              <a:cxnSpLocks noChangeShapeType="1"/>
            </p:cNvCxnSpPr>
            <p:nvPr/>
          </p:nvCxnSpPr>
          <p:spPr bwMode="auto">
            <a:xfrm rot="5400000">
              <a:off x="2181" y="7763"/>
              <a:ext cx="934" cy="855"/>
            </a:xfrm>
            <a:prstGeom prst="bentConnector3">
              <a:avLst>
                <a:gd name="adj1" fmla="val -289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64" name="AutoShape 25"/>
            <p:cNvCxnSpPr>
              <a:cxnSpLocks noChangeShapeType="1"/>
            </p:cNvCxnSpPr>
            <p:nvPr/>
          </p:nvCxnSpPr>
          <p:spPr bwMode="auto">
            <a:xfrm>
              <a:off x="2610" y="9008"/>
              <a:ext cx="330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65" name="AutoShape 26"/>
            <p:cNvCxnSpPr>
              <a:cxnSpLocks noChangeShapeType="1"/>
            </p:cNvCxnSpPr>
            <p:nvPr/>
          </p:nvCxnSpPr>
          <p:spPr bwMode="auto">
            <a:xfrm>
              <a:off x="2610" y="10201"/>
              <a:ext cx="33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66" name="AutoShape 27"/>
            <p:cNvCxnSpPr>
              <a:cxnSpLocks noChangeShapeType="1"/>
            </p:cNvCxnSpPr>
            <p:nvPr/>
          </p:nvCxnSpPr>
          <p:spPr bwMode="auto">
            <a:xfrm>
              <a:off x="2610" y="11214"/>
              <a:ext cx="2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67" name="AutoShape 28"/>
            <p:cNvCxnSpPr>
              <a:cxnSpLocks noChangeShapeType="1"/>
            </p:cNvCxnSpPr>
            <p:nvPr/>
          </p:nvCxnSpPr>
          <p:spPr bwMode="auto">
            <a:xfrm>
              <a:off x="2610" y="12374"/>
              <a:ext cx="2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68" name="AutoShape 29"/>
            <p:cNvCxnSpPr>
              <a:cxnSpLocks noChangeShapeType="1"/>
            </p:cNvCxnSpPr>
            <p:nvPr/>
          </p:nvCxnSpPr>
          <p:spPr bwMode="auto">
            <a:xfrm>
              <a:off x="2295" y="13653"/>
              <a:ext cx="0" cy="27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69" name="AutoShape 30"/>
            <p:cNvCxnSpPr>
              <a:cxnSpLocks noChangeShapeType="1"/>
            </p:cNvCxnSpPr>
            <p:nvPr/>
          </p:nvCxnSpPr>
          <p:spPr bwMode="auto">
            <a:xfrm>
              <a:off x="2295" y="13931"/>
              <a:ext cx="64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а">
  <a:themeElements>
    <a:clrScheme name="Другая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4D160F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Школа</Template>
  <TotalTime>328</TotalTime>
  <Words>784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Calibri</vt:lpstr>
      <vt:lpstr>Monotype Corsiva</vt:lpstr>
      <vt:lpstr>Школа</vt:lpstr>
      <vt:lpstr>Слайд 1</vt:lpstr>
      <vt:lpstr>Історія школи</vt:lpstr>
      <vt:lpstr>Слайд 3</vt:lpstr>
      <vt:lpstr>Слайд 4</vt:lpstr>
      <vt:lpstr>Слайд 5</vt:lpstr>
      <vt:lpstr>Слайд 6</vt:lpstr>
      <vt:lpstr>Слайд 7</vt:lpstr>
      <vt:lpstr>Слайд 8</vt:lpstr>
      <vt:lpstr>Управлінська діяльність здійснюється із застосуванням інноваційних форм та методів роботи </vt:lpstr>
      <vt:lpstr>Слайд 10</vt:lpstr>
      <vt:lpstr>Слайд 11</vt:lpstr>
      <vt:lpstr>Під керівництвом дирекції організовуються виступи, конкурси, різні заходи</vt:lpstr>
      <vt:lpstr>У школі ведеться контроль за гуртковою роботою і це дає відповідні результати (роботи членів гуртка “Чарівна голка”)</vt:lpstr>
      <vt:lpstr>Виступи у міських конкурсах членів драматичного гуртка</vt:lpstr>
      <vt:lpstr>Структура виховної роботи:</vt:lpstr>
      <vt:lpstr>Слайд 16</vt:lpstr>
      <vt:lpstr>Організація загальношкільних заходів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 методы обучения</dc:title>
  <dc:creator>Татьяна</dc:creator>
  <cp:lastModifiedBy>Sony2</cp:lastModifiedBy>
  <cp:revision>26</cp:revision>
  <dcterms:created xsi:type="dcterms:W3CDTF">2011-07-14T10:16:19Z</dcterms:created>
  <dcterms:modified xsi:type="dcterms:W3CDTF">2014-09-02T08:40:33Z</dcterms:modified>
</cp:coreProperties>
</file>