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0"/>
  </p:notesMasterIdLst>
  <p:sldIdLst>
    <p:sldId id="283" r:id="rId2"/>
    <p:sldId id="256" r:id="rId3"/>
    <p:sldId id="278" r:id="rId4"/>
    <p:sldId id="311" r:id="rId5"/>
    <p:sldId id="268" r:id="rId6"/>
    <p:sldId id="258" r:id="rId7"/>
    <p:sldId id="262" r:id="rId8"/>
    <p:sldId id="281" r:id="rId9"/>
    <p:sldId id="285" r:id="rId10"/>
    <p:sldId id="274" r:id="rId11"/>
    <p:sldId id="298" r:id="rId12"/>
    <p:sldId id="309" r:id="rId13"/>
    <p:sldId id="289" r:id="rId14"/>
    <p:sldId id="293" r:id="rId15"/>
    <p:sldId id="308" r:id="rId16"/>
    <p:sldId id="286" r:id="rId17"/>
    <p:sldId id="301" r:id="rId18"/>
    <p:sldId id="302" r:id="rId19"/>
    <p:sldId id="303" r:id="rId20"/>
    <p:sldId id="296" r:id="rId21"/>
    <p:sldId id="299" r:id="rId22"/>
    <p:sldId id="294" r:id="rId23"/>
    <p:sldId id="297" r:id="rId24"/>
    <p:sldId id="307" r:id="rId25"/>
    <p:sldId id="306" r:id="rId26"/>
    <p:sldId id="310" r:id="rId27"/>
    <p:sldId id="305" r:id="rId28"/>
    <p:sldId id="282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2945" autoAdjust="0"/>
  </p:normalViewPr>
  <p:slideViewPr>
    <p:cSldViewPr>
      <p:cViewPr varScale="1">
        <p:scale>
          <a:sx n="68" d="100"/>
          <a:sy n="68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2D6C930-4E78-43D8-9E1B-15D770B1004A}" type="datetimeFigureOut">
              <a:rPr lang="ru-RU"/>
              <a:pPr>
                <a:defRPr/>
              </a:pPr>
              <a:t>01.08.2014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13D82FB-97B5-4484-961B-1F22A93181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E98717C-14AB-4290-A56D-4280A113BE7E}" type="slidenum">
              <a:rPr lang="ru-RU" smtClean="0"/>
              <a:pPr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3ABCBD5-F6C2-495F-BBEF-A780848DAA7A}" type="slidenum">
              <a:rPr lang="ru-RU" smtClean="0"/>
              <a:pPr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FE1DB-F3C5-4EE2-9B0A-CE5E377BA5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669E2-40BD-42D8-87BF-6A0FDD1FF5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89144-DD23-4C36-B0F8-65B4AB6E79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182CF-8471-46A1-8D3E-DB1A7A1BFD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ED8CD-87EF-4DCE-87FD-B6920FC070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4F01F-FE26-4930-A2F1-9A9CC7065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425C3-F078-4344-BE9B-85369035ED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EECEF-0E88-49D9-9541-5D958D3BD4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74F87-E258-4E56-8C07-211346FE88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DD86B-9F83-4A1F-A6BD-7A33D3F57F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EB2B2-E87E-4373-9B0F-5B79186864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301224A4-9FB4-4B80-B98C-E38020155B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9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ransition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 descr="\\Komputer6\школа\Шкільні  фото\фото школи\Scan0045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3" y="1714500"/>
            <a:ext cx="3243262" cy="2292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F:\FOTO\2009\Школа\Фото 04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286081"/>
            <a:ext cx="3428992" cy="2571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F:\FOTO\2009\Школа\Фото 04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10485" y="4357694"/>
            <a:ext cx="3333515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F:\FOTO\2009\Школа\Фото 04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15816" y="4293096"/>
            <a:ext cx="3131840" cy="234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8" name="TextBox 1"/>
          <p:cNvSpPr txBox="1">
            <a:spLocks noChangeArrowheads="1"/>
          </p:cNvSpPr>
          <p:nvPr/>
        </p:nvSpPr>
        <p:spPr bwMode="auto">
          <a:xfrm>
            <a:off x="684213" y="188913"/>
            <a:ext cx="82089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Дубенська</a:t>
            </a:r>
            <a:r>
              <a:rPr lang="uk-UA" sz="28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загальноосвітня школа</a:t>
            </a:r>
          </a:p>
          <a:p>
            <a:pPr algn="ctr"/>
            <a:r>
              <a:rPr lang="uk-UA" sz="28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І –ІІІ ступенів № 6 </a:t>
            </a:r>
          </a:p>
          <a:p>
            <a:pPr algn="ctr"/>
            <a:r>
              <a:rPr lang="uk-UA" sz="2800" b="1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Дубенської</a:t>
            </a:r>
            <a:r>
              <a:rPr lang="uk-UA" sz="28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міської ради Рівненської області</a:t>
            </a:r>
            <a:endParaRPr lang="ru-RU" sz="28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079" name="TextBox 8"/>
          <p:cNvSpPr txBox="1">
            <a:spLocks noChangeArrowheads="1"/>
          </p:cNvSpPr>
          <p:nvPr/>
        </p:nvSpPr>
        <p:spPr bwMode="auto">
          <a:xfrm>
            <a:off x="3851275" y="1989138"/>
            <a:ext cx="4824413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/>
              <a:t>Модель превентивної освіти у </a:t>
            </a:r>
          </a:p>
          <a:p>
            <a:pPr algn="ctr"/>
            <a:r>
              <a:rPr lang="uk-UA" sz="3200"/>
              <a:t>Школі, дружній до дитини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38" y="2428875"/>
            <a:ext cx="3121025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43688" y="4464050"/>
            <a:ext cx="2066925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938" y="1214438"/>
            <a:ext cx="3621087" cy="271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08324"/>
          </a:xfrm>
        </p:spPr>
        <p:txBody>
          <a:bodyPr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“ Якщо ви хочете залучити кого-небудь на свій бік, насамперед переконайте його в тому, що ви йому друг ”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uk-UA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Авраам Лінкольн</a:t>
            </a:r>
            <a:br>
              <a:rPr lang="uk-UA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</a:br>
            <a:r>
              <a:rPr lang="uk-UA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/>
            </a:r>
            <a:br>
              <a:rPr lang="uk-UA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</a:br>
            <a:endParaRPr lang="uk-UA" sz="2400" dirty="0" smtClean="0">
              <a:solidFill>
                <a:schemeClr val="accent5">
                  <a:lumMod val="20000"/>
                  <a:lumOff val="80000"/>
                </a:schemeClr>
              </a:solidFill>
              <a:effectLst/>
            </a:endParaRPr>
          </a:p>
        </p:txBody>
      </p:sp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857375" y="4078288"/>
            <a:ext cx="3706813" cy="277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F:\Шкільні фото\Різні фото\IMG_037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1357298"/>
            <a:ext cx="6886548" cy="51646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80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В галереї учнівської творчості кожна робота – це творчий підхід, дитяча ініціатива, здібності виконавців.</a:t>
            </a:r>
            <a:endParaRPr lang="ru-RU" sz="2800" dirty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</a:endParaRP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 cstate="email">
            <a:lum bright="20000"/>
          </a:blip>
          <a:srcRect/>
          <a:stretch>
            <a:fillRect/>
          </a:stretch>
        </p:blipFill>
        <p:spPr bwMode="auto">
          <a:xfrm>
            <a:off x="6572264" y="857232"/>
            <a:ext cx="2295377" cy="22145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4429132"/>
            <a:ext cx="2351130" cy="22145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785589">
            <a:off x="6728178" y="3681843"/>
            <a:ext cx="2098223" cy="2878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280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Свідоме ставлення до праці формує цивілізованого господаря.</a:t>
            </a:r>
            <a:endParaRPr lang="ru-RU" sz="2800" dirty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</a:endParaRPr>
          </a:p>
        </p:txBody>
      </p:sp>
      <p:pic>
        <p:nvPicPr>
          <p:cNvPr id="43011" name="Picture 5" descr="D:\ШКОЛА\Шкільні  фото\ПРАЦЯ\IMG_035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50" y="1143000"/>
            <a:ext cx="5307013" cy="3979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2" name="Picture 4" descr="D:\ШКОЛА\Шкільні  фото\ПРАЦЯ\IMG_034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214813"/>
            <a:ext cx="3524250" cy="2643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3" name="Picture 6" descr="D:\ШКОЛА\Шкільні  фото\ПРАЦЯ\IMG_034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19750" y="4214813"/>
            <a:ext cx="3524250" cy="2643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Ціннісне ставлення до сім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’</a:t>
            </a:r>
            <a:r>
              <a:rPr lang="uk-UA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ї, родини,  людей</a:t>
            </a:r>
            <a:endParaRPr lang="uk-UA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5872" y="1785926"/>
            <a:ext cx="7785218" cy="458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3610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uk-UA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У колі дружньої родини нам  дуже затишно. Родинне  свято у ЗОШ № 6</a:t>
            </a:r>
            <a:endParaRPr lang="ru-RU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495800" y="3257550"/>
            <a:ext cx="4427538" cy="3462338"/>
          </a:xfrm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0025" y="3248025"/>
            <a:ext cx="4614863" cy="346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1338" y="8509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2" descr="C:\Documents and Settings\Криловець\Рабочий стол\фото 2013\IMG_599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2250" y="836613"/>
            <a:ext cx="4129088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uk-UA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Формування ціннісного ставлення до себе - </a:t>
            </a:r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важлива умова формування позитивних звичок та соціальної активності</a:t>
            </a:r>
          </a:p>
          <a:p>
            <a:endParaRPr lang="ru-RU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2786058"/>
            <a:ext cx="6929486" cy="389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F:\Снід\ЗДОРОВИЙ СПОСІБ ЖИТТЯ праця в групах\IMG_56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14688" y="2357438"/>
            <a:ext cx="5770562" cy="432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496" y="571480"/>
            <a:ext cx="5036000" cy="219545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uk-UA" sz="4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Бути здоровим – здорово!</a:t>
            </a:r>
            <a:r>
              <a:rPr lang="uk-UA" sz="3200" dirty="0" smtClean="0">
                <a:solidFill>
                  <a:srgbClr val="00B0F0"/>
                </a:solidFill>
              </a:rPr>
              <a:t/>
            </a:r>
            <a:br>
              <a:rPr lang="uk-UA" sz="3200" dirty="0" smtClean="0">
                <a:solidFill>
                  <a:srgbClr val="00B0F0"/>
                </a:solidFill>
              </a:rPr>
            </a:br>
            <a:endParaRPr lang="ru-RU" sz="3200" dirty="0">
              <a:solidFill>
                <a:srgbClr val="00B0F0"/>
              </a:solidFill>
            </a:endParaRPr>
          </a:p>
        </p:txBody>
      </p:sp>
      <p:pic>
        <p:nvPicPr>
          <p:cNvPr id="17412" name="Picture 2" descr="F:\Снід\ЗДОРОВИЙ СПОСІБ ЖИТТЯ праця в групах\IMG_560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57188" y="357188"/>
            <a:ext cx="3530600" cy="4708525"/>
          </a:xfr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7" name="Picture 5" descr="F:\Шкільні фото\Лікар\IMG_050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25" y="1428750"/>
            <a:ext cx="3525838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uk-UA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Скажемо </a:t>
            </a:r>
            <a:r>
              <a:rPr lang="uk-UA" dirty="0" err="1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СНІДу</a:t>
            </a:r>
            <a:r>
              <a:rPr lang="uk-UA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 – </a:t>
            </a:r>
            <a:r>
              <a:rPr lang="uk-UA" dirty="0">
                <a:ln>
                  <a:noFill/>
                </a:ln>
                <a:solidFill>
                  <a:srgbClr val="FF0000"/>
                </a:solidFill>
                <a:effectLst/>
              </a:rPr>
              <a:t>НІ!</a:t>
            </a:r>
            <a:r>
              <a:rPr lang="uk-UA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/>
            </a:r>
            <a:br>
              <a:rPr lang="uk-UA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</a:br>
            <a:r>
              <a:rPr lang="uk-UA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Ми за здоровий спосіб життя!</a:t>
            </a:r>
            <a:endParaRPr lang="ru-RU" dirty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</a:endParaRPr>
          </a:p>
        </p:txBody>
      </p:sp>
      <p:pic>
        <p:nvPicPr>
          <p:cNvPr id="56324" name="Picture 2" descr="F:\Шкільні фото\СНІД\IMG_048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751263"/>
            <a:ext cx="4143375" cy="310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3" descr="F:\Шкільні фото\СНІД\IMG_049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5" y="1428750"/>
            <a:ext cx="3525838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4" descr="F:\Шкільні фото\СНІД\IMG_050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48250" y="3786188"/>
            <a:ext cx="409575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uk-UA" sz="320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Конкурс </a:t>
            </a:r>
            <a:r>
              <a:rPr lang="uk-UA" sz="320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агітаційних </a:t>
            </a:r>
            <a:r>
              <a:rPr lang="uk-UA" sz="320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бригад</a:t>
            </a:r>
            <a:br>
              <a:rPr lang="uk-UA" sz="320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</a:br>
            <a:r>
              <a:rPr lang="uk-UA" sz="320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 </a:t>
            </a:r>
            <a:r>
              <a:rPr lang="uk-UA" sz="3200" dirty="0" err="1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“Ми</a:t>
            </a:r>
            <a:r>
              <a:rPr lang="uk-UA" sz="320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 за здоровий спосіб </a:t>
            </a:r>
            <a:r>
              <a:rPr lang="uk-UA" sz="3200" dirty="0" err="1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життя</a:t>
            </a:r>
            <a:r>
              <a:rPr lang="uk-UA" sz="3200" dirty="0" err="1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”</a:t>
            </a:r>
            <a:endParaRPr lang="ru-RU" sz="3200" dirty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</a:endParaRPr>
          </a:p>
        </p:txBody>
      </p:sp>
      <p:pic>
        <p:nvPicPr>
          <p:cNvPr id="65541" name="Picture 4" descr="D:\ШКОЛА\Шкільні  фото\Здоровий_спосіб_життя\IMG_536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29250" y="857250"/>
            <a:ext cx="3498850" cy="262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2" name="Picture 5" descr="D:\ШКОЛА\Шкільні  фото\Здоровий_спосіб_життя\IMG_536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29250" y="3643313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3" name="Picture 6" descr="D:\ШКОЛА\Шкільні  фото\Здоровий_спосіб_життя\IMG_536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28688" y="928688"/>
            <a:ext cx="342900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2" descr="D:\ШКОЛА\Шкільні  фото\Здоровий_спосіб_життя\IMG_537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313" y="2857500"/>
            <a:ext cx="4786312" cy="358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Участь у конкурсі </a:t>
            </a:r>
            <a:r>
              <a:rPr lang="uk-UA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санпостів</a:t>
            </a:r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483" name="Picture 3" descr="F:\Снід\IMG_697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0313" y="1285875"/>
            <a:ext cx="4525962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F:\Снід\IMG_697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3736975"/>
            <a:ext cx="5559425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2" descr="F:\Снід\IMG_509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5143500" y="3714750"/>
            <a:ext cx="4191000" cy="3143250"/>
          </a:xfr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Текст 2"/>
          <p:cNvSpPr>
            <a:spLocks noGrp="1"/>
          </p:cNvSpPr>
          <p:nvPr>
            <p:ph type="body" idx="1"/>
          </p:nvPr>
        </p:nvSpPr>
        <p:spPr>
          <a:xfrm>
            <a:off x="214313" y="214313"/>
            <a:ext cx="8086725" cy="1509712"/>
          </a:xfrm>
        </p:spPr>
        <p:txBody>
          <a:bodyPr/>
          <a:lstStyle/>
          <a:p>
            <a:pPr marL="73025" algn="r" eaLnBrk="1" hangingPunct="1"/>
            <a:r>
              <a:rPr lang="uk-UA" sz="2400" smtClean="0"/>
              <a:t>“ Вміти поводитися з людьми – це, напевно, найбільша проблема, яку нам потрібно вирішувати ” </a:t>
            </a:r>
          </a:p>
          <a:p>
            <a:pPr marL="73025" algn="r" eaLnBrk="1" hangingPunct="1"/>
            <a:r>
              <a:rPr lang="uk-UA" sz="2400" smtClean="0"/>
              <a:t>Дейл Карнегі</a:t>
            </a:r>
            <a:endParaRPr lang="ru-RU" sz="2400" smtClean="0"/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1341438"/>
            <a:ext cx="3887788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3" y="2636838"/>
            <a:ext cx="4148137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4087" y="592259"/>
            <a:ext cx="4330824" cy="172819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А брати участь у розминці з чемпіоном – це ще дуже цікаво!</a:t>
            </a:r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87388"/>
            <a:ext cx="4356100" cy="326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14850" y="3284538"/>
            <a:ext cx="4618038" cy="34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463" y="3284538"/>
            <a:ext cx="4619625" cy="34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4" descr="D:\ШКОЛА\Шкільні  фото\спортзал\DSCN017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43372" y="1250126"/>
            <a:ext cx="3571900" cy="26789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285860"/>
            <a:ext cx="3794125" cy="284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532" name="Picture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7224" y="3903663"/>
            <a:ext cx="4000500" cy="29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00013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Спорт </a:t>
            </a:r>
            <a:r>
              <a:rPr lang="ru-RU" sz="3200" dirty="0" err="1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стає</a:t>
            </a:r>
            <a:r>
              <a:rPr lang="ru-RU" sz="320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 </a:t>
            </a:r>
            <a:r>
              <a:rPr lang="ru-RU" sz="3200" dirty="0" err="1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засобом</a:t>
            </a:r>
            <a:r>
              <a:rPr lang="ru-RU" sz="320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 </a:t>
            </a:r>
            <a:r>
              <a:rPr lang="ru-RU" sz="3200" dirty="0" err="1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виховання</a:t>
            </a:r>
            <a:r>
              <a:rPr lang="ru-RU" sz="320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 </a:t>
            </a:r>
            <a:r>
              <a:rPr lang="ru-RU" sz="3200" dirty="0" err="1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тоді</a:t>
            </a:r>
            <a:r>
              <a:rPr lang="ru-RU" sz="320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, коли </a:t>
            </a:r>
            <a:r>
              <a:rPr lang="ru-RU" sz="3200" dirty="0" err="1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він</a:t>
            </a:r>
            <a:r>
              <a:rPr lang="ru-RU" sz="320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 - </a:t>
            </a:r>
            <a:r>
              <a:rPr lang="ru-RU" sz="3200" dirty="0" err="1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улюблене</a:t>
            </a:r>
            <a:r>
              <a:rPr lang="ru-RU" sz="320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 </a:t>
            </a:r>
            <a:r>
              <a:rPr lang="ru-RU" sz="3200" dirty="0" err="1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заняття</a:t>
            </a:r>
            <a:r>
              <a:rPr lang="ru-RU" sz="320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 кожного</a:t>
            </a:r>
            <a:r>
              <a:rPr lang="ru-RU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.</a:t>
            </a:r>
          </a:p>
        </p:txBody>
      </p:sp>
      <p:pic>
        <p:nvPicPr>
          <p:cNvPr id="40964" name="Picture 5" descr="D:\ШКОЛА\Шкільні  фото\ляховчук\IMG_335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6314" y="3857628"/>
            <a:ext cx="3713162" cy="2786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uk-U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Ми готові до надзвичайних ситуацій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3555" name="Picture 2" descr="C:\Documents and Settings\Криловець\Рабочий стол\фото 2013\День ЦЗ 2013\IMG_59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5875" y="3068638"/>
            <a:ext cx="4935538" cy="3702050"/>
          </a:xfrm>
        </p:spPr>
      </p:pic>
      <p:pic>
        <p:nvPicPr>
          <p:cNvPr id="23556" name="Picture 3" descr="C:\Documents and Settings\Криловець\Рабочий стол\фото 2013\День ЦЗ 2013\IMG_589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1268760"/>
            <a:ext cx="3840162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5" descr="C:\Documents and Settings\Криловець\Рабочий стол\фото 2013\День ЦЗ 2013\IMG_591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7900" y="4149725"/>
            <a:ext cx="3462338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Криловець\Рабочий стол\фото 2013\День ЦЗ 2013\IMG_59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288" y="1190625"/>
            <a:ext cx="4494212" cy="3370263"/>
          </a:xfrm>
        </p:spPr>
      </p:pic>
      <p:pic>
        <p:nvPicPr>
          <p:cNvPr id="24579" name="Picture 3" descr="C:\Documents and Settings\Криловець\Рабочий стол\фото 2013\День ЦЗ 2013\IMG_593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5688" y="1217613"/>
            <a:ext cx="403225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6" descr="C:\Documents and Settings\Криловець\Рабочий стол\фото 2013\День ЦЗ 2013\IMG_589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5" y="4260850"/>
            <a:ext cx="3462338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Box 7"/>
          <p:cNvSpPr txBox="1">
            <a:spLocks noChangeArrowheads="1"/>
          </p:cNvSpPr>
          <p:nvPr/>
        </p:nvSpPr>
        <p:spPr bwMode="auto">
          <a:xfrm>
            <a:off x="428596" y="285750"/>
            <a:ext cx="75724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Відпрацьовуємо практичні навички</a:t>
            </a:r>
            <a:endParaRPr lang="ru-RU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428604"/>
            <a:ext cx="8043890" cy="857232"/>
          </a:xfrm>
        </p:spPr>
        <p:txBody>
          <a:bodyPr/>
          <a:lstStyle/>
          <a:p>
            <a:pPr>
              <a:defRPr/>
            </a:pPr>
            <a:r>
              <a:rPr lang="uk-UA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Виявлення здібностей, обдарувань, інтересів – важливе завдання школи, дружньої до дитини. </a:t>
            </a:r>
            <a:endParaRPr lang="ru-RU" sz="24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24413" y="1571625"/>
            <a:ext cx="4319587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1571625"/>
            <a:ext cx="4714875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352925"/>
            <a:ext cx="425767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14800" y="4095750"/>
            <a:ext cx="50292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D:\ШКОЛА\Шкільні  фото\Джура 2009 (Київ)\100_378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1143000"/>
            <a:ext cx="4000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 descr="D:\ШКОЛА\Шкільні  фото\Дубно-Джура\Дубно-Джура\P514001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38" y="1143000"/>
            <a:ext cx="3500437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 descr="D:\ШКОЛА\Шкільні  фото\Фото Джура область\Копия P5310263 Рій Дубравці із Дубно.Більшість проміжних і підсумкове перше місце-наші.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3643313"/>
            <a:ext cx="4357688" cy="310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uk-UA" sz="280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Участь учнів школи у військово-спортивній грі </a:t>
            </a:r>
            <a:r>
              <a:rPr lang="uk-UA" sz="2800" dirty="0" err="1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“Джура”</a:t>
            </a:r>
            <a:r>
              <a:rPr lang="uk-UA" sz="280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 сприяє формуванню дисципліни та активної життєвої позиції</a:t>
            </a:r>
            <a:endParaRPr lang="ru-RU" sz="2800" dirty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</a:endParaRPr>
          </a:p>
        </p:txBody>
      </p:sp>
      <p:pic>
        <p:nvPicPr>
          <p:cNvPr id="45062" name="Picture 8" descr="\\Komputer6\школа\Шкільні  фото\Дубно-Джура\Дубно-Джура\P514007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63" y="4286250"/>
            <a:ext cx="35242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uk-UA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У кімнаті захисту прав школяра можна отримати необхідну консультацію і слушну пораду</a:t>
            </a:r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6" descr="D:\ШКОЛА\Шкільні  фото\ШКОЛА\P925797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3357562"/>
            <a:ext cx="2214578" cy="29527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5" descr="D:\ШКОЛА\Шкільні  фото\ШКОЛА\P925797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86578" y="3643314"/>
            <a:ext cx="2058972" cy="27448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2571736" y="1643050"/>
            <a:ext cx="4039985" cy="3029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14678" y="142860"/>
            <a:ext cx="5443518" cy="278607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80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Психолого-педагогічний супровід дитини сьогодні – забезпечення превенції негативних вчинків у майбутньому</a:t>
            </a:r>
            <a:endParaRPr lang="ru-RU" sz="2800" dirty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</a:endParaRP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214438"/>
            <a:ext cx="3333750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62663" y="4286250"/>
            <a:ext cx="3081337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71750" y="3071813"/>
            <a:ext cx="381952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0519544">
            <a:off x="735577" y="1528000"/>
            <a:ext cx="742741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9600" b="1" cap="all" spc="0" dirty="0" smtClean="0">
                <a:ln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Дякуємо за увагу!</a:t>
            </a:r>
            <a:endParaRPr lang="ru-RU" sz="9600" b="1" cap="all" spc="0" dirty="0">
              <a:ln/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1500188"/>
            <a:ext cx="5473700" cy="336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29312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Школа , дружня до дитини – заклад</a:t>
            </a:r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124" name="Содержимое 2"/>
          <p:cNvSpPr>
            <a:spLocks noGrp="1"/>
          </p:cNvSpPr>
          <p:nvPr>
            <p:ph idx="1"/>
          </p:nvPr>
        </p:nvSpPr>
        <p:spPr>
          <a:xfrm>
            <a:off x="5829300" y="785813"/>
            <a:ext cx="3221038" cy="550068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b="1" smtClean="0"/>
              <a:t>	</a:t>
            </a:r>
            <a:r>
              <a:rPr lang="uk-UA" sz="2200" b="1" smtClean="0"/>
              <a:t>у якому  панують організованість, погодженість,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2200" b="1" smtClean="0"/>
              <a:t>	єдиний стиль відносин до учнів, батьків,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2200" b="1" smtClean="0"/>
              <a:t>	єдина вимогливість,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2200" b="1" smtClean="0"/>
              <a:t>	єдині педагогічні позиції всіх членів колективу до найважливіших питань життя і діяльності школи.</a:t>
            </a:r>
            <a:endParaRPr lang="ru-RU" sz="2200" smtClean="0"/>
          </a:p>
        </p:txBody>
      </p:sp>
      <p:pic>
        <p:nvPicPr>
          <p:cNvPr id="34820" name="Picture 4" descr="Z:\ШКОЛА\Шкільні  фото\8  березня\Изображение 132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1890190">
            <a:off x="219075" y="4144963"/>
            <a:ext cx="2343150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1178528">
            <a:off x="3162314" y="4579714"/>
            <a:ext cx="2541588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357166"/>
            <a:ext cx="875941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Пріоритетні напрямки:</a:t>
            </a:r>
            <a:endParaRPr lang="ru-RU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sz="half" idx="1"/>
          </p:nvPr>
        </p:nvSpPr>
        <p:spPr>
          <a:xfrm>
            <a:off x="428625" y="1643063"/>
            <a:ext cx="3214688" cy="2428875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6148" name="Содержимое 3"/>
          <p:cNvSpPr>
            <a:spLocks noGrp="1"/>
          </p:cNvSpPr>
          <p:nvPr>
            <p:ph sz="half" idx="2"/>
          </p:nvPr>
        </p:nvSpPr>
        <p:spPr>
          <a:xfrm>
            <a:off x="571500" y="3857625"/>
            <a:ext cx="8572500" cy="2571750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uk-UA" sz="2400" smtClean="0"/>
              <a:t>формування правової культури, знання , дотримання правил безпечної поведінки, </a:t>
            </a:r>
          </a:p>
          <a:p>
            <a:pPr eaLnBrk="1" hangingPunct="1">
              <a:buFont typeface="Arial" charset="0"/>
              <a:buChar char="•"/>
            </a:pPr>
            <a:r>
              <a:rPr lang="uk-UA" sz="2400" smtClean="0"/>
              <a:t>зміцнення морального та фізичного здоров’я, розвиток умінь ,навичок збереження його, </a:t>
            </a:r>
          </a:p>
          <a:p>
            <a:pPr eaLnBrk="1" hangingPunct="1">
              <a:buFont typeface="Arial" charset="0"/>
              <a:buChar char="•"/>
            </a:pPr>
            <a:r>
              <a:rPr lang="uk-UA" sz="2400" smtClean="0"/>
              <a:t>залучення батьків до формування принципів здорового способу життя, </a:t>
            </a:r>
          </a:p>
          <a:p>
            <a:pPr eaLnBrk="1" hangingPunct="1">
              <a:buFont typeface="Arial" charset="0"/>
              <a:buChar char="•"/>
            </a:pPr>
            <a:r>
              <a:rPr lang="uk-UA" sz="2400" smtClean="0"/>
              <a:t> формування толерантних правил співжиття. </a:t>
            </a:r>
            <a:endParaRPr lang="ru-RU" sz="20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2" descr="Z:\ШКОЛА\Шкільні  фото\Прес-центр\IMG_041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285875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813" y="1374775"/>
            <a:ext cx="3367087" cy="25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Кожна людина – унікальна й неповторна особистість</a:t>
            </a:r>
            <a:endParaRPr lang="ru-RU" sz="4000" i="1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eaLnBrk="1" hangingPunct="1"/>
            <a:r>
              <a:rPr lang="uk-UA" sz="4000" b="1" i="1" smtClean="0">
                <a:solidFill>
                  <a:srgbClr val="FF0000"/>
                </a:solidFill>
              </a:rPr>
              <a:t>Головна мета</a:t>
            </a:r>
            <a:r>
              <a:rPr lang="uk-UA" sz="4000" smtClean="0">
                <a:solidFill>
                  <a:srgbClr val="FF0000"/>
                </a:solidFill>
              </a:rPr>
              <a:t> </a:t>
            </a:r>
            <a:r>
              <a:rPr lang="uk-UA" sz="4000" smtClean="0"/>
              <a:t>– зрозуміти кожну особистість та виявити до неї повагу.</a:t>
            </a:r>
          </a:p>
          <a:p>
            <a:pPr eaLnBrk="1" hangingPunct="1"/>
            <a:r>
              <a:rPr lang="uk-UA" sz="4000" b="1" i="1" smtClean="0">
                <a:solidFill>
                  <a:srgbClr val="FF0000"/>
                </a:solidFill>
              </a:rPr>
              <a:t>Завдання</a:t>
            </a:r>
            <a:r>
              <a:rPr lang="uk-UA" sz="4000" smtClean="0"/>
              <a:t> – створити  атмосферу турботи й підтримки, сприяти розвитку  можливостей, задовольнити  інтелектуальні, емоційні соціальні потреби.</a:t>
            </a:r>
            <a:r>
              <a:rPr lang="ru-RU" sz="4000" smtClean="0"/>
              <a:t>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uk-UA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Розвиток здібностей учнів;</a:t>
            </a:r>
          </a:p>
          <a:p>
            <a:pPr eaLnBrk="1" hangingPunct="1"/>
            <a:r>
              <a:rPr lang="uk-UA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саморозвиток і самореалізація особистості;</a:t>
            </a:r>
          </a:p>
          <a:p>
            <a:pPr eaLnBrk="1" hangingPunct="1"/>
            <a:r>
              <a:rPr lang="uk-UA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розвиток самосвідомості  кожного учня як самостійної особистості і як члена колективу;</a:t>
            </a:r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  <p:pic>
        <p:nvPicPr>
          <p:cNvPr id="8195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43563" y="2071688"/>
            <a:ext cx="3214687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5600" y="4868863"/>
            <a:ext cx="316388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785813"/>
            <a:ext cx="3559175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03350" y="4005263"/>
            <a:ext cx="3571875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Текст 2"/>
          <p:cNvSpPr>
            <a:spLocks noGrp="1"/>
          </p:cNvSpPr>
          <p:nvPr>
            <p:ph type="body" idx="2"/>
          </p:nvPr>
        </p:nvSpPr>
        <p:spPr>
          <a:xfrm>
            <a:off x="395288" y="476250"/>
            <a:ext cx="3686175" cy="4602163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uk-UA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  розвиток спроможності приймати самостійні рішення;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uk-UA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  збереження </a:t>
            </a:r>
          </a:p>
          <a:p>
            <a:pPr eaLnBrk="1" hangingPunct="1"/>
            <a:r>
              <a:rPr lang="uk-UA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і зміцнення морального, фізичного і психічного здоров’я вихованців.</a:t>
            </a:r>
            <a:endParaRPr lang="ru-RU" sz="2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eaLnBrk="1" hangingPunct="1"/>
            <a:endParaRPr lang="uk-UA" sz="2000" dirty="0" smtClean="0"/>
          </a:p>
          <a:p>
            <a:pPr eaLnBrk="1" hangingPunct="1"/>
            <a:endParaRPr lang="ru-RU" dirty="0" smtClean="0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5" y="500063"/>
            <a:ext cx="3543300" cy="30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 descr="Z:\ШКОЛА\Шкільні  фото\Прес-центр\IMG_040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63" y="4071938"/>
            <a:ext cx="3121025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5" y="3929063"/>
            <a:ext cx="352742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401080" cy="141763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uk-UA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Забезпечення</a:t>
            </a:r>
            <a:r>
              <a:rPr lang="uk-UA" sz="4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uk-UA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рівних можливостей для розвитку здібностей дитини </a:t>
            </a:r>
            <a:endParaRPr lang="ru-RU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39750" y="1412875"/>
            <a:ext cx="3995738" cy="3429000"/>
          </a:xfrm>
        </p:spPr>
      </p:pic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463" y="1406525"/>
            <a:ext cx="3951287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76375" y="4078288"/>
            <a:ext cx="6157913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1182</TotalTime>
  <Words>375</Words>
  <Application>Microsoft Office PowerPoint</Application>
  <PresentationFormat>Экран (4:3)</PresentationFormat>
  <Paragraphs>50</Paragraphs>
  <Slides>28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Апекс</vt:lpstr>
      <vt:lpstr>Слайд 1</vt:lpstr>
      <vt:lpstr>Слайд 2</vt:lpstr>
      <vt:lpstr>Школа , дружня до дитини – заклад</vt:lpstr>
      <vt:lpstr>Слайд 4</vt:lpstr>
      <vt:lpstr>Пріоритетні напрямки:</vt:lpstr>
      <vt:lpstr>Кожна людина – унікальна й неповторна особистість</vt:lpstr>
      <vt:lpstr>Слайд 7</vt:lpstr>
      <vt:lpstr>Слайд 8</vt:lpstr>
      <vt:lpstr>Забезпечення рівних можливостей для розвитку здібностей дитини </vt:lpstr>
      <vt:lpstr>“ Якщо ви хочете залучити кого-небудь на свій бік, насамперед переконайте його в тому, що ви йому друг ” Авраам Лінкольн  </vt:lpstr>
      <vt:lpstr>В галереї учнівської творчості кожна робота – це творчий підхід, дитяча ініціатива, здібності виконавців.</vt:lpstr>
      <vt:lpstr>Свідоме ставлення до праці формує цивілізованого господаря.</vt:lpstr>
      <vt:lpstr>Ціннісне ставлення до сім’ї, родини,  людей</vt:lpstr>
      <vt:lpstr>У колі дружньої родини нам  дуже затишно. Родинне  свято у ЗОШ № 6</vt:lpstr>
      <vt:lpstr>Формування ціннісного ставлення до себе - </vt:lpstr>
      <vt:lpstr>Бути здоровим – здорово! </vt:lpstr>
      <vt:lpstr>Скажемо СНІДу – НІ! Ми за здоровий спосіб життя!</vt:lpstr>
      <vt:lpstr>Конкурс агітаційних бригад  “Ми за здоровий спосіб життя”</vt:lpstr>
      <vt:lpstr>Участь у конкурсі санпостів</vt:lpstr>
      <vt:lpstr>А брати участь у розминці з чемпіоном – це ще дуже цікаво!</vt:lpstr>
      <vt:lpstr>Спорт стає засобом виховання тоді, коли він - улюблене заняття кожного.</vt:lpstr>
      <vt:lpstr>Ми готові до надзвичайних ситуацій</vt:lpstr>
      <vt:lpstr>Слайд 23</vt:lpstr>
      <vt:lpstr>Виявлення здібностей, обдарувань, інтересів – важливе завдання школи, дружньої до дитини. </vt:lpstr>
      <vt:lpstr>Участь учнів школи у військово-спортивній грі “Джура” сприяє формуванню дисципліни та активної життєвої позиції</vt:lpstr>
      <vt:lpstr>У кімнаті захисту прав школяра можна отримати необхідну консультацію і слушну пораду</vt:lpstr>
      <vt:lpstr>Психолого-педагогічний супровід дитини сьогодні – забезпечення превенції негативних вчинків у майбутньому</vt:lpstr>
      <vt:lpstr>Слайд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адміністративної команди в прийнятті управлінського рішення</dc:title>
  <dc:creator>Admin</dc:creator>
  <cp:lastModifiedBy>Sony</cp:lastModifiedBy>
  <cp:revision>104</cp:revision>
  <dcterms:created xsi:type="dcterms:W3CDTF">2010-11-08T17:17:53Z</dcterms:created>
  <dcterms:modified xsi:type="dcterms:W3CDTF">2014-08-01T13:02:15Z</dcterms:modified>
</cp:coreProperties>
</file>