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64" r:id="rId5"/>
    <p:sldId id="261" r:id="rId6"/>
    <p:sldId id="275" r:id="rId7"/>
    <p:sldId id="262" r:id="rId8"/>
    <p:sldId id="263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F43E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8" autoAdjust="0"/>
  </p:normalViewPr>
  <p:slideViewPr>
    <p:cSldViewPr>
      <p:cViewPr>
        <p:scale>
          <a:sx n="95" d="100"/>
          <a:sy n="95" d="100"/>
        </p:scale>
        <p:origin x="-6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Сертифікат учасника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0.95000000000000007</c:v>
                </c:pt>
                <c:pt idx="1">
                  <c:v>0.19000000000000003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Добрий результат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5.000000000000001E-2</c:v>
                </c:pt>
                <c:pt idx="1">
                  <c:v>0.75000000000000011</c:v>
                </c:pt>
                <c:pt idx="2">
                  <c:v>0.75000000000000011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Відмінний результат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6.0000000000000012E-2</c:v>
                </c:pt>
                <c:pt idx="2">
                  <c:v>0</c:v>
                </c:pt>
              </c:numCache>
            </c:numRef>
          </c:val>
        </c:ser>
        <c:axId val="84515456"/>
        <c:axId val="84537728"/>
      </c:barChart>
      <c:catAx>
        <c:axId val="84515456"/>
        <c:scaling>
          <c:orientation val="minMax"/>
        </c:scaling>
        <c:axPos val="b"/>
        <c:numFmt formatCode="General" sourceLinked="1"/>
        <c:tickLblPos val="nextTo"/>
        <c:crossAx val="84537728"/>
        <c:crosses val="autoZero"/>
        <c:auto val="1"/>
        <c:lblAlgn val="ctr"/>
        <c:lblOffset val="100"/>
      </c:catAx>
      <c:valAx>
        <c:axId val="84537728"/>
        <c:scaling>
          <c:orientation val="minMax"/>
        </c:scaling>
        <c:axPos val="l"/>
        <c:majorGridlines/>
        <c:numFmt formatCode="0%" sourceLinked="1"/>
        <c:tickLblPos val="nextTo"/>
        <c:crossAx val="8451545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1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F962-1AE8-4111-9864-6F2DC77CADD8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515B-2205-4FA0-BF5A-41D475B96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F1E8-200C-4A85-9F43-7B9FDF559056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6FDC-CE5F-4C0A-8FC4-5D4F1FDDA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8517-C5A4-4A9D-A90F-EFCDD812DA02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AE15-1450-4114-82F3-33C17963D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E801-40BB-4643-B803-E156E669F8DA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170-DD2F-41BB-ADA8-9D75A7B59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E544-EF48-4027-A2D6-AF32CEB4517F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F5CC-E4B3-41FF-96DF-49882763C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F620-1465-4AA5-B4C6-31D2E10AA92F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6636-D38E-40FE-B85F-982D4F2F4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4608-0EE2-4D35-9EF8-19D772BF4F31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833D-1CBC-4D52-BFC2-C42AA8D43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4606-BE88-43E9-882E-E865C3ABE34D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BC82-0867-4E50-8610-A36338E9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E98F-C783-4391-8B3B-206E186CA234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E03E-7B02-42BA-850F-093C22AA9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3575-79FC-4229-B9DC-6F82CFD5E214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1DFC-0D51-4843-9AB1-E4E992690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E5D6-452E-4CF9-8887-42E31EBC804B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E027-03CB-4B44-AD0D-448B5220C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8B326E-3F14-47AA-895F-4A44D6676579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A021D3-AE3A-40CB-8BA3-01BCF51FA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765175"/>
            <a:ext cx="5832475" cy="1470025"/>
          </a:xfrm>
        </p:spPr>
        <p:txBody>
          <a:bodyPr/>
          <a:lstStyle/>
          <a:p>
            <a:pPr eaLnBrk="1" hangingPunct="1"/>
            <a:r>
              <a:rPr lang="uk-UA" altLang="ru-RU" sz="2800" smtClean="0">
                <a:solidFill>
                  <a:srgbClr val="F43E1A"/>
                </a:solidFill>
                <a:latin typeface="Arial" charset="0"/>
              </a:rPr>
              <a:t>Нижньосірогозька ЗОШ І-ІІІ ст.</a:t>
            </a:r>
            <a:br>
              <a:rPr lang="uk-UA" altLang="ru-RU" sz="2800" smtClean="0">
                <a:solidFill>
                  <a:srgbClr val="F43E1A"/>
                </a:solidFill>
                <a:latin typeface="Arial" charset="0"/>
              </a:rPr>
            </a:br>
            <a:r>
              <a:rPr lang="uk-UA" altLang="ru-RU" sz="1400" smtClean="0">
                <a:solidFill>
                  <a:srgbClr val="F43E1A"/>
                </a:solidFill>
                <a:latin typeface="Arial" charset="0"/>
              </a:rPr>
              <a:t>Нижньосірогозької районної ради</a:t>
            </a:r>
            <a:br>
              <a:rPr lang="uk-UA" altLang="ru-RU" sz="1400" smtClean="0">
                <a:solidFill>
                  <a:srgbClr val="F43E1A"/>
                </a:solidFill>
                <a:latin typeface="Arial" charset="0"/>
              </a:rPr>
            </a:br>
            <a:r>
              <a:rPr lang="uk-UA" altLang="ru-RU" sz="1400" smtClean="0">
                <a:solidFill>
                  <a:srgbClr val="F43E1A"/>
                </a:solidFill>
                <a:latin typeface="Arial" charset="0"/>
              </a:rPr>
              <a:t>Херсонської області</a:t>
            </a:r>
            <a:endParaRPr lang="ru-RU" altLang="ru-RU" sz="2800" smtClean="0">
              <a:solidFill>
                <a:srgbClr val="F43E1A"/>
              </a:solidFill>
              <a:latin typeface="Arial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1844675"/>
            <a:ext cx="6264275" cy="187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uk-UA" altLang="ru-RU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b="1" smtClean="0">
                <a:solidFill>
                  <a:schemeClr val="hlink"/>
                </a:solidFill>
              </a:rPr>
              <a:t>Модель превентивної освіти у Школі,дружній до дитини</a:t>
            </a:r>
          </a:p>
          <a:p>
            <a:pPr eaLnBrk="1" hangingPunct="1">
              <a:lnSpc>
                <a:spcPct val="90000"/>
              </a:lnSpc>
            </a:pPr>
            <a:endParaRPr lang="uk-UA" altLang="ru-RU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uk-UA" altLang="ru-RU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uk-UA" altLang="ru-RU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b="1" smtClean="0">
                <a:solidFill>
                  <a:schemeClr val="hlink"/>
                </a:solidFill>
              </a:rPr>
              <a:t>2014 рік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F43E1A"/>
                </a:solidFill>
              </a:rPr>
              <a:t>Технології ситуативного моделювання</a:t>
            </a:r>
            <a:r>
              <a:rPr lang="ru-RU" altLang="ru-RU" sz="4000" smtClean="0"/>
              <a:t> 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mtClean="0">
                <a:solidFill>
                  <a:schemeClr val="hlink"/>
                </a:solidFill>
              </a:rPr>
              <a:t>Імітаційні ігри: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“Поміркуй”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“Будь уважним”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“Найрозумніший”</a:t>
            </a:r>
          </a:p>
          <a:p>
            <a:r>
              <a:rPr lang="uk-UA" altLang="ru-RU" smtClean="0">
                <a:solidFill>
                  <a:schemeClr val="folHlink"/>
                </a:solidFill>
              </a:rPr>
              <a:t>Рольові ігри</a:t>
            </a:r>
            <a:endParaRPr lang="ru-RU" altLang="ru-RU" smtClean="0">
              <a:solidFill>
                <a:schemeClr val="folHlink"/>
              </a:solidFill>
            </a:endParaRPr>
          </a:p>
        </p:txBody>
      </p:sp>
      <p:pic>
        <p:nvPicPr>
          <p:cNvPr id="1229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90805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500438"/>
            <a:ext cx="439261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  </a:t>
            </a:r>
            <a:r>
              <a:rPr lang="ru-RU" altLang="ru-RU" sz="4000" smtClean="0">
                <a:solidFill>
                  <a:srgbClr val="F43E1A"/>
                </a:solidFill>
              </a:rPr>
              <a:t>Технології опрацювання дискусійних питань.</a:t>
            </a:r>
            <a:r>
              <a:rPr lang="ru-RU" altLang="ru-RU" sz="4000" smtClean="0"/>
              <a:t> 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                                               </a:t>
            </a:r>
          </a:p>
          <a:p>
            <a:r>
              <a:rPr lang="ru-RU" altLang="ru-RU" smtClean="0"/>
              <a:t>                                                «</a:t>
            </a:r>
            <a:r>
              <a:rPr lang="ru-RU" altLang="ru-RU" smtClean="0">
                <a:solidFill>
                  <a:schemeClr val="hlink"/>
                </a:solidFill>
              </a:rPr>
              <a:t>Метод "Прес"»</a:t>
            </a:r>
            <a:r>
              <a:rPr lang="uk-UA" altLang="ru-RU" smtClean="0"/>
              <a:t> </a:t>
            </a:r>
          </a:p>
          <a:p>
            <a:endParaRPr lang="uk-UA" altLang="ru-RU" smtClean="0"/>
          </a:p>
          <a:p>
            <a:r>
              <a:rPr lang="ru-RU" altLang="ru-RU" smtClean="0"/>
              <a:t>                                               «</a:t>
            </a:r>
            <a:r>
              <a:rPr lang="ru-RU" altLang="ru-RU" smtClean="0">
                <a:solidFill>
                  <a:schemeClr val="folHlink"/>
                </a:solidFill>
              </a:rPr>
              <a:t>Обери позицію»</a:t>
            </a:r>
          </a:p>
          <a:p>
            <a:endParaRPr lang="ru-RU" altLang="ru-RU" smtClean="0"/>
          </a:p>
          <a:p>
            <a:r>
              <a:rPr lang="ru-RU" altLang="ru-RU" smtClean="0"/>
              <a:t>                                                </a:t>
            </a:r>
            <a:r>
              <a:rPr lang="ru-RU" altLang="ru-RU" smtClean="0">
                <a:solidFill>
                  <a:srgbClr val="A50021"/>
                </a:solidFill>
              </a:rPr>
              <a:t>«</a:t>
            </a:r>
            <a:r>
              <a:rPr lang="uk-UA" altLang="ru-RU" smtClean="0">
                <a:solidFill>
                  <a:srgbClr val="A50021"/>
                </a:solidFill>
              </a:rPr>
              <a:t>Ш</a:t>
            </a:r>
            <a:r>
              <a:rPr lang="ru-RU" altLang="ru-RU" smtClean="0">
                <a:solidFill>
                  <a:srgbClr val="A50021"/>
                </a:solidFill>
              </a:rPr>
              <a:t>кала думок»</a:t>
            </a:r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48175" y="3108325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/>
              <a:t> </a:t>
            </a:r>
            <a:endParaRPr lang="uk-UA" altLang="ru-RU"/>
          </a:p>
          <a:p>
            <a:pPr algn="ctr"/>
            <a:endParaRPr lang="ru-RU" altLang="ru-RU"/>
          </a:p>
        </p:txBody>
      </p:sp>
      <p:pic>
        <p:nvPicPr>
          <p:cNvPr id="13317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4392612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4381500" y="2970213"/>
            <a:ext cx="484188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mtClean="0"/>
              <a:t>Напрями роботи психолога: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908050"/>
            <a:ext cx="2482850" cy="187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Соціально-психологічна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спрямована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протидію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втягуванню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молоді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негативні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ситуації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2975" y="908050"/>
            <a:ext cx="2384425" cy="187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Психолого-</a:t>
            </a:r>
            <a:r>
              <a:rPr lang="ru-RU" dirty="0" err="1">
                <a:solidFill>
                  <a:schemeClr val="tx1"/>
                </a:solidFill>
              </a:rPr>
              <a:t>педагогічна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неповнолітнім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потребують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8863" y="908050"/>
            <a:ext cx="2559050" cy="187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Психологічний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супровід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неповнолітніх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вчинили </a:t>
            </a:r>
            <a:r>
              <a:rPr lang="ru-RU" dirty="0" err="1">
                <a:solidFill>
                  <a:schemeClr val="tx1"/>
                </a:solidFill>
              </a:rPr>
              <a:t>протиправні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4213225"/>
            <a:ext cx="2482850" cy="1871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Факультативні курси «Діалог»(«Життя без гачка»),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«Життєва компетентність особистості»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2975" y="4213225"/>
            <a:ext cx="2384425" cy="1871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Бесіди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Консультування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Психологічні заняття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8863" y="4213225"/>
            <a:ext cx="2559050" cy="1871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Робота з батьками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Психологічні заняття з неповнолітніми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Психологічний супровід під час допитів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46" name="Объект 3"/>
          <p:cNvSpPr>
            <a:spLocks noGrp="1"/>
          </p:cNvSpPr>
          <p:nvPr>
            <p:ph idx="1"/>
          </p:nvPr>
        </p:nvSpPr>
        <p:spPr>
          <a:xfrm>
            <a:off x="503238" y="2970213"/>
            <a:ext cx="8240712" cy="7191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altLang="ru-RU" sz="3600" b="1" smtClean="0"/>
              <a:t>Форми      роботи</a:t>
            </a:r>
            <a:endParaRPr lang="ru-RU" altLang="ru-RU" sz="3600" b="1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1825625" y="2973388"/>
            <a:ext cx="485775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177088" y="2973388"/>
            <a:ext cx="484187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smtClean="0">
                <a:solidFill>
                  <a:srgbClr val="F43E1A"/>
                </a:solidFill>
              </a:rPr>
              <a:t>Розвиток сенсорних здібностей</a:t>
            </a:r>
            <a:endParaRPr lang="ru-RU" altLang="ru-RU" b="1" smtClean="0">
              <a:solidFill>
                <a:srgbClr val="F43E1A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>
                <a:solidFill>
                  <a:schemeClr val="hlink"/>
                </a:solidFill>
              </a:rPr>
              <a:t>формування сенсорних еталонів стійких, закріплених у мовленні уявлень про кольори, геометричні фігури і співвідношення за величиною між кількома предметами</a:t>
            </a:r>
            <a:r>
              <a:rPr lang="ru-RU" altLang="ru-RU" sz="2400" smtClean="0"/>
              <a:t>;</a:t>
            </a:r>
          </a:p>
          <a:p>
            <a:pPr>
              <a:lnSpc>
                <a:spcPct val="90000"/>
              </a:lnSpc>
            </a:pPr>
            <a:endParaRPr lang="ru-RU" altLang="ru-RU" sz="2400" smtClean="0"/>
          </a:p>
          <a:p>
            <a:pPr>
              <a:lnSpc>
                <a:spcPct val="90000"/>
              </a:lnSpc>
            </a:pPr>
            <a:r>
              <a:rPr lang="ru-RU" altLang="ru-RU" sz="2400" smtClean="0">
                <a:solidFill>
                  <a:schemeClr val="folHlink"/>
                </a:solidFill>
              </a:rPr>
              <a:t>навчання способів обстеження предметів, а також уміння розрізняти їх форму, колір та величину і виконувати усе складніші окомірні дії;</a:t>
            </a:r>
          </a:p>
          <a:p>
            <a:pPr>
              <a:lnSpc>
                <a:spcPct val="90000"/>
              </a:lnSpc>
            </a:pPr>
            <a:endParaRPr lang="ru-RU" altLang="ru-RU" sz="24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 smtClean="0">
                <a:solidFill>
                  <a:schemeClr val="accent2"/>
                </a:solidFill>
              </a:rPr>
              <a:t>розвиток аналітичного сприймання: вміння орієнтуватися в поєднаннях кольорів, розчленовувати форму предметів, виділяти окремі вимірні величини.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altLang="ru-RU" b="1" smtClean="0">
                <a:solidFill>
                  <a:srgbClr val="F43E1A"/>
                </a:solidFill>
              </a:rPr>
              <a:t>Розвиток пам’яті</a:t>
            </a:r>
            <a:r>
              <a:rPr lang="uk-UA" altLang="ru-RU" smtClean="0">
                <a:solidFill>
                  <a:srgbClr val="F43E1A"/>
                </a:solidFill>
              </a:rPr>
              <a:t> </a:t>
            </a:r>
            <a:r>
              <a:rPr lang="uk-UA" altLang="ru-RU" b="1" smtClean="0">
                <a:solidFill>
                  <a:srgbClr val="F43E1A"/>
                </a:solidFill>
              </a:rPr>
              <a:t>та уваги</a:t>
            </a:r>
            <a:endParaRPr lang="ru-RU" altLang="ru-RU" b="1" smtClean="0">
              <a:solidFill>
                <a:srgbClr val="F43E1A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uk-UA" altLang="ru-RU" sz="3200" smtClean="0">
                <a:solidFill>
                  <a:schemeClr val="hlink"/>
                </a:solidFill>
              </a:rPr>
              <a:t>                             Розвиток  слухової, зорової,                    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uk-UA" altLang="ru-RU" sz="3200" smtClean="0">
                <a:solidFill>
                  <a:schemeClr val="hlink"/>
                </a:solidFill>
              </a:rPr>
              <a:t>                             сенсорної, рухової пам’яті.</a:t>
            </a:r>
            <a:endParaRPr lang="uk-UA" altLang="ru-RU" smtClean="0"/>
          </a:p>
          <a:p>
            <a:pPr>
              <a:lnSpc>
                <a:spcPct val="90000"/>
              </a:lnSpc>
            </a:pPr>
            <a:endParaRPr lang="ru-RU" altLang="ru-RU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mtClean="0">
                <a:solidFill>
                  <a:schemeClr val="folHlink"/>
                </a:solidFill>
              </a:rPr>
              <a:t>З допомогою ігор і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</a:rPr>
              <a:t>    спеціальних вправ</a:t>
            </a:r>
            <a:r>
              <a:rPr lang="uk-UA" altLang="ru-RU" smtClean="0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altLang="ru-RU" smtClean="0">
                <a:solidFill>
                  <a:schemeClr val="folHlink"/>
                </a:solidFill>
              </a:rPr>
              <a:t>    тренується здатність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altLang="ru-RU" smtClean="0">
                <a:solidFill>
                  <a:schemeClr val="folHlink"/>
                </a:solidFill>
              </a:rPr>
              <a:t>    бути уважним.</a:t>
            </a:r>
            <a:endParaRPr lang="ru-RU" altLang="ru-RU" smtClean="0">
              <a:solidFill>
                <a:schemeClr val="folHlink"/>
              </a:solidFill>
            </a:endParaRPr>
          </a:p>
        </p:txBody>
      </p:sp>
      <p:pic>
        <p:nvPicPr>
          <p:cNvPr id="16388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266541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57563"/>
            <a:ext cx="32400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smtClean="0">
                <a:solidFill>
                  <a:srgbClr val="F43E1A"/>
                </a:solidFill>
              </a:rPr>
              <a:t>Розвиток уяви і творчих здібностей</a:t>
            </a:r>
            <a:endParaRPr lang="ru-RU" altLang="ru-RU" sz="4000" b="1" smtClean="0">
              <a:solidFill>
                <a:srgbClr val="F43E1A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800" smtClean="0">
                <a:solidFill>
                  <a:schemeClr val="hlink"/>
                </a:solidFill>
              </a:rPr>
              <a:t>Уява дозволяє приймати рішення і знаходити вихід з проблемної ситуації за відсутності знань, які в таких випадках необхідні для мислення.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chemeClr val="folHlink"/>
                </a:solidFill>
              </a:rPr>
              <a:t>Продуктивному творчому мисленню</a:t>
            </a:r>
            <a:endParaRPr lang="en-US" altLang="ru-RU" sz="28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800" smtClean="0">
                <a:solidFill>
                  <a:schemeClr val="folHlink"/>
                </a:solidFill>
              </a:rPr>
              <a:t>     сприяє оволодіння спеціальними </a:t>
            </a:r>
            <a:endParaRPr lang="en-US" altLang="ru-RU" sz="28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800" smtClean="0">
                <a:solidFill>
                  <a:schemeClr val="folHlink"/>
                </a:solidFill>
              </a:rPr>
              <a:t>     способами: виділення протилежних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800" smtClean="0">
                <a:solidFill>
                  <a:schemeClr val="folHlink"/>
                </a:solidFill>
              </a:rPr>
              <a:t>     властивостей, пошук аналогій, </a:t>
            </a:r>
            <a:endParaRPr lang="en-US" altLang="ru-RU" sz="28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800" smtClean="0">
                <a:solidFill>
                  <a:schemeClr val="folHlink"/>
                </a:solidFill>
              </a:rPr>
              <a:t>    асоціювання понять, ставлення </a:t>
            </a:r>
            <a:endParaRPr lang="en-US" altLang="ru-RU" sz="28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ru-RU" sz="2800" smtClean="0">
                <a:solidFill>
                  <a:schemeClr val="folHlink"/>
                </a:solidFill>
              </a:rPr>
              <a:t> </a:t>
            </a:r>
            <a:r>
              <a:rPr lang="uk-UA" altLang="ru-RU" sz="2800" smtClean="0">
                <a:solidFill>
                  <a:schemeClr val="folHlink"/>
                </a:solidFill>
              </a:rPr>
              <a:t>   з</a:t>
            </a:r>
            <a:r>
              <a:rPr lang="ru-RU" altLang="ru-RU" sz="2800" smtClean="0">
                <a:solidFill>
                  <a:schemeClr val="folHlink"/>
                </a:solidFill>
              </a:rPr>
              <a:t>апитань, переформулювання, генерування ідей, зміна альтернативи, комбінування.</a:t>
            </a:r>
          </a:p>
        </p:txBody>
      </p:sp>
      <p:pic>
        <p:nvPicPr>
          <p:cNvPr id="1741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2924175"/>
            <a:ext cx="173513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>
                <a:solidFill>
                  <a:srgbClr val="F43E1A"/>
                </a:solidFill>
              </a:rPr>
              <a:t>Висновки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 b="1" smtClean="0">
                <a:solidFill>
                  <a:schemeClr val="hlink"/>
                </a:solidFill>
              </a:rPr>
              <a:t>1.Розвиток логічного мислення</a:t>
            </a:r>
            <a:r>
              <a:rPr lang="uk-UA" altLang="ru-RU" sz="2400" smtClean="0">
                <a:solidFill>
                  <a:schemeClr val="hlink"/>
                </a:solidFill>
              </a:rPr>
              <a:t>  </a:t>
            </a:r>
            <a:r>
              <a:rPr lang="uk-UA" altLang="ru-RU" sz="2400" b="1" smtClean="0">
                <a:solidFill>
                  <a:schemeClr val="hlink"/>
                </a:solidFill>
              </a:rPr>
              <a:t>забезпечує  розвиток самостійної логіки мислення.</a:t>
            </a:r>
          </a:p>
          <a:p>
            <a:pPr>
              <a:lnSpc>
                <a:spcPct val="90000"/>
              </a:lnSpc>
            </a:pPr>
            <a:r>
              <a:rPr lang="uk-UA" altLang="ru-RU" sz="2400" b="1" smtClean="0">
                <a:solidFill>
                  <a:schemeClr val="folHlink"/>
                </a:solidFill>
              </a:rPr>
              <a:t>2. </a:t>
            </a:r>
            <a:r>
              <a:rPr lang="ru-RU" altLang="ru-RU" sz="2400" b="1" smtClean="0">
                <a:solidFill>
                  <a:schemeClr val="folHlink"/>
                </a:solidFill>
              </a:rPr>
              <a:t>З розвитком сенсорики</a:t>
            </a:r>
            <a:r>
              <a:rPr lang="ru-RU" altLang="ru-RU" sz="2400" smtClean="0">
                <a:solidFill>
                  <a:schemeClr val="folHlink"/>
                </a:solidFill>
              </a:rPr>
              <a:t> </a:t>
            </a:r>
            <a:r>
              <a:rPr lang="ru-RU" altLang="ru-RU" sz="2400" b="1" smtClean="0">
                <a:solidFill>
                  <a:schemeClr val="folHlink"/>
                </a:solidFill>
              </a:rPr>
              <a:t>у дитини з’являється можливість оволодіння естетичними цінностями в природі і суспільстві.</a:t>
            </a:r>
            <a:endParaRPr lang="uk-UA" altLang="ru-RU" sz="24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400" b="1" smtClean="0">
                <a:solidFill>
                  <a:srgbClr val="A50021"/>
                </a:solidFill>
              </a:rPr>
              <a:t>3. За допомогою ігор і  вправ  тренуються   якості уваги:</a:t>
            </a:r>
            <a:endParaRPr lang="uk-UA" altLang="ru-RU" sz="240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400" b="1" smtClean="0">
                <a:solidFill>
                  <a:srgbClr val="A50021"/>
                </a:solidFill>
              </a:rPr>
              <a:t>сталість, концентрація, довільність, спостережливість.</a:t>
            </a:r>
          </a:p>
          <a:p>
            <a:pPr>
              <a:lnSpc>
                <a:spcPct val="90000"/>
              </a:lnSpc>
            </a:pPr>
            <a:r>
              <a:rPr lang="uk-UA" altLang="ru-RU" sz="2400" b="1" smtClean="0">
                <a:solidFill>
                  <a:schemeClr val="hlink"/>
                </a:solidFill>
              </a:rPr>
              <a:t>4. Розвиток продуктивної</a:t>
            </a:r>
            <a:r>
              <a:rPr lang="ru-RU" altLang="ru-RU" sz="2400" b="1" smtClean="0">
                <a:solidFill>
                  <a:schemeClr val="hlink"/>
                </a:solidFill>
              </a:rPr>
              <a:t> уяв</a:t>
            </a:r>
            <a:r>
              <a:rPr lang="uk-UA" altLang="ru-RU" sz="2400" b="1" smtClean="0">
                <a:solidFill>
                  <a:schemeClr val="hlink"/>
                </a:solidFill>
              </a:rPr>
              <a:t>и - розвиток творчості</a:t>
            </a:r>
            <a:r>
              <a:rPr lang="ru-RU" altLang="ru-RU" sz="2400" smtClean="0">
                <a:solidFill>
                  <a:schemeClr val="hlink"/>
                </a:solidFill>
              </a:rPr>
              <a:t>. </a:t>
            </a:r>
            <a:endParaRPr lang="uk-UA" altLang="ru-RU" sz="2400" b="1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400" b="1" smtClean="0">
                <a:solidFill>
                  <a:schemeClr val="folHlink"/>
                </a:solidFill>
              </a:rPr>
              <a:t>5. </a:t>
            </a:r>
            <a:r>
              <a:rPr lang="ru-RU" altLang="ru-RU" sz="2400" b="1" smtClean="0">
                <a:solidFill>
                  <a:schemeClr val="folHlink"/>
                </a:solidFill>
              </a:rPr>
              <a:t>Найефективнішим способом навчити дитину мислити творчо є розвиваюча гра</a:t>
            </a:r>
            <a:r>
              <a:rPr lang="ru-RU" altLang="ru-RU" sz="2400" smtClean="0">
                <a:solidFill>
                  <a:schemeClr val="folHlink"/>
                </a:solidFill>
              </a:rPr>
              <a:t>.</a:t>
            </a:r>
            <a:endParaRPr lang="uk-UA" altLang="ru-RU" sz="24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400" smtClean="0">
                <a:solidFill>
                  <a:srgbClr val="A50021"/>
                </a:solidFill>
              </a:rPr>
              <a:t>6. </a:t>
            </a:r>
            <a:r>
              <a:rPr lang="ru-RU" altLang="ru-RU" sz="2400" smtClean="0">
                <a:solidFill>
                  <a:srgbClr val="A50021"/>
                </a:solidFill>
              </a:rPr>
              <a:t> З </a:t>
            </a:r>
            <a:r>
              <a:rPr lang="uk-UA" altLang="ru-RU" sz="2400" smtClean="0">
                <a:solidFill>
                  <a:srgbClr val="A50021"/>
                </a:solidFill>
              </a:rPr>
              <a:t> допомогою пам’яті</a:t>
            </a:r>
            <a:r>
              <a:rPr lang="ru-RU" altLang="ru-RU" sz="2400" smtClean="0">
                <a:solidFill>
                  <a:srgbClr val="A50021"/>
                </a:solidFill>
              </a:rPr>
              <a:t> дитина </a:t>
            </a:r>
            <a:r>
              <a:rPr lang="uk-UA" altLang="ru-RU" sz="2400" smtClean="0">
                <a:solidFill>
                  <a:srgbClr val="A50021"/>
                </a:solidFill>
              </a:rPr>
              <a:t>засвоює знання про навколишній світ і саму себе, оволодіває нормами поведінки, набуває різноманітні вміння і навики.</a:t>
            </a:r>
            <a:endParaRPr lang="ru-RU" altLang="ru-RU" sz="24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>
                <a:solidFill>
                  <a:srgbClr val="F43E1A"/>
                </a:solidFill>
              </a:rPr>
              <a:t>Результативність досвіду</a:t>
            </a:r>
            <a:endParaRPr lang="ru-RU" altLang="ru-RU" smtClean="0">
              <a:solidFill>
                <a:srgbClr val="F43E1A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1108075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r>
              <a:rPr lang="uk-UA" altLang="ru-RU" smtClean="0"/>
              <a:t> </a:t>
            </a:r>
            <a:r>
              <a:rPr lang="uk-UA" altLang="ru-RU" smtClean="0">
                <a:solidFill>
                  <a:schemeClr val="hlink"/>
                </a:solidFill>
              </a:rPr>
              <a:t>Учні 2-4 класів активні учасники Міжнародного конкурсу «Кенгуру</a:t>
            </a:r>
            <a:r>
              <a:rPr lang="uk-UA" altLang="ru-RU" smtClean="0"/>
              <a:t>»</a:t>
            </a:r>
            <a:endParaRPr lang="ru-RU" altLang="ru-RU" smtClean="0"/>
          </a:p>
        </p:txBody>
      </p:sp>
      <p:graphicFrame>
        <p:nvGraphicFramePr>
          <p:cNvPr id="5" name="Диаграмма 2"/>
          <p:cNvGraphicFramePr>
            <a:graphicFrameLocks/>
          </p:cNvGraphicFramePr>
          <p:nvPr/>
        </p:nvGraphicFramePr>
        <p:xfrm>
          <a:off x="1547813" y="234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uk-UA" altLang="ru-RU" smtClean="0"/>
              <a:t> </a:t>
            </a:r>
            <a:r>
              <a:rPr lang="uk-UA" altLang="ru-RU" smtClean="0">
                <a:solidFill>
                  <a:schemeClr val="hlink"/>
                </a:solidFill>
              </a:rPr>
              <a:t>Кредо школи:</a:t>
            </a:r>
            <a:endParaRPr lang="ru-RU" altLang="ru-RU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altLang="ru-RU" sz="5400" b="1" smtClean="0">
                <a:solidFill>
                  <a:schemeClr val="accent2"/>
                </a:solidFill>
              </a:rPr>
              <a:t>    Розум – у голові,</a:t>
            </a:r>
          </a:p>
          <a:p>
            <a:pPr>
              <a:buFont typeface="Arial" charset="0"/>
              <a:buNone/>
            </a:pPr>
            <a:r>
              <a:rPr lang="uk-UA" altLang="ru-RU" sz="5400" b="1" smtClean="0">
                <a:solidFill>
                  <a:schemeClr val="accent2"/>
                </a:solidFill>
              </a:rPr>
              <a:t>       чесність – у серці,</a:t>
            </a:r>
          </a:p>
          <a:p>
            <a:pPr>
              <a:buFont typeface="Arial" charset="0"/>
              <a:buNone/>
            </a:pPr>
            <a:r>
              <a:rPr lang="uk-UA" altLang="ru-RU" sz="5400" b="1" smtClean="0">
                <a:solidFill>
                  <a:schemeClr val="accent2"/>
                </a:solidFill>
              </a:rPr>
              <a:t>                здоров</a:t>
            </a:r>
            <a:r>
              <a:rPr lang="en-US" altLang="ru-RU" sz="5400" b="1" smtClean="0">
                <a:solidFill>
                  <a:schemeClr val="accent2"/>
                </a:solidFill>
              </a:rPr>
              <a:t>’</a:t>
            </a:r>
            <a:r>
              <a:rPr lang="uk-UA" altLang="ru-RU" sz="5400" b="1" smtClean="0">
                <a:solidFill>
                  <a:schemeClr val="accent2"/>
                </a:solidFill>
              </a:rPr>
              <a:t>я – в тілі.</a:t>
            </a:r>
          </a:p>
          <a:p>
            <a:pPr>
              <a:buFont typeface="Arial" charset="0"/>
              <a:buNone/>
            </a:pPr>
            <a:r>
              <a:rPr lang="uk-UA" altLang="ru-RU" sz="5400" b="1" smtClean="0">
                <a:solidFill>
                  <a:schemeClr val="accent2"/>
                </a:solidFill>
              </a:rPr>
              <a:t> </a:t>
            </a:r>
            <a:endParaRPr lang="ru-RU" altLang="ru-RU" sz="5400" b="1" smtClean="0">
              <a:solidFill>
                <a:schemeClr val="accent2"/>
              </a:solidFill>
            </a:endParaRPr>
          </a:p>
        </p:txBody>
      </p:sp>
      <p:pic>
        <p:nvPicPr>
          <p:cNvPr id="4100" name="Picture 5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49275"/>
            <a:ext cx="2520950" cy="2447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smtClean="0">
                <a:solidFill>
                  <a:srgbClr val="F43E1A"/>
                </a:solidFill>
              </a:rPr>
              <a:t>Мета діяльності школи:</a:t>
            </a:r>
            <a:endParaRPr lang="ru-RU" altLang="ru-RU" b="1" smtClean="0">
              <a:solidFill>
                <a:srgbClr val="F43E1A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400" smtClean="0"/>
              <a:t>забезпечення умов для морального, інтелектуального, фізичного розвитку учнів, </a:t>
            </a:r>
          </a:p>
          <a:p>
            <a:pPr>
              <a:lnSpc>
                <a:spcPct val="90000"/>
              </a:lnSpc>
            </a:pPr>
            <a:r>
              <a:rPr lang="uk-UA" altLang="ru-RU" sz="2400" smtClean="0"/>
              <a:t>виховання громадянина демократичного суспільства, яке визнає освіченість, вихованість, культуру, інтелект, самосвідомість нації, її фізичне і духовне здоров’я найвищими цінностями</a:t>
            </a:r>
          </a:p>
          <a:p>
            <a:pPr>
              <a:lnSpc>
                <a:spcPct val="90000"/>
              </a:lnSpc>
            </a:pPr>
            <a:r>
              <a:rPr lang="uk-UA" altLang="ru-RU" sz="2400" smtClean="0"/>
              <a:t>забезпечення  постійної  відповідальної  поведінки,  сформованості імунітету  до  негативних  впливів  соціального  середовища.</a:t>
            </a:r>
            <a:r>
              <a:rPr lang="uk-UA" altLang="ru-RU" sz="2400" i="1" smtClean="0"/>
              <a:t> </a:t>
            </a:r>
            <a:endParaRPr lang="ru-RU" altLang="ru-RU" sz="2400" smtClean="0"/>
          </a:p>
          <a:p>
            <a:pPr>
              <a:lnSpc>
                <a:spcPct val="90000"/>
              </a:lnSpc>
            </a:pPr>
            <a:endParaRPr lang="ru-RU" altLang="ru-RU" sz="2800" smtClean="0"/>
          </a:p>
          <a:p>
            <a:pPr>
              <a:lnSpc>
                <a:spcPct val="90000"/>
              </a:lnSpc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ru-RU" b="1" smtClean="0">
                <a:solidFill>
                  <a:srgbClr val="F43E1A"/>
                </a:solidFill>
              </a:rPr>
              <a:t>     </a:t>
            </a:r>
            <a:r>
              <a:rPr lang="uk-UA" altLang="ru-RU" b="1" smtClean="0">
                <a:solidFill>
                  <a:srgbClr val="F43E1A"/>
                </a:solidFill>
              </a:rPr>
              <a:t>Завдання школи:</a:t>
            </a:r>
            <a:r>
              <a:rPr lang="en-US" altLang="ru-RU" b="1" smtClean="0">
                <a:solidFill>
                  <a:srgbClr val="F43E1A"/>
                </a:solidFill>
              </a:rPr>
              <a:t>     </a:t>
            </a:r>
            <a:endParaRPr lang="ru-RU" altLang="ru-RU" b="1" smtClean="0">
              <a:solidFill>
                <a:srgbClr val="F43E1A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формування  правової  свідомості;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формування  почуттів,  що  регулюють  поведінку: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правомірності  шляхів  її  реалізації;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активної  протидії  порушникам  законів  нашої  країни;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підвищення  правової  культури;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попередження  асоціальних  проявів  серед  учнів,  профілактика  вживання  наркогенних  речовин;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профілактика дитячої  безоглядності;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просвітницька  робота  щодо  запобігання  протиправній  поведінці,  шкідливим  звичкам,  захворюванням  та  хворобам;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правильне  статеве  виховання.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200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altLang="ru-RU" sz="4000" smtClean="0"/>
              <a:t/>
            </a:r>
            <a:br>
              <a:rPr lang="uk-UA" altLang="ru-RU" sz="4000" smtClean="0"/>
            </a:br>
            <a:r>
              <a:rPr lang="uk-UA" altLang="ru-RU" sz="4000" smtClean="0"/>
              <a:t> </a:t>
            </a:r>
            <a:r>
              <a:rPr lang="ru-RU" altLang="ru-RU" sz="2800" smtClean="0">
                <a:solidFill>
                  <a:srgbClr val="F43E1A"/>
                </a:solidFill>
              </a:rPr>
              <a:t>Д</a:t>
            </a:r>
            <a:r>
              <a:rPr lang="uk-UA" altLang="ru-RU" sz="2800" smtClean="0">
                <a:solidFill>
                  <a:srgbClr val="F43E1A"/>
                </a:solidFill>
              </a:rPr>
              <a:t>ії школи в напрямку </a:t>
            </a:r>
            <a:br>
              <a:rPr lang="uk-UA" altLang="ru-RU" sz="2800" smtClean="0">
                <a:solidFill>
                  <a:srgbClr val="F43E1A"/>
                </a:solidFill>
              </a:rPr>
            </a:br>
            <a:r>
              <a:rPr lang="uk-UA" altLang="ru-RU" sz="2800" smtClean="0">
                <a:solidFill>
                  <a:srgbClr val="F43E1A"/>
                </a:solidFill>
              </a:rPr>
              <a:t>превентивного виховання:</a:t>
            </a:r>
            <a:br>
              <a:rPr lang="uk-UA" altLang="ru-RU" sz="2800" smtClean="0">
                <a:solidFill>
                  <a:srgbClr val="F43E1A"/>
                </a:solidFill>
              </a:rPr>
            </a:br>
            <a:r>
              <a:rPr lang="uk-UA" altLang="ru-RU" sz="2800" smtClean="0">
                <a:solidFill>
                  <a:srgbClr val="F43E1A"/>
                </a:solidFill>
              </a:rPr>
              <a:t> </a:t>
            </a:r>
            <a:endParaRPr lang="ru-RU" altLang="ru-RU" sz="400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95288" y="2133600"/>
            <a:ext cx="8218487" cy="4281488"/>
          </a:xfrm>
        </p:spPr>
        <p:txBody>
          <a:bodyPr/>
          <a:lstStyle/>
          <a:p>
            <a:pPr>
              <a:buFont typeface="Arial" charset="0"/>
              <a:buNone/>
            </a:pPr>
            <a:endParaRPr lang="uk-UA" altLang="ru-RU" sz="2800" smtClean="0">
              <a:solidFill>
                <a:schemeClr val="hlink"/>
              </a:solidFill>
            </a:endParaRPr>
          </a:p>
          <a:p>
            <a:r>
              <a:rPr lang="uk-UA" altLang="ru-RU" sz="2800" smtClean="0">
                <a:solidFill>
                  <a:srgbClr val="7030A0"/>
                </a:solidFill>
              </a:rPr>
              <a:t>Профілактика </a:t>
            </a:r>
            <a:r>
              <a:rPr lang="uk-UA" altLang="ru-RU" sz="2000" smtClean="0"/>
              <a:t>(учні,батьки,психологічна служба, класний керівник)</a:t>
            </a:r>
          </a:p>
          <a:p>
            <a:r>
              <a:rPr lang="ru-RU" altLang="ru-RU" sz="2800" smtClean="0">
                <a:solidFill>
                  <a:srgbClr val="7030A0"/>
                </a:solidFill>
              </a:rPr>
              <a:t> Діагностика </a:t>
            </a:r>
            <a:r>
              <a:rPr lang="ru-RU" altLang="ru-RU" sz="2800" smtClean="0"/>
              <a:t>(</a:t>
            </a:r>
            <a:r>
              <a:rPr lang="uk-UA" altLang="ru-RU" sz="2000" smtClean="0"/>
              <a:t>Індивідуальні картки соціального, психологічного, педагогічного супроводу)</a:t>
            </a:r>
            <a:endParaRPr lang="uk-UA" altLang="ru-RU" sz="2800" smtClean="0">
              <a:solidFill>
                <a:schemeClr val="folHlink"/>
              </a:solidFill>
            </a:endParaRPr>
          </a:p>
          <a:p>
            <a:r>
              <a:rPr lang="uk-UA" altLang="ru-RU" sz="2800" smtClean="0">
                <a:solidFill>
                  <a:srgbClr val="7030A0"/>
                </a:solidFill>
              </a:rPr>
              <a:t>Корекційно-відновлювальна робота </a:t>
            </a:r>
            <a:r>
              <a:rPr lang="uk-UA" altLang="ru-RU" sz="2000" smtClean="0"/>
              <a:t>(індивідуальна;</a:t>
            </a:r>
            <a:endParaRPr lang="ru-RU" altLang="ru-RU" sz="2000" smtClean="0"/>
          </a:p>
          <a:p>
            <a:r>
              <a:rPr lang="uk-UA" altLang="ru-RU" sz="2000" smtClean="0"/>
              <a:t>групова, індивідуальні картки корекційної</a:t>
            </a:r>
            <a:r>
              <a:rPr lang="ru-RU" altLang="ru-RU" sz="2000" smtClean="0"/>
              <a:t> </a:t>
            </a:r>
            <a:r>
              <a:rPr lang="uk-UA" altLang="ru-RU" sz="2000" smtClean="0"/>
              <a:t>роботи)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4381500" y="2970213"/>
            <a:ext cx="484188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mtClean="0"/>
              <a:t>Напрями роботи психолога: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908050"/>
            <a:ext cx="2482850" cy="187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Соціально-психологічна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спрямована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протидію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втягуванню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молоді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негативні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ситуації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2975" y="908050"/>
            <a:ext cx="2384425" cy="187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Психолого-</a:t>
            </a:r>
            <a:r>
              <a:rPr lang="ru-RU" dirty="0" err="1">
                <a:solidFill>
                  <a:schemeClr val="tx1"/>
                </a:solidFill>
              </a:rPr>
              <a:t>педагогічна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неповнолітнім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потребують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8863" y="908050"/>
            <a:ext cx="2559050" cy="187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Психологічний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супровід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неповнолітніх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вчинили </a:t>
            </a:r>
            <a:r>
              <a:rPr lang="ru-RU" dirty="0" err="1">
                <a:solidFill>
                  <a:schemeClr val="tx1"/>
                </a:solidFill>
              </a:rPr>
              <a:t>протиправні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4213225"/>
            <a:ext cx="2482850" cy="1871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Факультативні курси «Діалог»(«Життя без гачка»),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«Життєва компетентність особистості»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2975" y="4213225"/>
            <a:ext cx="2384425" cy="1871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Бесіди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Консультування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Психологічні заняття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8863" y="4213225"/>
            <a:ext cx="2559050" cy="1871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Робота з батьками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Психологічні заняття з неповнолітніми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Психологічний супровід під час допитів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02" name="Объект 3"/>
          <p:cNvSpPr>
            <a:spLocks noGrp="1"/>
          </p:cNvSpPr>
          <p:nvPr>
            <p:ph idx="1"/>
          </p:nvPr>
        </p:nvSpPr>
        <p:spPr>
          <a:xfrm>
            <a:off x="503238" y="2970213"/>
            <a:ext cx="8240712" cy="7191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altLang="ru-RU" sz="3600" b="1" smtClean="0"/>
              <a:t>Форми      роботи</a:t>
            </a:r>
            <a:endParaRPr lang="ru-RU" altLang="ru-RU" sz="3600" b="1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1825625" y="2973388"/>
            <a:ext cx="485775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177088" y="2973388"/>
            <a:ext cx="484187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F43E1A"/>
                </a:solidFill>
              </a:rPr>
              <a:t>Принципи превентивної роботи в школі: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i="1" smtClean="0">
                <a:solidFill>
                  <a:schemeClr val="hlink"/>
                </a:solidFill>
              </a:rPr>
              <a:t>                                      І. </a:t>
            </a:r>
            <a:r>
              <a:rPr lang="uk-UA" altLang="ru-RU" i="1" smtClean="0">
                <a:solidFill>
                  <a:schemeClr val="hlink"/>
                </a:solidFill>
              </a:rPr>
              <a:t>Комплесність </a:t>
            </a:r>
            <a:r>
              <a:rPr lang="ru-RU" altLang="ru-RU" i="1" smtClean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i="1" smtClean="0">
                <a:solidFill>
                  <a:schemeClr val="hlink"/>
                </a:solidFill>
              </a:rPr>
              <a:t>                           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i="1" smtClean="0">
                <a:solidFill>
                  <a:schemeClr val="hlink"/>
                </a:solidFill>
              </a:rPr>
              <a:t>                                    ІІ.системність;</a:t>
            </a:r>
            <a:endParaRPr lang="uk-UA" altLang="ru-RU" i="1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altLang="ru-RU" i="1" smtClean="0">
                <a:solidFill>
                  <a:schemeClr val="hlink"/>
                </a:solidFill>
              </a:rPr>
              <a:t>                                    ІІІ.науковість</a:t>
            </a:r>
            <a:r>
              <a:rPr lang="ru-RU" altLang="ru-RU" i="1" smtClean="0">
                <a:solidFill>
                  <a:schemeClr val="hlink"/>
                </a:solidFill>
              </a:rPr>
              <a:t>;</a:t>
            </a:r>
            <a:endParaRPr lang="uk-UA" altLang="ru-RU" i="1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altLang="ru-RU" i="1" smtClean="0">
                <a:solidFill>
                  <a:schemeClr val="hlink"/>
                </a:solidFill>
              </a:rPr>
              <a:t>                                    ІУ</a:t>
            </a:r>
            <a:r>
              <a:rPr lang="ru-RU" altLang="ru-RU" i="1" smtClean="0">
                <a:solidFill>
                  <a:schemeClr val="hlink"/>
                </a:solidFill>
              </a:rPr>
              <a:t>. </a:t>
            </a:r>
            <a:r>
              <a:rPr lang="uk-UA" altLang="ru-RU" i="1" smtClean="0">
                <a:solidFill>
                  <a:schemeClr val="hlink"/>
                </a:solidFill>
              </a:rPr>
              <a:t>Р</a:t>
            </a:r>
            <a:r>
              <a:rPr lang="ru-RU" altLang="ru-RU" i="1" smtClean="0">
                <a:solidFill>
                  <a:schemeClr val="hlink"/>
                </a:solidFill>
              </a:rPr>
              <a:t>озвиток уваги;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i="1" smtClean="0">
                <a:solidFill>
                  <a:schemeClr val="hlink"/>
                </a:solidFill>
              </a:rPr>
              <a:t>                   V. </a:t>
            </a:r>
            <a:r>
              <a:rPr lang="uk-UA" altLang="ru-RU" i="1" smtClean="0">
                <a:solidFill>
                  <a:schemeClr val="hlink"/>
                </a:solidFill>
              </a:rPr>
              <a:t>Р</a:t>
            </a:r>
            <a:r>
              <a:rPr lang="ru-RU" altLang="ru-RU" i="1" smtClean="0">
                <a:solidFill>
                  <a:schemeClr val="hlink"/>
                </a:solidFill>
              </a:rPr>
              <a:t>озвиток уяви і творчих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i="1" smtClean="0">
                <a:solidFill>
                  <a:schemeClr val="hlink"/>
                </a:solidFill>
              </a:rPr>
              <a:t>                      здібностей </a:t>
            </a:r>
          </a:p>
        </p:txBody>
      </p:sp>
      <p:pic>
        <p:nvPicPr>
          <p:cNvPr id="9220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1067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420813"/>
            <a:ext cx="31067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uk-UA" altLang="ru-RU" sz="3600" smtClean="0">
                <a:solidFill>
                  <a:srgbClr val="F43E1A"/>
                </a:solidFill>
                <a:latin typeface="Arial" charset="0"/>
              </a:rPr>
              <a:t>Інтерактивні технології навчання</a:t>
            </a:r>
            <a:r>
              <a:rPr lang="uk-UA" altLang="ru-RU" sz="3600" smtClean="0">
                <a:latin typeface="Arial" charset="0"/>
              </a:rPr>
              <a:t/>
            </a:r>
            <a:br>
              <a:rPr lang="uk-UA" altLang="ru-RU" sz="3600" smtClean="0">
                <a:latin typeface="Arial" charset="0"/>
              </a:rPr>
            </a:br>
            <a:r>
              <a:rPr lang="ru-RU" altLang="ru-RU" sz="4000" smtClean="0">
                <a:solidFill>
                  <a:schemeClr val="hlink"/>
                </a:solidFill>
              </a:rPr>
              <a:t>Інтерактивні технології кооперативного навчання</a:t>
            </a:r>
            <a:r>
              <a:rPr lang="uk-UA" altLang="ru-RU" sz="4000" smtClean="0"/>
              <a:t> </a:t>
            </a:r>
            <a:endParaRPr lang="ru-RU" altLang="ru-RU" sz="4000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r>
              <a:rPr lang="uk-UA" altLang="ru-RU" smtClean="0">
                <a:solidFill>
                  <a:schemeClr val="folHlink"/>
                </a:solidFill>
              </a:rPr>
              <a:t>Робота в парах:</a:t>
            </a:r>
          </a:p>
          <a:p>
            <a:r>
              <a:rPr lang="uk-UA" altLang="ru-RU" smtClean="0">
                <a:solidFill>
                  <a:schemeClr val="folHlink"/>
                </a:solidFill>
              </a:rPr>
              <a:t>“Вмієш сам –                      </a:t>
            </a:r>
          </a:p>
          <a:p>
            <a:r>
              <a:rPr lang="uk-UA" altLang="ru-RU" smtClean="0">
                <a:solidFill>
                  <a:schemeClr val="folHlink"/>
                </a:solidFill>
              </a:rPr>
              <a:t>допоможи другу”.</a:t>
            </a:r>
          </a:p>
          <a:p>
            <a:r>
              <a:rPr lang="uk-UA" altLang="ru-RU" smtClean="0">
                <a:solidFill>
                  <a:schemeClr val="accent2"/>
                </a:solidFill>
              </a:rPr>
              <a:t>Робота в групах.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“Акваріум”.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pic>
        <p:nvPicPr>
          <p:cNvPr id="10244" name="Picture 4" descr="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25" y="3573463"/>
            <a:ext cx="3009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2133600"/>
            <a:ext cx="1719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F43E1A"/>
                </a:solidFill>
              </a:rPr>
              <a:t>Технології колективно-групового навчання</a:t>
            </a:r>
            <a:r>
              <a:rPr lang="ru-RU" altLang="ru-RU" sz="4000" smtClean="0"/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mtClean="0">
                <a:solidFill>
                  <a:schemeClr val="hlink"/>
                </a:solidFill>
              </a:rPr>
              <a:t>“Мікрофон”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“Мозковий штурм”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“Незакінчені речення”</a:t>
            </a:r>
          </a:p>
          <a:p>
            <a:r>
              <a:rPr lang="uk-UA" altLang="ru-RU" smtClean="0">
                <a:solidFill>
                  <a:schemeClr val="hlink"/>
                </a:solidFill>
              </a:rPr>
              <a:t>“Дерево рішень”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pic>
        <p:nvPicPr>
          <p:cNvPr id="11268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700213"/>
            <a:ext cx="32400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871913"/>
            <a:ext cx="3384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687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Нижньосірогозька ЗОШ І-ІІІ ст. Нижньосірогозької районної ради Херсонської області</vt:lpstr>
      <vt:lpstr> Кредо школи:</vt:lpstr>
      <vt:lpstr>Мета діяльності школи:</vt:lpstr>
      <vt:lpstr>     Завдання школи:     </vt:lpstr>
      <vt:lpstr>  Дії школи в напрямку  превентивного виховання:  </vt:lpstr>
      <vt:lpstr>Напрями роботи психолога:</vt:lpstr>
      <vt:lpstr>Принципи превентивної роботи в школі:</vt:lpstr>
      <vt:lpstr>Інтерактивні технології навчання Інтерактивні технології кооперативного навчання </vt:lpstr>
      <vt:lpstr>Технології колективно-групового навчання </vt:lpstr>
      <vt:lpstr>Технології ситуативного моделювання </vt:lpstr>
      <vt:lpstr>  Технології опрацювання дискусійних питань. </vt:lpstr>
      <vt:lpstr>Напрями роботи психолога:</vt:lpstr>
      <vt:lpstr>Розвиток сенсорних здібностей</vt:lpstr>
      <vt:lpstr>Розвиток пам’яті та уваги</vt:lpstr>
      <vt:lpstr>Розвиток уяви і творчих здібностей</vt:lpstr>
      <vt:lpstr>Висновки </vt:lpstr>
      <vt:lpstr>Результативність досвіду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Sony</cp:lastModifiedBy>
  <cp:revision>35</cp:revision>
  <dcterms:created xsi:type="dcterms:W3CDTF">2011-08-02T23:19:04Z</dcterms:created>
  <dcterms:modified xsi:type="dcterms:W3CDTF">2014-06-23T09:17:43Z</dcterms:modified>
</cp:coreProperties>
</file>