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305" r:id="rId3"/>
    <p:sldId id="310" r:id="rId4"/>
    <p:sldId id="292" r:id="rId5"/>
    <p:sldId id="271" r:id="rId6"/>
    <p:sldId id="307" r:id="rId7"/>
    <p:sldId id="285" r:id="rId8"/>
    <p:sldId id="313" r:id="rId9"/>
    <p:sldId id="295" r:id="rId10"/>
    <p:sldId id="312" r:id="rId11"/>
    <p:sldId id="306" r:id="rId12"/>
    <p:sldId id="289" r:id="rId13"/>
    <p:sldId id="286" r:id="rId14"/>
    <p:sldId id="287" r:id="rId15"/>
    <p:sldId id="274" r:id="rId16"/>
    <p:sldId id="308" r:id="rId17"/>
    <p:sldId id="259" r:id="rId18"/>
    <p:sldId id="302" r:id="rId19"/>
    <p:sldId id="290" r:id="rId20"/>
    <p:sldId id="325" r:id="rId21"/>
    <p:sldId id="319" r:id="rId22"/>
    <p:sldId id="317" r:id="rId23"/>
    <p:sldId id="321" r:id="rId24"/>
    <p:sldId id="267" r:id="rId25"/>
    <p:sldId id="323" r:id="rId26"/>
    <p:sldId id="328" r:id="rId27"/>
    <p:sldId id="327" r:id="rId28"/>
    <p:sldId id="283" r:id="rId29"/>
    <p:sldId id="272" r:id="rId30"/>
    <p:sldId id="32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8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E19F-4A28-4ACC-9E92-3AF45658C0F0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437E-CF2F-421C-B833-361247B34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2004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6DC4B-59E9-4C25-A6AD-74E4B5A4873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1FC86-1C70-40BB-BA9B-5FE8FDD85A9E}" type="slidenum">
              <a:rPr lang="uk-UA"/>
              <a:pPr/>
              <a:t>12</a:t>
            </a:fld>
            <a:endParaRPr lang="uk-UA"/>
          </a:p>
        </p:txBody>
      </p:sp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ln/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</p:spPr>
        <p:txBody>
          <a:bodyPr wrap="none" lIns="0" tIns="0" rIns="0" bIns="0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437E-CF2F-421C-B833-361247B34C7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FBB666-F89C-49A9-A105-16E7F2D6107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6633">
                <a:alpha val="62000"/>
              </a:srgbClr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079D42-A2AA-459D-AA4A-1C299BDE9F0F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64730F-B363-43A4-AFF7-84E9B9215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1" name="Picture 4" descr="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48804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Пользователь\Рабочий стол\фото\МИхайлюк кер. МО класних кер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32656"/>
            <a:ext cx="2376264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184482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         МОДЕЛЬ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  ПРЕВЕНТИВНОГО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           ВИХОВАННЯ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789041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Заступник директора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з виховної роботи 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загальноосвітньої школи І-ІІІ ст. </a:t>
            </a:r>
            <a:r>
              <a:rPr lang="uk-UA" b="1" dirty="0" err="1" smtClean="0">
                <a:solidFill>
                  <a:srgbClr val="FFFF00"/>
                </a:solidFill>
              </a:rPr>
              <a:t>смт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Раухівка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err="1" smtClean="0">
                <a:solidFill>
                  <a:srgbClr val="FFFF00"/>
                </a:solidFill>
              </a:rPr>
              <a:t>Березівського</a:t>
            </a:r>
            <a:r>
              <a:rPr lang="uk-UA" b="1" dirty="0" smtClean="0">
                <a:solidFill>
                  <a:srgbClr val="FFFF00"/>
                </a:solidFill>
              </a:rPr>
              <a:t> району 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Одеської області</a:t>
            </a:r>
          </a:p>
          <a:p>
            <a:r>
              <a:rPr lang="uk-UA" b="1" dirty="0" err="1" smtClean="0">
                <a:solidFill>
                  <a:srgbClr val="FFFF00"/>
                </a:solidFill>
              </a:rPr>
              <a:t>Михайлюк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Галина Анатоліївна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                                                   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              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                                                                 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517232"/>
            <a:ext cx="4583480" cy="1051560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bg1"/>
                </a:solidFill>
              </a:rPr>
              <a:t>Покладання гірлянди </a:t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>до пам'ятника Невідомому солдату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4017683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32656"/>
            <a:ext cx="4859337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C:\Documents and Settings\Пользователь\Рабочий стол\школа фото\фото памятник\DSC029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3016"/>
            <a:ext cx="406794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Фізичне виховання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183880" cy="30243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школі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працюють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секц</a:t>
            </a:r>
            <a:r>
              <a:rPr lang="uk-UA" b="1" dirty="0" err="1" smtClean="0">
                <a:solidFill>
                  <a:srgbClr val="002060"/>
                </a:solidFill>
              </a:rPr>
              <a:t>ії</a:t>
            </a:r>
            <a:r>
              <a:rPr lang="uk-UA" b="1" dirty="0" smtClean="0">
                <a:solidFill>
                  <a:srgbClr val="002060"/>
                </a:solidFill>
              </a:rPr>
              <a:t> з футболу, волейболу(тренери </a:t>
            </a:r>
            <a:r>
              <a:rPr lang="uk-UA" b="1" dirty="0" err="1" smtClean="0">
                <a:solidFill>
                  <a:srgbClr val="002060"/>
                </a:solidFill>
              </a:rPr>
              <a:t>Сокур</a:t>
            </a:r>
            <a:r>
              <a:rPr lang="uk-UA" b="1" dirty="0" smtClean="0">
                <a:solidFill>
                  <a:srgbClr val="002060"/>
                </a:solidFill>
              </a:rPr>
              <a:t> М.М.,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Луцик О.Я.) Спортсмени школи постійно займають призові місця з легкої атлетики в районі, області. В цьому році чемпіонами області з легкої атлетики стали </a:t>
            </a:r>
            <a:r>
              <a:rPr lang="uk-UA" b="1" dirty="0" err="1" smtClean="0">
                <a:solidFill>
                  <a:srgbClr val="002060"/>
                </a:solidFill>
              </a:rPr>
              <a:t>Галушків</a:t>
            </a:r>
            <a:r>
              <a:rPr lang="uk-UA" b="1" dirty="0" smtClean="0">
                <a:solidFill>
                  <a:srgbClr val="002060"/>
                </a:solidFill>
              </a:rPr>
              <a:t> Андрій, </a:t>
            </a:r>
            <a:r>
              <a:rPr lang="uk-UA" b="1" dirty="0" err="1" smtClean="0">
                <a:solidFill>
                  <a:srgbClr val="002060"/>
                </a:solidFill>
              </a:rPr>
              <a:t>Єленок</a:t>
            </a:r>
            <a:r>
              <a:rPr lang="uk-UA" b="1" dirty="0" smtClean="0">
                <a:solidFill>
                  <a:srgbClr val="002060"/>
                </a:solidFill>
              </a:rPr>
              <a:t> Вікторія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25446" y="6350"/>
            <a:ext cx="8017732" cy="1627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ChevronInverted">
              <a:avLst/>
            </a:prstTxWarp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4400" dirty="0">
              <a:solidFill>
                <a:srgbClr val="AEC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Minion Pro SmBd" pitchFamily="16" charset="0"/>
              <a:cs typeface="Arial Unicode MS" charset="0"/>
            </a:endParaRPr>
          </a:p>
        </p:txBody>
      </p:sp>
      <p:pic>
        <p:nvPicPr>
          <p:cNvPr id="35843" name="Picture 3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04664"/>
            <a:ext cx="30305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933056"/>
            <a:ext cx="3923606" cy="264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2348880"/>
            <a:ext cx="3240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404664"/>
            <a:ext cx="3982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B0F0"/>
                </a:solidFill>
              </a:rPr>
              <a:t>Спортивне свято в школі.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764704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Відкриття.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Прапор виносять кращі спортсмени школи.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Наші спортсмени переможці районних, обласних, всеукраїнських змагань: акробати, футболісти, легкоатлети….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Пользователь\Рабочий стол\школа фото\фото для Ларисы Викторовны\4 класс\HPIM3111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148064" y="4077072"/>
            <a:ext cx="3367932" cy="2571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8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AM_10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4150" y="3068960"/>
            <a:ext cx="5149850" cy="3574728"/>
          </a:xfrm>
          <a:prstGeom prst="rect">
            <a:avLst/>
          </a:prstGeom>
          <a:noFill/>
        </p:spPr>
      </p:pic>
      <p:sp>
        <p:nvSpPr>
          <p:cNvPr id="99331" name="WordArt 2"/>
          <p:cNvSpPr>
            <a:spLocks noChangeArrowheads="1" noChangeShapeType="1" noTextEdit="1"/>
          </p:cNvSpPr>
          <p:nvPr/>
        </p:nvSpPr>
        <p:spPr bwMode="auto">
          <a:xfrm>
            <a:off x="539552" y="4437112"/>
            <a:ext cx="349188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88"/>
              </a:avLst>
            </a:prstTxWarp>
          </a:bodyPr>
          <a:lstStyle/>
          <a:p>
            <a:pPr algn="ctr"/>
            <a:endParaRPr lang="ru-RU" sz="14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99333" name="Picture 5" descr="2 місце 2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32656"/>
            <a:ext cx="4464496" cy="37099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365104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Команди волейболістів – переможці районних змагань – 2014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Тренер </a:t>
            </a:r>
            <a:r>
              <a:rPr lang="uk-UA" sz="2000" b="1" dirty="0" err="1" smtClean="0">
                <a:solidFill>
                  <a:srgbClr val="002060"/>
                </a:solidFill>
              </a:rPr>
              <a:t>Сокур</a:t>
            </a:r>
            <a:r>
              <a:rPr lang="uk-UA" sz="2000" b="1" dirty="0" smtClean="0">
                <a:solidFill>
                  <a:srgbClr val="002060"/>
                </a:solidFill>
              </a:rPr>
              <a:t> М.М.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E:\фото з щкыл.життя\Раухівка Бойко\Спортивні змагання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88024" y="260649"/>
            <a:ext cx="4139952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9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9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шахмати 1 місц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54312"/>
            <a:ext cx="4608513" cy="2906936"/>
          </a:xfrm>
          <a:prstGeom prst="rect">
            <a:avLst/>
          </a:prstGeom>
          <a:noFill/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0" y="2564904"/>
            <a:ext cx="4608512" cy="1004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0356" name="Picture 4" descr="теннис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4392488" cy="2952328"/>
          </a:xfrm>
          <a:prstGeom prst="rect">
            <a:avLst/>
          </a:prstGeom>
          <a:noFill/>
        </p:spPr>
      </p:pic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250825" y="5157788"/>
            <a:ext cx="3813175" cy="1008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Переможці районних змагань з шахів </a:t>
            </a:r>
            <a:r>
              <a:rPr lang="uk-UA" b="1" dirty="0" err="1" smtClean="0">
                <a:solidFill>
                  <a:schemeClr val="bg1"/>
                </a:solidFill>
              </a:rPr>
              <a:t>Сокур</a:t>
            </a:r>
            <a:r>
              <a:rPr lang="uk-UA" b="1" dirty="0" smtClean="0">
                <a:solidFill>
                  <a:schemeClr val="bg1"/>
                </a:solidFill>
              </a:rPr>
              <a:t> О., </a:t>
            </a:r>
            <a:r>
              <a:rPr lang="uk-UA" b="1" dirty="0" err="1" smtClean="0">
                <a:solidFill>
                  <a:schemeClr val="bg1"/>
                </a:solidFill>
              </a:rPr>
              <a:t>Солончук</a:t>
            </a:r>
            <a:r>
              <a:rPr lang="uk-UA" b="1" dirty="0" smtClean="0">
                <a:solidFill>
                  <a:schemeClr val="bg1"/>
                </a:solidFill>
              </a:rPr>
              <a:t> М, </a:t>
            </a:r>
            <a:r>
              <a:rPr lang="uk-UA" b="1" dirty="0" err="1" smtClean="0">
                <a:solidFill>
                  <a:schemeClr val="bg1"/>
                </a:solidFill>
              </a:rPr>
              <a:t>Сімьонов</a:t>
            </a:r>
            <a:r>
              <a:rPr lang="uk-UA" b="1" dirty="0" smtClean="0">
                <a:solidFill>
                  <a:schemeClr val="bg1"/>
                </a:solidFill>
              </a:rPr>
              <a:t> О.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Переможці районних змагань з  тенісу </a:t>
            </a:r>
            <a:r>
              <a:rPr lang="uk-UA" b="1" dirty="0" err="1" smtClean="0">
                <a:solidFill>
                  <a:schemeClr val="bg1"/>
                </a:solidFill>
              </a:rPr>
              <a:t>Панчук</a:t>
            </a:r>
            <a:r>
              <a:rPr lang="uk-UA" b="1" dirty="0" smtClean="0">
                <a:solidFill>
                  <a:schemeClr val="bg1"/>
                </a:solidFill>
              </a:rPr>
              <a:t> Д,  Нестеренко Л., Науменко Г. </a:t>
            </a:r>
            <a:endParaRPr lang="ru-RU" dirty="0"/>
          </a:p>
        </p:txBody>
      </p:sp>
      <p:pic>
        <p:nvPicPr>
          <p:cNvPr id="8" name="Picture 2" descr="Фото15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260648"/>
            <a:ext cx="4385816" cy="54008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5517232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Золоті та срібні призери Чемпіонату України з акробатики – 2012 </a:t>
            </a:r>
            <a:r>
              <a:rPr lang="uk-UA" b="1" dirty="0" err="1" smtClean="0">
                <a:solidFill>
                  <a:schemeClr val="bg1"/>
                </a:solidFill>
              </a:rPr>
              <a:t>Кулічкова</a:t>
            </a:r>
            <a:r>
              <a:rPr lang="uk-UA" b="1" dirty="0" smtClean="0">
                <a:solidFill>
                  <a:schemeClr val="bg1"/>
                </a:solidFill>
              </a:rPr>
              <a:t> Валентина, </a:t>
            </a:r>
            <a:r>
              <a:rPr lang="uk-UA" b="1" dirty="0" err="1" smtClean="0">
                <a:solidFill>
                  <a:schemeClr val="bg1"/>
                </a:solidFill>
              </a:rPr>
              <a:t>Сабрам</a:t>
            </a:r>
            <a:r>
              <a:rPr lang="uk-UA" b="1" dirty="0" smtClean="0">
                <a:solidFill>
                  <a:schemeClr val="bg1"/>
                </a:solidFill>
              </a:rPr>
              <a:t> Іван.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88432" cy="644624"/>
          </a:xfrm>
        </p:spPr>
        <p:txBody>
          <a:bodyPr>
            <a:noAutofit/>
          </a:bodyPr>
          <a:lstStyle/>
          <a:p>
            <a:r>
              <a:rPr lang="uk-UA" sz="3200" dirty="0" smtClean="0"/>
              <a:t>   </a:t>
            </a:r>
            <a:r>
              <a:rPr lang="uk-UA" sz="2400" b="1" dirty="0" smtClean="0">
                <a:solidFill>
                  <a:schemeClr val="bg1"/>
                </a:solidFill>
              </a:rPr>
              <a:t>День ЦО в школі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Рабочий стол\школа фото\ГО\DSC02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0"/>
            <a:ext cx="4355976" cy="4005064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школа фото\ГО\DSC022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764704"/>
            <a:ext cx="4499992" cy="5040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4077072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Надання долікарської допомоги умовно потерпілому на станції </a:t>
            </a:r>
            <a:r>
              <a:rPr lang="uk-UA" sz="2000" b="1" dirty="0" err="1" smtClean="0">
                <a:solidFill>
                  <a:schemeClr val="bg1"/>
                </a:solidFill>
              </a:rPr>
              <a:t>“Медична”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021288"/>
            <a:ext cx="320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Смуга перешкод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933176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Трудове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9"/>
            <a:ext cx="4824536" cy="569386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Комісія суспільно-корисних справ учнівського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самоврядукання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організовує рейди по збереженню шкільного майна та його ремонт, організовує акції  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Турбота та милосердя ” по наданню допомоги самотнім людям, приймає участь в ремонті шкільного майна, виготовлені стендів  в організації </a:t>
            </a:r>
            <a:r>
              <a:rPr lang="uk-UA" sz="2000" b="1" dirty="0" smtClean="0">
                <a:solidFill>
                  <a:srgbClr val="002060"/>
                </a:solidFill>
              </a:rPr>
              <a:t>трудового десанту  по прибиранню території школи.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Взяли шефство над </a:t>
            </a:r>
            <a:r>
              <a:rPr lang="uk-UA" sz="2000" b="1" dirty="0" err="1" smtClean="0">
                <a:solidFill>
                  <a:srgbClr val="002060"/>
                </a:solidFill>
              </a:rPr>
              <a:t>пам</a:t>
            </a:r>
            <a:r>
              <a:rPr lang="en-US" sz="2000" b="1" dirty="0" smtClean="0">
                <a:solidFill>
                  <a:srgbClr val="002060"/>
                </a:solidFill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</a:rPr>
              <a:t>ятником</a:t>
            </a:r>
            <a:r>
              <a:rPr lang="uk-UA" sz="2000" b="1" dirty="0" smtClean="0">
                <a:solidFill>
                  <a:srgbClr val="002060"/>
                </a:solidFill>
              </a:rPr>
              <a:t> Невідомого солдата.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G:\полуторка\Изображение 4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7" y="260649"/>
            <a:ext cx="3528392" cy="39604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4437112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Переможці районної виставки дитячої та юнацької творчості: Юдін А, </a:t>
            </a:r>
            <a:r>
              <a:rPr lang="uk-UA" dirty="0" err="1" smtClean="0">
                <a:solidFill>
                  <a:schemeClr val="bg1"/>
                </a:solidFill>
              </a:rPr>
              <a:t>Гуцуляк</a:t>
            </a:r>
            <a:r>
              <a:rPr lang="uk-UA" dirty="0" smtClean="0">
                <a:solidFill>
                  <a:schemeClr val="bg1"/>
                </a:solidFill>
              </a:rPr>
              <a:t> М, Пасічник П, керівник В.В.Стукал. </a:t>
            </a:r>
            <a:r>
              <a:rPr lang="uk-UA" dirty="0" err="1" smtClean="0">
                <a:solidFill>
                  <a:schemeClr val="bg1"/>
                </a:solidFill>
              </a:rPr>
              <a:t>“Полуторка.”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186808" cy="1143000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Трудовий десант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 по прибиранню пришкільної території 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15363" name="Picture 3" descr="E:\фото з щкыл.життя\трудовий десант 22.10.13\DSC03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564904"/>
            <a:ext cx="5076055" cy="4293096"/>
          </a:xfrm>
          <a:prstGeom prst="rect">
            <a:avLst/>
          </a:prstGeom>
          <a:noFill/>
        </p:spPr>
      </p:pic>
      <p:pic>
        <p:nvPicPr>
          <p:cNvPr id="15362" name="Picture 2" descr="E:\фото з щкыл.життя\трудовий десант 22.10.13\DSC03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60648"/>
            <a:ext cx="4464496" cy="3312368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870176"/>
            <a:ext cx="4355976" cy="3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 descr="DSC013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106738" cy="29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5" descr="DSC013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708920"/>
            <a:ext cx="4634755" cy="391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6" descr="DSC0136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2852936"/>
            <a:ext cx="4355976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7" descr="DSC0134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260648"/>
            <a:ext cx="4752528" cy="288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Прибирання території біля пам'ятника Невідомому солдату учнями 8-х класів.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92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Arial" charset="0"/>
              <a:cs typeface="Arial" charset="0"/>
            </a:endParaRPr>
          </a:p>
        </p:txBody>
      </p:sp>
      <p:graphicFrame>
        <p:nvGraphicFramePr>
          <p:cNvPr id="82004" name="Group 84"/>
          <p:cNvGraphicFramePr>
            <a:graphicFrameLocks noGrp="1"/>
          </p:cNvGraphicFramePr>
          <p:nvPr>
            <p:ph/>
          </p:nvPr>
        </p:nvGraphicFramePr>
        <p:xfrm>
          <a:off x="323528" y="1484784"/>
          <a:ext cx="8567860" cy="6268464"/>
        </p:xfrm>
        <a:graphic>
          <a:graphicData uri="http://schemas.openxmlformats.org/drawingml/2006/table">
            <a:tbl>
              <a:tblPr/>
              <a:tblGrid>
                <a:gridCol w="4800999"/>
                <a:gridCol w="1255620"/>
                <a:gridCol w="1255621"/>
                <a:gridCol w="1255620"/>
              </a:tblGrid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П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о 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200912012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2012-2013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2013-2014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65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РАЙОННА ОЛІМПІАДА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ОБЛАСНА ОЛІМПІАДА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467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МАН (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районний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467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МАН (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обласний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 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 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65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КОНКУРС 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ім.П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ЯЦИКА             (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районний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                 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обласний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 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959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КОНКУРС  ТВОРІВ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Шевченка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              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районний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               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обласний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участь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959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МІЖНАРОДНИЙ МАТЕМАТИЧНИЙ               КОНКУРС  «КЕНГУРУ»           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відмінний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                  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добрий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1265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323528" y="980728"/>
            <a:ext cx="8352927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3300"/>
                </a:solidFill>
                <a:latin typeface="Arial" charset="0"/>
                <a:cs typeface="Arial" charset="0"/>
              </a:rPr>
              <a:t>  </a:t>
            </a:r>
            <a:r>
              <a:rPr lang="ru-RU" sz="2400" b="1" dirty="0">
                <a:latin typeface="Arial" charset="0"/>
                <a:cs typeface="Arial" charset="0"/>
              </a:rPr>
              <a:t>Участь </a:t>
            </a:r>
            <a:r>
              <a:rPr lang="ru-RU" sz="2400" b="1" dirty="0" err="1">
                <a:latin typeface="Arial" charset="0"/>
                <a:cs typeface="Arial" charset="0"/>
              </a:rPr>
              <a:t>учнів</a:t>
            </a:r>
            <a:r>
              <a:rPr lang="ru-RU" sz="2400" b="1" dirty="0">
                <a:latin typeface="Arial" charset="0"/>
                <a:cs typeface="Arial" charset="0"/>
              </a:rPr>
              <a:t> в </a:t>
            </a:r>
            <a:r>
              <a:rPr lang="ru-RU" sz="2400" b="1" dirty="0" err="1">
                <a:latin typeface="Arial" charset="0"/>
                <a:cs typeface="Arial" charset="0"/>
              </a:rPr>
              <a:t>олімпіадах</a:t>
            </a:r>
            <a:r>
              <a:rPr lang="ru-RU" sz="2400" b="1" dirty="0">
                <a:latin typeface="Arial" charset="0"/>
                <a:cs typeface="Arial" charset="0"/>
              </a:rPr>
              <a:t>, МАН, </a:t>
            </a:r>
            <a:r>
              <a:rPr lang="ru-RU" sz="2400" b="1" dirty="0" smtClean="0">
                <a:latin typeface="Arial" charset="0"/>
                <a:cs typeface="Arial" charset="0"/>
              </a:rPr>
              <a:t>конкурсах</a:t>
            </a:r>
            <a:endParaRPr lang="ru-RU" sz="2400" b="1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490" y="332656"/>
            <a:ext cx="8882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mtClean="0">
                <a:solidFill>
                  <a:srgbClr val="7030A0"/>
                </a:solidFill>
              </a:rPr>
              <a:t>Науково – практичне виховання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 роботи школи.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077072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Учнівське самоврядування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20688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Здоров</a:t>
            </a:r>
            <a:r>
              <a:rPr lang="en-US" dirty="0" smtClean="0"/>
              <a:t>’</a:t>
            </a:r>
            <a:r>
              <a:rPr lang="uk-UA" dirty="0" err="1" smtClean="0"/>
              <a:t>язберігаюче</a:t>
            </a:r>
            <a:r>
              <a:rPr lang="uk-UA" dirty="0" smtClean="0"/>
              <a:t> виховання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861048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Науково – практичне виховання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933056"/>
            <a:ext cx="17784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з батьками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80728"/>
            <a:ext cx="163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Фізичне виховання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908720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Духовне виховання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564904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Патріотичне виховання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564904"/>
            <a:ext cx="17064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Трудове виховання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15816" y="1988840"/>
            <a:ext cx="2736304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Креативне виховання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11" idx="0"/>
          </p:cNvCxnSpPr>
          <p:nvPr/>
        </p:nvCxnSpPr>
        <p:spPr>
          <a:xfrm>
            <a:off x="4283968" y="162880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6"/>
          </p:cNvCxnSpPr>
          <p:nvPr/>
        </p:nvCxnSpPr>
        <p:spPr>
          <a:xfrm flipV="1">
            <a:off x="5652120" y="2708920"/>
            <a:ext cx="720080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64088" y="3356992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11960" y="342900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1" idx="3"/>
          </p:cNvCxnSpPr>
          <p:nvPr/>
        </p:nvCxnSpPr>
        <p:spPr>
          <a:xfrm flipH="1">
            <a:off x="2843808" y="3261031"/>
            <a:ext cx="472731" cy="67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67744" y="2708920"/>
            <a:ext cx="12241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364088" y="184482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55776" y="1844824"/>
            <a:ext cx="5040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4176464" cy="864096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Конкурс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творів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ім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Шевченка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проводить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вчитель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Заєць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Н.К.                                         </a:t>
            </a:r>
          </a:p>
        </p:txBody>
      </p:sp>
      <p:pic>
        <p:nvPicPr>
          <p:cNvPr id="2050" name="Picture 2" descr="C:\Documents and Settings\Пользователь\Рабочий стол\фото\IMG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176464" cy="5544616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фото\IMG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76672"/>
            <a:ext cx="4464496" cy="5400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5349895"/>
            <a:ext cx="4355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b="1" dirty="0" smtClean="0">
              <a:solidFill>
                <a:schemeClr val="bg1"/>
              </a:solidFill>
            </a:endParaRPr>
          </a:p>
          <a:p>
            <a:endParaRPr lang="uk-UA" sz="16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Участь в міжнародному математичному конкурсі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«КЕНГУРУ»,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вчитель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Чемерис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Т.П.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Зас</a:t>
            </a:r>
            <a:r>
              <a:rPr lang="uk-UA" dirty="0" err="1" smtClean="0">
                <a:solidFill>
                  <a:schemeClr val="bg1"/>
                </a:solidFill>
              </a:rPr>
              <a:t>ідання</a:t>
            </a:r>
            <a:r>
              <a:rPr lang="uk-UA" dirty="0" smtClean="0">
                <a:solidFill>
                  <a:schemeClr val="bg1"/>
                </a:solidFill>
              </a:rPr>
              <a:t> клубу до 200- річчя з дня народження Т.Г.Шевченко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3528" y="188640"/>
            <a:ext cx="4941863" cy="5466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Зустріч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членів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поетичного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клубу "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Ліра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"</a:t>
            </a:r>
          </a:p>
          <a:p>
            <a:pPr algn="ctr"/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з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поетом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Олексою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 </a:t>
            </a:r>
            <a:r>
              <a:rPr lang="ru-RU" sz="2000" kern="10" dirty="0" err="1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Різниченко</a:t>
            </a:r>
            <a:r>
              <a:rPr lang="ru-RU" sz="20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 </a:t>
            </a:r>
            <a:endParaRPr lang="ru-RU" sz="20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pic>
        <p:nvPicPr>
          <p:cNvPr id="1026" name="Picture 2" descr="C:\Documents and Settings\Пользователь\Рабочий стол\3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4427984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Духовне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виховання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176464" cy="489654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</a:rPr>
              <a:t>"Диво </a:t>
            </a:r>
            <a:r>
              <a:rPr lang="ru-RU" sz="2000" b="1" dirty="0" err="1" smtClean="0">
                <a:solidFill>
                  <a:srgbClr val="002060"/>
                </a:solidFill>
              </a:rPr>
              <a:t>українських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храмів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uk-UA" sz="2000" b="1" dirty="0" smtClean="0">
                <a:solidFill>
                  <a:srgbClr val="002060"/>
                </a:solidFill>
              </a:rPr>
              <a:t>Чи м</a:t>
            </a:r>
            <a:r>
              <a:rPr lang="ru-RU" sz="2000" b="1" dirty="0" err="1" smtClean="0">
                <a:solidFill>
                  <a:srgbClr val="002060"/>
                </a:solidFill>
              </a:rPr>
              <a:t>ожн</a:t>
            </a:r>
            <a:r>
              <a:rPr lang="uk-UA" sz="2000" b="1" dirty="0" smtClean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 на</a:t>
            </a:r>
            <a:r>
              <a:rPr lang="uk-UA" sz="2000" b="1" dirty="0" smtClean="0">
                <a:solidFill>
                  <a:srgbClr val="002060"/>
                </a:solidFill>
              </a:rPr>
              <a:t>в</a:t>
            </a:r>
            <a:r>
              <a:rPr lang="ru-RU" sz="2000" b="1" dirty="0" err="1" smtClean="0">
                <a:solidFill>
                  <a:srgbClr val="002060"/>
                </a:solidFill>
              </a:rPr>
              <a:t>чит</a:t>
            </a:r>
            <a:r>
              <a:rPr lang="uk-UA" sz="2000" b="1" dirty="0" smtClean="0">
                <a:solidFill>
                  <a:srgbClr val="002060"/>
                </a:solidFill>
              </a:rPr>
              <a:t>и</a:t>
            </a:r>
            <a:r>
              <a:rPr lang="ru-RU" sz="2000" b="1" dirty="0" err="1" smtClean="0">
                <a:solidFill>
                  <a:srgbClr val="002060"/>
                </a:solidFill>
              </a:rPr>
              <a:t>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толерантност</a:t>
            </a:r>
            <a:r>
              <a:rPr lang="uk-UA" sz="2000" b="1" dirty="0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?»- </a:t>
            </a:r>
            <a:r>
              <a:rPr lang="ru-RU" sz="2000" b="1" dirty="0" err="1" smtClean="0">
                <a:solidFill>
                  <a:srgbClr val="002060"/>
                </a:solidFill>
              </a:rPr>
              <a:t>круглий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стіл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«Ти пам’ятаєш як все починалось….» - вечір зустрічі з випускниками  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шкільний фестиваль «Ти – зірка!”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</a:rPr>
              <a:t>Творити</a:t>
            </a:r>
            <a:r>
              <a:rPr lang="ru-RU" sz="2000" b="1" dirty="0" smtClean="0">
                <a:solidFill>
                  <a:srgbClr val="002060"/>
                </a:solidFill>
              </a:rPr>
              <a:t> добро на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радість</a:t>
            </a:r>
            <a:r>
              <a:rPr lang="ru-RU" sz="2000" b="1" dirty="0" smtClean="0">
                <a:solidFill>
                  <a:srgbClr val="002060"/>
                </a:solidFill>
              </a:rPr>
              <a:t> людям»</a:t>
            </a:r>
            <a:r>
              <a:rPr lang="uk-UA" sz="2000" b="1" dirty="0" smtClean="0">
                <a:solidFill>
                  <a:srgbClr val="002060"/>
                </a:solidFill>
              </a:rPr>
              <a:t>.-акція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ru-RU" sz="2400" b="1" dirty="0" smtClean="0"/>
          </a:p>
          <a:p>
            <a:pPr algn="ctr">
              <a:buFontTx/>
              <a:buNone/>
            </a:pP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E:\фото з щкыл.життя\Раухівка Бойко\Українські вечорниці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139952" y="1556792"/>
            <a:ext cx="4824536" cy="5301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6488668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Проект «</a:t>
            </a:r>
            <a:r>
              <a:rPr lang="ru-RU" b="1" dirty="0" err="1" smtClean="0">
                <a:solidFill>
                  <a:schemeClr val="bg1"/>
                </a:solidFill>
              </a:rPr>
              <a:t>Батьківська</a:t>
            </a:r>
            <a:r>
              <a:rPr lang="ru-RU" b="1" dirty="0" smtClean="0">
                <a:solidFill>
                  <a:schemeClr val="bg1"/>
                </a:solidFill>
              </a:rPr>
              <a:t> хата»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4211960" cy="105156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Дівчата вишивають та співають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“Ой</a:t>
            </a:r>
            <a:r>
              <a:rPr lang="uk-UA" sz="2000" dirty="0" smtClean="0">
                <a:solidFill>
                  <a:schemeClr val="bg1"/>
                </a:solidFill>
              </a:rPr>
              <a:t> мій милий вареничків </a:t>
            </a:r>
            <a:r>
              <a:rPr lang="uk-UA" sz="2000" dirty="0" err="1" smtClean="0">
                <a:solidFill>
                  <a:schemeClr val="bg1"/>
                </a:solidFill>
              </a:rPr>
              <a:t>хоче”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P12201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2936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32656"/>
            <a:ext cx="4752528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0350"/>
            <a:ext cx="3428059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8064" y="3933056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Як годиться в нашій школі українські вечорниці 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13285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Смачна калита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4186808" cy="1354162"/>
          </a:xfrm>
        </p:spPr>
        <p:txBody>
          <a:bodyPr>
            <a:noAutofit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chemeClr val="bg1"/>
                </a:solidFill>
              </a:rPr>
              <a:t>Агітбригада юних пожежників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“П</a:t>
            </a:r>
            <a:r>
              <a:rPr lang="en-US" sz="2000" dirty="0" smtClean="0">
                <a:solidFill>
                  <a:srgbClr val="FF0000"/>
                </a:solidFill>
              </a:rPr>
              <a:t>’</a:t>
            </a:r>
            <a:r>
              <a:rPr lang="uk-UA" sz="2000" b="1" dirty="0" smtClean="0">
                <a:solidFill>
                  <a:srgbClr val="FF0000"/>
                </a:solidFill>
              </a:rPr>
              <a:t>ять + </a:t>
            </a:r>
            <a:r>
              <a:rPr lang="uk-UA" sz="2000" b="1" dirty="0" err="1" smtClean="0">
                <a:solidFill>
                  <a:srgbClr val="FF0000"/>
                </a:solidFill>
              </a:rPr>
              <a:t>Один”</a:t>
            </a:r>
            <a:r>
              <a:rPr lang="uk-UA" sz="2000" b="1" dirty="0" smtClean="0">
                <a:solidFill>
                  <a:srgbClr val="FF0000"/>
                </a:solidFill>
              </a:rPr>
              <a:t>.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Призери районного конкурсу.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995936" y="6812281"/>
            <a:ext cx="45365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1" name="Picture 3" descr="C:\Documents and Settings\Пользователь\Рабочий стол\DSC02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27984" cy="5373216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SAM_0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636912"/>
            <a:ext cx="4572000" cy="3668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17232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Агітбригада юних екологів              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              </a:t>
            </a:r>
            <a:r>
              <a:rPr lang="uk-UA" sz="2000" b="1" dirty="0" err="1" smtClean="0">
                <a:solidFill>
                  <a:srgbClr val="C00000"/>
                </a:solidFill>
              </a:rPr>
              <a:t>“Флора”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Призери  районного конкурсу </a:t>
            </a:r>
            <a:r>
              <a:rPr lang="uk-UA" sz="2000" b="1" dirty="0" err="1" smtClean="0">
                <a:solidFill>
                  <a:schemeClr val="bg1"/>
                </a:solidFill>
              </a:rPr>
              <a:t>“Ми</a:t>
            </a:r>
            <a:r>
              <a:rPr lang="uk-UA" sz="2000" b="1" dirty="0" smtClean="0">
                <a:solidFill>
                  <a:schemeClr val="bg1"/>
                </a:solidFill>
              </a:rPr>
              <a:t>, любимо тебе, рідна Земле! ”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985590"/>
            <a:ext cx="3898776" cy="168377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Український танок у виконанні танцювального ансамблю </a:t>
            </a:r>
            <a:r>
              <a:rPr lang="uk-UA" sz="2000" dirty="0" err="1" smtClean="0">
                <a:solidFill>
                  <a:schemeClr val="bg1"/>
                </a:solidFill>
              </a:rPr>
              <a:t>“Непосєди”.Керівник</a:t>
            </a:r>
            <a:r>
              <a:rPr lang="uk-UA" sz="2000" dirty="0" smtClean="0">
                <a:solidFill>
                  <a:schemeClr val="bg1"/>
                </a:solidFill>
              </a:rPr>
              <a:t> Князєва Г.М.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D:\Documents and Settings\OlegGrib\Рабочий стол\лена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6150" y="260648"/>
            <a:ext cx="39306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Пользователь\Рабочий стол\Фото-0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608512" cy="48245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2292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Осінній</a:t>
            </a:r>
            <a:r>
              <a:rPr lang="ru-RU" sz="2000" b="1" dirty="0" smtClean="0">
                <a:solidFill>
                  <a:schemeClr val="bg1"/>
                </a:solidFill>
              </a:rPr>
              <a:t> ярмарок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2-А </a:t>
            </a:r>
            <a:r>
              <a:rPr lang="ru-RU" b="1" dirty="0" err="1" smtClean="0">
                <a:solidFill>
                  <a:schemeClr val="bg1"/>
                </a:solidFill>
              </a:rPr>
              <a:t>клас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класний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керівник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Дузяк</a:t>
            </a:r>
            <a:r>
              <a:rPr lang="ru-RU" b="1" dirty="0" smtClean="0">
                <a:solidFill>
                  <a:schemeClr val="bg1"/>
                </a:solidFill>
              </a:rPr>
              <a:t> М.Г.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507288" cy="180020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7030A0"/>
                </a:solidFill>
              </a:rPr>
              <a:t>Здоров'язберігаюче</a:t>
            </a:r>
            <a:r>
              <a:rPr lang="uk-UA" sz="3200" dirty="0" smtClean="0">
                <a:solidFill>
                  <a:srgbClr val="7030A0"/>
                </a:solidFill>
              </a:rPr>
              <a:t> виховання.              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183880" cy="367240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День </a:t>
            </a:r>
            <a:r>
              <a:rPr lang="uk-UA" sz="8000" b="1" dirty="0" smtClean="0">
                <a:solidFill>
                  <a:srgbClr val="002060"/>
                </a:solidFill>
              </a:rPr>
              <a:t>дорожньої</a:t>
            </a:r>
            <a:r>
              <a:rPr lang="ru-RU" sz="8000" b="1" dirty="0" smtClean="0">
                <a:solidFill>
                  <a:srgbClr val="002060"/>
                </a:solidFill>
              </a:rPr>
              <a:t> грамот</a:t>
            </a:r>
            <a:r>
              <a:rPr lang="uk-UA" sz="8000" b="1" dirty="0" smtClean="0">
                <a:solidFill>
                  <a:srgbClr val="002060"/>
                </a:solidFill>
              </a:rPr>
              <a:t>и,виховна година «Увага! Діти на дорозі». </a:t>
            </a:r>
          </a:p>
          <a:p>
            <a:endParaRPr lang="uk-UA" sz="8000" b="1" dirty="0" smtClean="0">
              <a:solidFill>
                <a:srgbClr val="002060"/>
              </a:solidFill>
            </a:endParaRPr>
          </a:p>
          <a:p>
            <a:endParaRPr lang="uk-UA" sz="8000" b="1" dirty="0" smtClean="0">
              <a:solidFill>
                <a:srgbClr val="002060"/>
              </a:solidFill>
            </a:endParaRPr>
          </a:p>
          <a:p>
            <a:r>
              <a:rPr lang="uk-UA" sz="8000" b="1" dirty="0" smtClean="0">
                <a:solidFill>
                  <a:srgbClr val="002060"/>
                </a:solidFill>
              </a:rPr>
              <a:t> тренінг «Як формувати навики здорового способу життя»,  </a:t>
            </a:r>
          </a:p>
          <a:p>
            <a:r>
              <a:rPr lang="uk-UA" sz="8000" b="1" dirty="0" smtClean="0">
                <a:solidFill>
                  <a:srgbClr val="002060"/>
                </a:solidFill>
              </a:rPr>
              <a:t>                  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r>
              <a:rPr lang="uk-UA" sz="8000" b="1" dirty="0" smtClean="0">
                <a:solidFill>
                  <a:srgbClr val="002060"/>
                </a:solidFill>
              </a:rPr>
              <a:t>виставка плакатів «Наш імідж – здоровий спосіб життя»</a:t>
            </a:r>
          </a:p>
          <a:p>
            <a:endParaRPr lang="ru-RU" sz="8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8000" b="1" dirty="0" smtClean="0">
                <a:solidFill>
                  <a:srgbClr val="002060"/>
                </a:solidFill>
              </a:rPr>
              <a:t>   виховна  година до дня порозуміння з </a:t>
            </a:r>
            <a:r>
              <a:rPr lang="uk-UA" sz="8000" b="1" dirty="0" err="1" smtClean="0">
                <a:solidFill>
                  <a:srgbClr val="002060"/>
                </a:solidFill>
              </a:rPr>
              <a:t>ВІЛ-</a:t>
            </a:r>
            <a:r>
              <a:rPr lang="uk-UA" sz="8000" b="1" dirty="0" smtClean="0">
                <a:solidFill>
                  <a:srgbClr val="002060"/>
                </a:solidFill>
              </a:rPr>
              <a:t> інфікованими  </a:t>
            </a:r>
          </a:p>
          <a:p>
            <a:pPr>
              <a:buNone/>
            </a:pPr>
            <a:endParaRPr lang="uk-UA" sz="8000" b="1" dirty="0" smtClean="0">
              <a:solidFill>
                <a:srgbClr val="002060"/>
              </a:solidFill>
            </a:endParaRPr>
          </a:p>
          <a:p>
            <a:r>
              <a:rPr lang="uk-UA" sz="8000" b="1" dirty="0" smtClean="0">
                <a:solidFill>
                  <a:srgbClr val="002060"/>
                </a:solidFill>
              </a:rPr>
              <a:t>зустрічі з лікарями-спеціалістами. </a:t>
            </a:r>
            <a:endParaRPr lang="ru-RU" sz="80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01008"/>
            <a:ext cx="8244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0336"/>
            <a:ext cx="8795440" cy="198766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                                             Маршрут        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                                              БЕЗПЕКИ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Навчання         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                                   </a:t>
            </a:r>
            <a:r>
              <a:rPr lang="uk-UA" dirty="0" err="1" smtClean="0">
                <a:solidFill>
                  <a:schemeClr val="bg1"/>
                </a:solidFill>
              </a:rPr>
              <a:t>фасилітаторів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Фасилітатори</a:t>
            </a:r>
            <a:r>
              <a:rPr lang="uk-UA" dirty="0" smtClean="0">
                <a:solidFill>
                  <a:schemeClr val="bg1"/>
                </a:solidFill>
              </a:rPr>
              <a:t> проводили заняття по </a:t>
            </a:r>
            <a:r>
              <a:rPr lang="uk-UA" dirty="0" err="1" smtClean="0">
                <a:solidFill>
                  <a:schemeClr val="bg1"/>
                </a:solidFill>
              </a:rPr>
              <a:t>“Маршруту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безпеки”</a:t>
            </a:r>
            <a:r>
              <a:rPr lang="uk-UA" dirty="0" smtClean="0">
                <a:solidFill>
                  <a:schemeClr val="bg1"/>
                </a:solidFill>
              </a:rPr>
              <a:t> в сусідніх школах.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4" descr="C:\Documents and Settings\Пользователь\Рабочий стол\фото\DSC03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7496" cy="2734887"/>
          </a:xfrm>
          <a:prstGeom prst="rect">
            <a:avLst/>
          </a:prstGeom>
          <a:noFill/>
        </p:spPr>
      </p:pic>
      <p:pic>
        <p:nvPicPr>
          <p:cNvPr id="5" name="Picture 3" descr="C:\Documents and Settings\Пользователь\Рабочий стол\фото\DSC034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60848"/>
            <a:ext cx="4644008" cy="2712947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фото\DSC034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679505" y="0"/>
            <a:ext cx="4464495" cy="279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213096" cy="10515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Трен</a:t>
            </a:r>
            <a:r>
              <a:rPr lang="uk-UA" sz="2000" dirty="0" err="1" smtClean="0">
                <a:solidFill>
                  <a:schemeClr val="bg1"/>
                </a:solidFill>
              </a:rPr>
              <a:t>інг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“Твоє</a:t>
            </a:r>
            <a:r>
              <a:rPr lang="uk-UA" sz="2000" dirty="0" smtClean="0">
                <a:solidFill>
                  <a:schemeClr val="bg1"/>
                </a:solidFill>
              </a:rPr>
              <a:t> здоров</a:t>
            </a:r>
            <a:r>
              <a:rPr lang="en-US" sz="2000" dirty="0" smtClean="0">
                <a:solidFill>
                  <a:schemeClr val="bg1"/>
                </a:solidFill>
              </a:rPr>
              <a:t>’</a:t>
            </a:r>
            <a:r>
              <a:rPr lang="uk-UA" sz="2000" dirty="0" smtClean="0">
                <a:solidFill>
                  <a:schemeClr val="bg1"/>
                </a:solidFill>
              </a:rPr>
              <a:t>я”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проводе вчитель 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Мазур Л.І. з учнями 11 – А класу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25022013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603122" cy="4187825"/>
          </a:xfrm>
          <a:prstGeom prst="rect">
            <a:avLst/>
          </a:prstGeom>
          <a:noFill/>
        </p:spPr>
      </p:pic>
      <p:pic>
        <p:nvPicPr>
          <p:cNvPr id="1027" name="Picture 3" descr="G:\250220139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988840"/>
            <a:ext cx="4201172" cy="4638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762872" cy="28803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>
                <a:solidFill>
                  <a:schemeClr val="bg1"/>
                </a:solidFill>
              </a:rPr>
              <a:t/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Агітбригада 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b="1" dirty="0" smtClean="0">
                <a:solidFill>
                  <a:schemeClr val="bg1"/>
                </a:solidFill>
              </a:rPr>
              <a:t>“БУМЕРАНГ” </a:t>
            </a:r>
            <a:br>
              <a:rPr lang="uk-UA" sz="2200" b="1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пропагує здоровий спосіб життя. Є призером протягом 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5 років районного фестивалю </a:t>
            </a:r>
            <a:r>
              <a:rPr lang="uk-UA" sz="2200" dirty="0" err="1" smtClean="0">
                <a:solidFill>
                  <a:schemeClr val="bg1"/>
                </a:solidFill>
              </a:rPr>
              <a:t>“Разом</a:t>
            </a:r>
            <a:r>
              <a:rPr lang="uk-UA" sz="2200" dirty="0" smtClean="0">
                <a:solidFill>
                  <a:schemeClr val="bg1"/>
                </a:solidFill>
              </a:rPr>
              <a:t> за </a:t>
            </a:r>
            <a:r>
              <a:rPr lang="uk-UA" sz="2200" dirty="0" err="1" smtClean="0">
                <a:solidFill>
                  <a:schemeClr val="bg1"/>
                </a:solidFill>
              </a:rPr>
              <a:t>життя”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бумер\Изображение 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9584" y="0"/>
            <a:ext cx="3744416" cy="324036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бумер\Изображение 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5528" y="2204864"/>
            <a:ext cx="4248472" cy="2376264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бумер\SAM_33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492896"/>
            <a:ext cx="4860032" cy="4365104"/>
          </a:xfrm>
          <a:prstGeom prst="rect">
            <a:avLst/>
          </a:prstGeom>
          <a:noFill/>
        </p:spPr>
      </p:pic>
      <p:pic>
        <p:nvPicPr>
          <p:cNvPr id="7" name="Picture 2" descr="D:\Documents and Settings\OlegGrib\Рабочий стол\для презентації батьк. збори-2012\SAM_18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4149080"/>
            <a:ext cx="42839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dirty="0" smtClean="0">
                <a:solidFill>
                  <a:srgbClr val="7030A0"/>
                </a:solidFill>
              </a:rPr>
              <a:t>Учнівське самоврядування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Парламент школи є органом </a:t>
            </a:r>
            <a:r>
              <a:rPr lang="uk-UA" sz="2000" b="1" dirty="0" err="1" smtClean="0">
                <a:solidFill>
                  <a:srgbClr val="002060"/>
                </a:solidFill>
              </a:rPr>
              <a:t>учнывського</a:t>
            </a:r>
            <a:r>
              <a:rPr lang="uk-UA" sz="2000" b="1" dirty="0" smtClean="0">
                <a:solidFill>
                  <a:srgbClr val="002060"/>
                </a:solidFill>
              </a:rPr>
              <a:t> самоврядування </a:t>
            </a:r>
            <a:r>
              <a:rPr lang="uk-UA" sz="2000" b="1" dirty="0" err="1" smtClean="0">
                <a:solidFill>
                  <a:srgbClr val="002060"/>
                </a:solidFill>
              </a:rPr>
              <a:t>Раухівської</a:t>
            </a:r>
            <a:r>
              <a:rPr lang="uk-UA" sz="2000" b="1" dirty="0" smtClean="0">
                <a:solidFill>
                  <a:srgbClr val="002060"/>
                </a:solidFill>
              </a:rPr>
              <a:t> загальноосвітньої школи.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Вибори до комісій шкільного парламенту проводяться в класах відкритим голосуванням.</a:t>
            </a:r>
            <a:endParaRPr lang="uk-UA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endParaRPr lang="ru-RU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800100" lvl="1" indent="-342900">
              <a:buFontTx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  <a:latin typeface="Tahoma" pitchFamily="34" charset="0"/>
              </a:rPr>
              <a:t>Членом парламенту може бути учень, що досяг віку 14років, є активним учасником шкільних справ.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>
              <a:buFontTx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Засідання парламенту проводяться 1 раз у чверть. Також парламент може збиратись позачергово для вирішення поточних питань.</a:t>
            </a:r>
          </a:p>
          <a:p>
            <a:pPr marL="800100" lvl="1" indent="-342900">
              <a:buFontTx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Кожна комісія має свої </a:t>
            </a:r>
            <a:r>
              <a:rPr lang="uk-UA" sz="2000" b="1" dirty="0" err="1" smtClean="0">
                <a:solidFill>
                  <a:srgbClr val="002060"/>
                </a:solidFill>
              </a:rPr>
              <a:t>обов</a:t>
            </a:r>
            <a:r>
              <a:rPr lang="ru-RU" sz="2000" b="1" dirty="0" smtClean="0">
                <a:solidFill>
                  <a:srgbClr val="002060"/>
                </a:solidFill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</a:rPr>
              <a:t>язки</a:t>
            </a:r>
            <a:r>
              <a:rPr lang="uk-UA" sz="2000" b="1" dirty="0" smtClean="0">
                <a:solidFill>
                  <a:srgbClr val="002060"/>
                </a:solidFill>
              </a:rPr>
              <a:t> та згідно з ними складає план роботи.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/>
            <a:endParaRPr lang="uk-UA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Робота з батьками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Пользователь\Рабочий стол\фото\DSC068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28800"/>
            <a:ext cx="4067944" cy="4187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4847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Лекторії з батьками : </a:t>
            </a:r>
          </a:p>
          <a:p>
            <a:r>
              <a:rPr lang="uk-UA" b="1" dirty="0" smtClean="0"/>
              <a:t>- Маршрут безпеки,</a:t>
            </a:r>
          </a:p>
          <a:p>
            <a:r>
              <a:rPr lang="uk-UA" b="1" dirty="0" smtClean="0"/>
              <a:t>- Підлітки і суїцид, </a:t>
            </a:r>
          </a:p>
          <a:p>
            <a:r>
              <a:rPr lang="uk-UA" b="1" dirty="0" smtClean="0"/>
              <a:t>- Правила поводження з незнайомцями,</a:t>
            </a:r>
          </a:p>
          <a:p>
            <a:r>
              <a:rPr lang="uk-UA" b="1" dirty="0" smtClean="0"/>
              <a:t>Презентація </a:t>
            </a:r>
          </a:p>
          <a:p>
            <a:r>
              <a:rPr lang="uk-UA" b="1" dirty="0" smtClean="0"/>
              <a:t>- Насильство над </a:t>
            </a:r>
            <a:r>
              <a:rPr lang="uk-UA" b="1" dirty="0" err="1" smtClean="0"/>
              <a:t>дітьми”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- </a:t>
            </a:r>
            <a:r>
              <a:rPr lang="uk-UA" b="1" dirty="0" err="1" smtClean="0"/>
              <a:t>“Правила</a:t>
            </a:r>
            <a:r>
              <a:rPr lang="uk-UA" b="1" dirty="0" smtClean="0"/>
              <a:t> користування комп'ютером,мобільним </a:t>
            </a:r>
            <a:r>
              <a:rPr lang="uk-UA" b="1" dirty="0" err="1" smtClean="0"/>
              <a:t>телефоном”</a:t>
            </a:r>
            <a:r>
              <a:rPr lang="uk-UA" b="1" dirty="0" smtClean="0"/>
              <a:t>.</a:t>
            </a:r>
          </a:p>
          <a:p>
            <a:pPr>
              <a:buFontTx/>
              <a:buChar char="-"/>
            </a:pPr>
            <a:r>
              <a:rPr lang="uk-UA" b="1" dirty="0" err="1" smtClean="0"/>
              <a:t>“Шкідливий</a:t>
            </a:r>
            <a:r>
              <a:rPr lang="uk-UA" b="1" dirty="0" smtClean="0"/>
              <a:t> вплив алкоголю, нікотину, наркотиків на організм </a:t>
            </a:r>
            <a:r>
              <a:rPr lang="uk-UA" b="1" dirty="0" err="1" smtClean="0"/>
              <a:t>підлітка”</a:t>
            </a:r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Зустріч з правоохоронними органами по попередженню порушення прав дитини.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10"/>
          <p:cNvSpPr txBox="1">
            <a:spLocks noChangeArrowheads="1"/>
          </p:cNvSpPr>
          <p:nvPr/>
        </p:nvSpPr>
        <p:spPr bwMode="auto">
          <a:xfrm>
            <a:off x="3923928" y="476672"/>
            <a:ext cx="4680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Засідання </a:t>
            </a:r>
            <a:r>
              <a:rPr lang="uk-UA" b="1" dirty="0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парламенту, звіт комісії </a:t>
            </a:r>
            <a:r>
              <a:rPr lang="uk-UA" b="1" dirty="0" err="1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“Дисципліни</a:t>
            </a:r>
            <a:r>
              <a:rPr lang="uk-UA" b="1" dirty="0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uk-UA" b="1" dirty="0" err="1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порядку”</a:t>
            </a:r>
            <a:endParaRPr lang="uk-UA" b="1" dirty="0" smtClean="0">
              <a:solidFill>
                <a:srgbClr val="3B1AB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звіт про дотримання правил поведінки учнями класу в школі і в позашкільний період;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uk-UA" b="1" dirty="0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правила ведення дисциплінарного щоденника;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uk-UA" b="1" dirty="0" smtClean="0">
                <a:solidFill>
                  <a:srgbClr val="3B1AB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організація рейду перевірки зовнішнього вигляду учнів школи.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-"/>
            </a:pPr>
            <a:endParaRPr lang="uk-UA" b="1" dirty="0">
              <a:solidFill>
                <a:srgbClr val="3B1AB6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6740" name="Picture 4" descr="SAM_22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3168030" cy="2663577"/>
          </a:xfrm>
          <a:prstGeom prst="rect">
            <a:avLst/>
          </a:prstGeom>
          <a:noFill/>
        </p:spPr>
      </p:pic>
      <p:pic>
        <p:nvPicPr>
          <p:cNvPr id="116741" name="Рисунок 4" descr="школа 01.2011 0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429000"/>
            <a:ext cx="4464496" cy="305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4716463" y="2060575"/>
            <a:ext cx="35290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9695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Президент школи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861048"/>
            <a:ext cx="287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Сокур  </a:t>
            </a:r>
            <a:r>
              <a:rPr lang="ru-RU" sz="28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Наталія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229200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0" dirty="0" smtClean="0">
                <a:solidFill>
                  <a:schemeClr val="bg1"/>
                </a:solidFill>
              </a:rPr>
              <a:t/>
            </a:r>
            <a:br>
              <a:rPr lang="ru-RU" sz="2400" b="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Тренінг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000" dirty="0" err="1" smtClean="0">
                <a:solidFill>
                  <a:srgbClr val="002060"/>
                </a:solidFill>
              </a:rPr>
              <a:t>Вправа</a:t>
            </a:r>
            <a:r>
              <a:rPr lang="ru-RU" sz="2000" dirty="0" smtClean="0">
                <a:solidFill>
                  <a:srgbClr val="002060"/>
                </a:solidFill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</a:rPr>
              <a:t>Острів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мрії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</a:rPr>
              <a:t>Заняття</a:t>
            </a:r>
            <a:r>
              <a:rPr lang="ru-RU" sz="2000" dirty="0" smtClean="0">
                <a:solidFill>
                  <a:srgbClr val="002060"/>
                </a:solidFill>
              </a:rPr>
              <a:t> проводе тренер </a:t>
            </a:r>
            <a:r>
              <a:rPr lang="ru-RU" sz="2000" dirty="0" err="1" smtClean="0">
                <a:solidFill>
                  <a:srgbClr val="002060"/>
                </a:solidFill>
              </a:rPr>
              <a:t>Михайлюк</a:t>
            </a:r>
            <a:r>
              <a:rPr lang="ru-RU" sz="2000" dirty="0" smtClean="0">
                <a:solidFill>
                  <a:srgbClr val="002060"/>
                </a:solidFill>
              </a:rPr>
              <a:t> Г.А.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Пользователь\Рабочий стол\тренинги фото\DSC03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48880"/>
            <a:ext cx="4716016" cy="450912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тренинги фото\DSC03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472" y="188640"/>
            <a:ext cx="4752528" cy="4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414408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Заняття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школи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«</a:t>
            </a:r>
            <a:r>
              <a:rPr lang="ru-RU" sz="2400" b="1" dirty="0" err="1" smtClean="0">
                <a:solidFill>
                  <a:schemeClr val="bg1"/>
                </a:solidFill>
              </a:rPr>
              <a:t>Лідер</a:t>
            </a:r>
            <a:r>
              <a:rPr lang="ru-RU" sz="2400" b="1" dirty="0" smtClean="0">
                <a:solidFill>
                  <a:schemeClr val="bg1"/>
                </a:solidFill>
              </a:rPr>
              <a:t>».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Трен</a:t>
            </a:r>
            <a:r>
              <a:rPr lang="uk-UA" b="1" dirty="0" err="1" smtClean="0">
                <a:solidFill>
                  <a:schemeClr val="bg1"/>
                </a:solidFill>
              </a:rPr>
              <a:t>інг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err="1" smtClean="0">
                <a:solidFill>
                  <a:schemeClr val="bg1"/>
                </a:solidFill>
              </a:rPr>
              <a:t>“Вчимося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толерантності”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Патріотичне виховання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Проект: </a:t>
            </a:r>
            <a:r>
              <a:rPr lang="uk-UA" b="1" dirty="0" smtClean="0"/>
              <a:t>« День соборності України». 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endParaRPr lang="uk-UA" sz="800" b="1" dirty="0" smtClean="0"/>
          </a:p>
          <a:p>
            <a:r>
              <a:rPr lang="uk-UA" b="1" dirty="0" smtClean="0">
                <a:solidFill>
                  <a:srgbClr val="002060"/>
                </a:solidFill>
              </a:rPr>
              <a:t>Презентація: </a:t>
            </a:r>
            <a:r>
              <a:rPr lang="uk-UA" b="1" dirty="0" err="1" smtClean="0">
                <a:solidFill>
                  <a:srgbClr val="002060"/>
                </a:solidFill>
              </a:rPr>
              <a:t>“Право</a:t>
            </a:r>
            <a:r>
              <a:rPr lang="uk-UA" b="1" dirty="0" smtClean="0">
                <a:solidFill>
                  <a:srgbClr val="002060"/>
                </a:solidFill>
              </a:rPr>
              <a:t> на </a:t>
            </a:r>
            <a:r>
              <a:rPr lang="uk-UA" b="1" dirty="0" err="1" smtClean="0">
                <a:solidFill>
                  <a:srgbClr val="002060"/>
                </a:solidFill>
              </a:rPr>
              <a:t>безсмерття”</a:t>
            </a:r>
            <a:r>
              <a:rPr lang="uk-UA" b="1" dirty="0" smtClean="0">
                <a:solidFill>
                  <a:srgbClr val="002060"/>
                </a:solidFill>
              </a:rPr>
              <a:t> до 70-річчя визволення України». 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Година </a:t>
            </a:r>
            <a:r>
              <a:rPr lang="uk-UA" b="1" dirty="0" err="1" smtClean="0">
                <a:solidFill>
                  <a:srgbClr val="002060"/>
                </a:solidFill>
              </a:rPr>
              <a:t>пам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яті Чорнобиля: </a:t>
            </a:r>
            <a:r>
              <a:rPr lang="uk-UA" b="1" dirty="0" err="1" smtClean="0">
                <a:solidFill>
                  <a:srgbClr val="002060"/>
                </a:solidFill>
              </a:rPr>
              <a:t>“Запаліть</a:t>
            </a:r>
            <a:r>
              <a:rPr lang="uk-UA" b="1" dirty="0" smtClean="0">
                <a:solidFill>
                  <a:srgbClr val="002060"/>
                </a:solidFill>
              </a:rPr>
              <a:t> скорботну </a:t>
            </a:r>
            <a:r>
              <a:rPr lang="uk-UA" b="1" dirty="0" err="1" smtClean="0">
                <a:solidFill>
                  <a:srgbClr val="002060"/>
                </a:solidFill>
              </a:rPr>
              <a:t>свічку”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    </a:t>
            </a:r>
          </a:p>
          <a:p>
            <a:endParaRPr lang="uk-UA" sz="800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Тиждень українського козацтва: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                                             Козацькі забави,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Акція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Поспішайте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робити</a:t>
            </a:r>
            <a:r>
              <a:rPr lang="ru-RU" b="1" dirty="0" smtClean="0">
                <a:solidFill>
                  <a:srgbClr val="002060"/>
                </a:solidFill>
              </a:rPr>
              <a:t> добро» 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Презентація «Музеї Одещини»</a:t>
            </a:r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>
                <a:solidFill>
                  <a:srgbClr val="002060"/>
                </a:solidFill>
              </a:rPr>
              <a:t>Проект  «</a:t>
            </a:r>
            <a:r>
              <a:rPr lang="ru-RU" b="1" dirty="0" smtClean="0">
                <a:solidFill>
                  <a:srgbClr val="002060"/>
                </a:solidFill>
              </a:rPr>
              <a:t>Без </a:t>
            </a:r>
            <a:r>
              <a:rPr lang="ru-RU" b="1" dirty="0" err="1" smtClean="0">
                <a:solidFill>
                  <a:srgbClr val="002060"/>
                </a:solidFill>
              </a:rPr>
              <a:t>правової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правової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держави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568952" cy="62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WordArt 5"/>
          <p:cNvSpPr>
            <a:spLocks noChangeArrowheads="1" noChangeShapeType="1" noTextEdit="1"/>
          </p:cNvSpPr>
          <p:nvPr/>
        </p:nvSpPr>
        <p:spPr bwMode="auto">
          <a:xfrm>
            <a:off x="1548779" y="5445125"/>
            <a:ext cx="6551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</a:t>
            </a:r>
            <a:r>
              <a:rPr lang="ru-RU" sz="14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вересня</a:t>
            </a:r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2012 року </a:t>
            </a:r>
            <a:r>
              <a:rPr lang="ru-RU" sz="14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вручення</a:t>
            </a:r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прапорушколи</a:t>
            </a:r>
            <a:r>
              <a:rPr lang="ru-RU" sz="1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1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  <a:r>
              <a:rPr lang="uk-UA" sz="1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ід</a:t>
            </a:r>
            <a:r>
              <a:rPr lang="uk-UA" sz="1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випусників</a:t>
            </a:r>
            <a:r>
              <a:rPr lang="ru-RU" sz="1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1972 року.</a:t>
            </a:r>
            <a:endParaRPr lang="ru-RU" sz="14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К</a:t>
            </a:r>
            <a:r>
              <a:rPr lang="uk-UA" sz="2000" dirty="0" smtClean="0">
                <a:solidFill>
                  <a:schemeClr val="bg1"/>
                </a:solidFill>
              </a:rPr>
              <a:t>онкурс патріотичної пісні. Переможці конкурсу учні 11-А класу з піснею </a:t>
            </a:r>
            <a:r>
              <a:rPr lang="uk-UA" sz="2000" dirty="0" err="1" smtClean="0">
                <a:solidFill>
                  <a:schemeClr val="bg1"/>
                </a:solidFill>
              </a:rPr>
              <a:t>“Війна”</a:t>
            </a:r>
            <a:r>
              <a:rPr lang="uk-UA" sz="2000" dirty="0" smtClean="0">
                <a:solidFill>
                  <a:schemeClr val="bg1"/>
                </a:solidFill>
              </a:rPr>
              <a:t>(</a:t>
            </a:r>
            <a:r>
              <a:rPr lang="uk-UA" sz="2000" dirty="0" err="1" smtClean="0">
                <a:solidFill>
                  <a:schemeClr val="bg1"/>
                </a:solidFill>
              </a:rPr>
              <a:t>сл.І</a:t>
            </a:r>
            <a:r>
              <a:rPr lang="uk-UA" sz="2000" dirty="0" smtClean="0">
                <a:solidFill>
                  <a:schemeClr val="bg1"/>
                </a:solidFill>
              </a:rPr>
              <a:t> Панченко, муз.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І </a:t>
            </a:r>
            <a:r>
              <a:rPr lang="uk-UA" sz="2000" dirty="0" err="1" smtClean="0">
                <a:solidFill>
                  <a:schemeClr val="bg1"/>
                </a:solidFill>
              </a:rPr>
              <a:t>Подстрелова</a:t>
            </a:r>
            <a:r>
              <a:rPr lang="uk-UA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ользователь\Рабочий стол\фото\6ZHSCtMaT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8032039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Рисунок 4" descr="DSC012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3071813"/>
            <a:ext cx="5000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Рисунок 5" descr="DSC004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573463"/>
            <a:ext cx="4249737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Рисунок 6" descr="DSC0045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0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Рисунок 3" descr="DSC0121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539552" y="0"/>
            <a:ext cx="7920038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Уроки </a:t>
            </a:r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мужності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проводять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учасники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бойових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дій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 </a:t>
            </a:r>
            <a:r>
              <a:rPr lang="ru-RU" sz="14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Афганістані</a:t>
            </a:r>
            <a:r>
              <a:rPr lang="ru-RU" sz="1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830</TotalTime>
  <Words>906</Words>
  <Application>Microsoft Office PowerPoint</Application>
  <PresentationFormat>Экран (4:3)</PresentationFormat>
  <Paragraphs>211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Слайд 1</vt:lpstr>
      <vt:lpstr>Модель роботи школи.</vt:lpstr>
      <vt:lpstr>    Учнівське самоврядування</vt:lpstr>
      <vt:lpstr>Слайд 4</vt:lpstr>
      <vt:lpstr>    Тренінг.  Вправа «Острів мрії» Заняття проводе тренер Михайлюк Г.А.</vt:lpstr>
      <vt:lpstr>       Патріотичне виховання</vt:lpstr>
      <vt:lpstr>Слайд 7</vt:lpstr>
      <vt:lpstr>Конкурс патріотичної пісні. Переможці конкурсу учні 11-А класу з піснею “Війна”(сл.І Панченко, муз. І Подстрелова)</vt:lpstr>
      <vt:lpstr>Слайд 9</vt:lpstr>
      <vt:lpstr>Покладання гірлянди  до пам'ятника Невідомому солдату.</vt:lpstr>
      <vt:lpstr>         Фізичне виховання</vt:lpstr>
      <vt:lpstr>Слайд 12</vt:lpstr>
      <vt:lpstr>Слайд 13</vt:lpstr>
      <vt:lpstr>Слайд 14</vt:lpstr>
      <vt:lpstr>   День ЦО в школі</vt:lpstr>
      <vt:lpstr>Трудове виховання</vt:lpstr>
      <vt:lpstr>Трудовий десант  по прибиранню пришкільної території .</vt:lpstr>
      <vt:lpstr>Слайд 18</vt:lpstr>
      <vt:lpstr>Слайд 19</vt:lpstr>
      <vt:lpstr>Конкурс творів  ім. Шевченка  проводить вчитель Заєць Н.К.                                         </vt:lpstr>
      <vt:lpstr>Засідання клубу до 200- річчя з дня народження Т.Г.Шевченко</vt:lpstr>
      <vt:lpstr>Духовне виховання</vt:lpstr>
      <vt:lpstr>Дівчата вишивають та співають  “Ой мій милий вареничків хоче”</vt:lpstr>
      <vt:lpstr>  Агітбригада юних пожежників  “П’ять + Один”. Призери районного конкурсу.</vt:lpstr>
      <vt:lpstr>Український танок у виконанні танцювального ансамблю “Непосєди”.Керівник Князєва Г.М.</vt:lpstr>
      <vt:lpstr>Здоров'язберігаюче виховання.                </vt:lpstr>
      <vt:lpstr>                                              Маршрут                                                        БЕЗПЕКИ                                      Навчання                                               фасилітаторів. Фасилітатори проводили заняття по “Маршруту безпеки” в сусідніх школах. </vt:lpstr>
      <vt:lpstr>Тренінг “Твоє здоров’я” проводе вчитель  Мазур Л.І. з учнями 11 – А класу</vt:lpstr>
      <vt:lpstr>  Агітбригада  “БУМЕРАНГ”  пропагує здоровий спосіб життя. Є призером протягом  5 років районного фестивалю “Разом за життя”    </vt:lpstr>
      <vt:lpstr>       Робота з батьками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Sony</cp:lastModifiedBy>
  <cp:revision>103</cp:revision>
  <dcterms:created xsi:type="dcterms:W3CDTF">2014-06-05T12:37:36Z</dcterms:created>
  <dcterms:modified xsi:type="dcterms:W3CDTF">2014-07-01T12:11:40Z</dcterms:modified>
</cp:coreProperties>
</file>