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58" r:id="rId4"/>
    <p:sldId id="262" r:id="rId5"/>
    <p:sldId id="278" r:id="rId6"/>
    <p:sldId id="279" r:id="rId7"/>
    <p:sldId id="263" r:id="rId8"/>
    <p:sldId id="264" r:id="rId9"/>
    <p:sldId id="265" r:id="rId10"/>
    <p:sldId id="280" r:id="rId11"/>
    <p:sldId id="281" r:id="rId12"/>
    <p:sldId id="282" r:id="rId13"/>
    <p:sldId id="283" r:id="rId14"/>
    <p:sldId id="284" r:id="rId15"/>
    <p:sldId id="266" r:id="rId16"/>
    <p:sldId id="267" r:id="rId17"/>
    <p:sldId id="268" r:id="rId18"/>
    <p:sldId id="285" r:id="rId19"/>
    <p:sldId id="269" r:id="rId20"/>
    <p:sldId id="286" r:id="rId21"/>
    <p:sldId id="270" r:id="rId22"/>
    <p:sldId id="271" r:id="rId23"/>
    <p:sldId id="275" r:id="rId24"/>
  </p:sldIdLst>
  <p:sldSz cx="9144000" cy="6858000" type="screen4x3"/>
  <p:notesSz cx="6858000" cy="994568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FF"/>
    <a:srgbClr val="000099"/>
    <a:srgbClr val="0033CC"/>
    <a:srgbClr val="422C16"/>
    <a:srgbClr val="0C788E"/>
    <a:srgbClr val="025198"/>
    <a:srgbClr val="1C1C1C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30D05-A908-4A23-801A-6E88B96E6C3A}" type="slidenum">
              <a:rPr lang="es-ES" altLang="uk-UA"/>
              <a:pPr>
                <a:defRPr/>
              </a:pPr>
              <a:t>‹#›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xmlns="" val="308182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D6CE3-1655-4317-9B0A-708CA52D0E34}" type="slidenum">
              <a:rPr lang="es-ES" altLang="uk-UA"/>
              <a:pPr>
                <a:defRPr/>
              </a:pPr>
              <a:t>‹#›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xmlns="" val="276343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D9EE3-79E8-4229-A7D7-AC144A56171A}" type="slidenum">
              <a:rPr lang="es-ES" altLang="uk-UA"/>
              <a:pPr>
                <a:defRPr/>
              </a:pPr>
              <a:t>‹#›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xmlns="" val="428981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B1357-BCB1-49A4-8B03-BD9A588BBA9E}" type="slidenum">
              <a:rPr lang="es-ES" altLang="uk-UA"/>
              <a:pPr>
                <a:defRPr/>
              </a:pPr>
              <a:t>‹#›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xmlns="" val="134779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12618-F5E1-4940-AFFB-C9305EE0DC04}" type="slidenum">
              <a:rPr lang="es-ES" altLang="uk-UA"/>
              <a:pPr>
                <a:defRPr/>
              </a:pPr>
              <a:t>‹#›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xmlns="" val="17710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13AE3-1013-4A62-A98E-C9BDCC451797}" type="slidenum">
              <a:rPr lang="es-ES" altLang="uk-UA"/>
              <a:pPr>
                <a:defRPr/>
              </a:pPr>
              <a:t>‹#›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xmlns="" val="61990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A0F64-EEFB-4FC7-8C0F-3DA558522775}" type="slidenum">
              <a:rPr lang="es-ES" altLang="uk-UA"/>
              <a:pPr>
                <a:defRPr/>
              </a:pPr>
              <a:t>‹#›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xmlns="" val="301086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10625-73FE-43FE-BE06-F321BA4FF70C}" type="slidenum">
              <a:rPr lang="es-ES" altLang="uk-UA"/>
              <a:pPr>
                <a:defRPr/>
              </a:pPr>
              <a:t>‹#›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xmlns="" val="282069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62143-B9E8-4F0A-B7AE-22921D4E1F13}" type="slidenum">
              <a:rPr lang="es-ES" altLang="uk-UA"/>
              <a:pPr>
                <a:defRPr/>
              </a:pPr>
              <a:t>‹#›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xmlns="" val="253449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A5A2-E27F-4263-8FE5-CBD40A21F7F2}" type="slidenum">
              <a:rPr lang="es-ES" altLang="uk-UA"/>
              <a:pPr>
                <a:defRPr/>
              </a:pPr>
              <a:t>‹#›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xmlns="" val="186814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6027D-E931-411A-961E-23AF081C5C7D}" type="slidenum">
              <a:rPr lang="es-ES" altLang="uk-UA"/>
              <a:pPr>
                <a:defRPr/>
              </a:pPr>
              <a:t>‹#›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xmlns="" val="10554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uk-UA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uk-UA" smtClean="0"/>
              <a:t>Haga clic para modificar el estilo de texto del patrón</a:t>
            </a:r>
          </a:p>
          <a:p>
            <a:pPr lvl="1"/>
            <a:r>
              <a:rPr lang="es-ES" altLang="uk-UA" smtClean="0"/>
              <a:t>Segundo nivel</a:t>
            </a:r>
          </a:p>
          <a:p>
            <a:pPr lvl="2"/>
            <a:r>
              <a:rPr lang="es-ES" altLang="uk-UA" smtClean="0"/>
              <a:t>Tercer nivel</a:t>
            </a:r>
          </a:p>
          <a:p>
            <a:pPr lvl="3"/>
            <a:r>
              <a:rPr lang="es-ES" altLang="uk-UA" smtClean="0"/>
              <a:t>Cuarto nivel</a:t>
            </a:r>
          </a:p>
          <a:p>
            <a:pPr lvl="4"/>
            <a:r>
              <a:rPr lang="es-ES" altLang="uk-UA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990B00-1D66-4DF4-B07C-E2D5F59B9035}" type="slidenum">
              <a:rPr lang="es-ES" altLang="uk-UA"/>
              <a:pPr>
                <a:defRPr/>
              </a:pPr>
              <a:t>‹#›</a:t>
            </a:fld>
            <a:endParaRPr lang="es-ES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Users\Sony\Desktop\Безымянныйуауіаі.jpg"/>
          <p:cNvPicPr>
            <a:picLocks noChangeAspect="1" noChangeArrowheads="1"/>
          </p:cNvPicPr>
          <p:nvPr/>
        </p:nvPicPr>
        <p:blipFill>
          <a:blip r:embed="rId2" cstate="print"/>
          <a:srcRect l="38448" t="24689" r="16170" b="15265"/>
          <a:stretch>
            <a:fillRect/>
          </a:stretch>
        </p:blipFill>
        <p:spPr bwMode="auto">
          <a:xfrm>
            <a:off x="-36512" y="0"/>
            <a:ext cx="92189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092280" y="116632"/>
            <a:ext cx="1910027" cy="522784"/>
            <a:chOff x="3176" y="1352470"/>
            <a:chExt cx="1910027" cy="5227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76" y="1352470"/>
              <a:ext cx="1910027" cy="522784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176" y="1352470"/>
              <a:ext cx="1910027" cy="522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  <a:ea typeface="+mj-ea"/>
                  <a:cs typeface="+mj-cs"/>
                </a:rPr>
                <a:t>ШКОЛА</a:t>
              </a:r>
              <a:endParaRPr lang="uk-UA" sz="2400" b="1" kern="12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51520" y="270084"/>
            <a:ext cx="4895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Виховні, 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позакласні заходи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9991" y="2388002"/>
            <a:ext cx="3947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День святого Валентина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212976"/>
            <a:ext cx="3994163" cy="29956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37692" y="2348880"/>
            <a:ext cx="3214228" cy="38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66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092280" y="116632"/>
            <a:ext cx="1910027" cy="522784"/>
            <a:chOff x="3176" y="1352470"/>
            <a:chExt cx="1910027" cy="5227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76" y="1352470"/>
              <a:ext cx="1910027" cy="522784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176" y="1352470"/>
              <a:ext cx="1910027" cy="522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  <a:ea typeface="+mj-ea"/>
                  <a:cs typeface="+mj-cs"/>
                </a:rPr>
                <a:t>ШКОЛА</a:t>
              </a:r>
              <a:endParaRPr lang="uk-UA" sz="2400" b="1" kern="12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67544" y="384041"/>
            <a:ext cx="3561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Проектна діяльність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50" y="1916832"/>
            <a:ext cx="3911249" cy="293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9440" y="4869160"/>
            <a:ext cx="3889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Перемога у Міжнародному конкурсі волонтерських проектів «Служіння заради миру»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44008" y="1940598"/>
            <a:ext cx="4329113" cy="292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44008" y="4869160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Обласний конкурс учнівських творчих робіт «Стратегія розвитку територіальної громади до </a:t>
            </a:r>
            <a:r>
              <a:rPr lang="uk-UA" sz="20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2020 </a:t>
            </a:r>
            <a:r>
              <a:rPr lang="uk-UA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року – ІІ місце</a:t>
            </a:r>
          </a:p>
        </p:txBody>
      </p:sp>
    </p:spTree>
    <p:extLst>
      <p:ext uri="{BB962C8B-B14F-4D97-AF65-F5344CB8AC3E}">
        <p14:creationId xmlns:p14="http://schemas.microsoft.com/office/powerpoint/2010/main" xmlns="" val="300507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7" name="Picture 11" descr="D:\Users\Sony\Desktop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7642" y="1907753"/>
            <a:ext cx="3370262" cy="4473575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7092280" y="116632"/>
            <a:ext cx="1910027" cy="522784"/>
            <a:chOff x="3176" y="1352470"/>
            <a:chExt cx="1910027" cy="5227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76" y="1352470"/>
              <a:ext cx="1910027" cy="522784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176" y="1352470"/>
              <a:ext cx="1910027" cy="522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  <a:ea typeface="+mj-ea"/>
                  <a:cs typeface="+mj-cs"/>
                </a:rPr>
                <a:t>ШКОЛА</a:t>
              </a:r>
              <a:endParaRPr lang="uk-UA" sz="2400" b="1" kern="12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67544" y="384041"/>
            <a:ext cx="3561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Проектна діяльність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4318064"/>
            <a:ext cx="3275855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Реалізація масштабного </a:t>
            </a:r>
          </a:p>
          <a:p>
            <a:pPr algn="ctr">
              <a:defRPr/>
            </a:pPr>
            <a:r>
              <a:rPr lang="uk-UA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шкільного проекту </a:t>
            </a:r>
            <a:r>
              <a:rPr lang="uk-UA" sz="20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озеленення </a:t>
            </a:r>
            <a:r>
              <a:rPr lang="uk-UA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території школи. </a:t>
            </a:r>
          </a:p>
        </p:txBody>
      </p:sp>
      <p:pic>
        <p:nvPicPr>
          <p:cNvPr id="15" name="Picture 2" descr="D:\мої проекти\лідер 14\врятувати від забуття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24944"/>
            <a:ext cx="4157663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2791" y="2081835"/>
            <a:ext cx="3316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Мультимедійний проект </a:t>
            </a:r>
          </a:p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«Врятувати від забуття»</a:t>
            </a:r>
          </a:p>
        </p:txBody>
      </p:sp>
    </p:spTree>
    <p:extLst>
      <p:ext uri="{BB962C8B-B14F-4D97-AF65-F5344CB8AC3E}">
        <p14:creationId xmlns:p14="http://schemas.microsoft.com/office/powerpoint/2010/main" xmlns="" val="407972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092280" y="116632"/>
            <a:ext cx="1910027" cy="522784"/>
            <a:chOff x="3176" y="1352470"/>
            <a:chExt cx="1910027" cy="5227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76" y="1352470"/>
              <a:ext cx="1910027" cy="522784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176" y="1352470"/>
              <a:ext cx="1910027" cy="522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  <a:ea typeface="+mj-ea"/>
                  <a:cs typeface="+mj-cs"/>
                </a:rPr>
                <a:t>ШКОЛА</a:t>
              </a:r>
              <a:endParaRPr lang="uk-UA" sz="2400" b="1" kern="12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45284" y="311381"/>
            <a:ext cx="5712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ябережувальні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технології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8592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347" y="3068960"/>
            <a:ext cx="3754912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99592" y="2256074"/>
            <a:ext cx="256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Фізкультхвилинка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2347" y="2117575"/>
            <a:ext cx="3754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Дихальна гімнастика, вправа «Потуши свічку»</a:t>
            </a:r>
          </a:p>
        </p:txBody>
      </p:sp>
    </p:spTree>
    <p:extLst>
      <p:ext uri="{BB962C8B-B14F-4D97-AF65-F5344CB8AC3E}">
        <p14:creationId xmlns:p14="http://schemas.microsoft.com/office/powerpoint/2010/main" xmlns="" val="179773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092280" y="116632"/>
            <a:ext cx="1910027" cy="522784"/>
            <a:chOff x="3176" y="1352470"/>
            <a:chExt cx="1910027" cy="5227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76" y="1352470"/>
              <a:ext cx="1910027" cy="522784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176" y="1352470"/>
              <a:ext cx="1910027" cy="522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  <a:ea typeface="+mj-ea"/>
                  <a:cs typeface="+mj-cs"/>
                </a:rPr>
                <a:t>ШКОЛА</a:t>
              </a:r>
              <a:endParaRPr lang="uk-UA" sz="2400" b="1" kern="12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45284" y="311381"/>
            <a:ext cx="5712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ябережувальні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технології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71636"/>
            <a:ext cx="399052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48366"/>
            <a:ext cx="4065664" cy="304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8989" y="1981289"/>
            <a:ext cx="3510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 старшій школі – пальчикова гімнастика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188" y="5930170"/>
            <a:ext cx="4020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uk-UA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Вправа «Подорож до лісу»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36096" y="2239741"/>
            <a:ext cx="256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Фізкультхвилинка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8023" y="5939988"/>
            <a:ext cx="3310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uk-UA" sz="2000" b="1" kern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Вправи-енергізатори</a:t>
            </a:r>
            <a:endParaRPr lang="uk-UA" sz="20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Scrip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10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092280" y="116632"/>
            <a:ext cx="1910027" cy="522784"/>
            <a:chOff x="2180607" y="1352470"/>
            <a:chExt cx="1910027" cy="5227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80607" y="1352470"/>
              <a:ext cx="1910027" cy="522784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2180607" y="1352470"/>
              <a:ext cx="1910027" cy="522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500" b="1" kern="1200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УЧНІВСЬКЕ ВРЯДУВАННЯ</a:t>
              </a:r>
              <a:endParaRPr lang="uk-UA" sz="1500" b="1" kern="12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5" name="Picture 3" descr="D:\мої проекти\лідер 14\P2100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60774"/>
            <a:ext cx="407828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D:\фОТО\2011-2012 н.р\лінійка\P426105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48675" y="2860774"/>
            <a:ext cx="427179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4136" y="378024"/>
            <a:ext cx="2880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Шкільна лінійка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980" y="2204448"/>
            <a:ext cx="7623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Учнівський актив проводить щопонеділка шкільну лінійку</a:t>
            </a:r>
          </a:p>
        </p:txBody>
      </p:sp>
    </p:spTree>
    <p:extLst>
      <p:ext uri="{BB962C8B-B14F-4D97-AF65-F5344CB8AC3E}">
        <p14:creationId xmlns:p14="http://schemas.microsoft.com/office/powerpoint/2010/main" xmlns="" val="88546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092280" y="116632"/>
            <a:ext cx="1910027" cy="522784"/>
            <a:chOff x="2180607" y="1352470"/>
            <a:chExt cx="1910027" cy="5227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80607" y="1352470"/>
              <a:ext cx="1910027" cy="522784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2180607" y="1352470"/>
              <a:ext cx="1910027" cy="522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500" b="1" kern="1200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УЧНІВСЬКЕ ВРЯДУВАННЯ</a:t>
              </a:r>
              <a:endParaRPr lang="uk-UA" sz="1500" b="1" kern="12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23528" y="378811"/>
            <a:ext cx="3121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Засідання учкому</a:t>
            </a:r>
          </a:p>
        </p:txBody>
      </p:sp>
      <p:pic>
        <p:nvPicPr>
          <p:cNvPr id="21506" name="Picture 2" descr="D:\фОТО\2012-2013\учком-12\P91803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279" y="299695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D:\фОТО\2013-14\учком\P30701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36739"/>
            <a:ext cx="4056316" cy="304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0386" y="2079841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На своїх засіданнях учнівський актив розглядає різноманітні питання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шкільного життя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09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092280" y="116632"/>
            <a:ext cx="1910027" cy="522784"/>
            <a:chOff x="2180607" y="1352470"/>
            <a:chExt cx="1910027" cy="5227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80607" y="1352470"/>
              <a:ext cx="1910027" cy="522784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2180607" y="1352470"/>
              <a:ext cx="1910027" cy="522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500" b="1" kern="1200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УЧНІВСЬКЕ ВРЯДУВАННЯ</a:t>
              </a:r>
              <a:endParaRPr lang="uk-UA" sz="1500" b="1" kern="12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23528" y="378024"/>
            <a:ext cx="5749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Проведення акцій, інформування</a:t>
            </a:r>
          </a:p>
        </p:txBody>
      </p:sp>
      <p:pic>
        <p:nvPicPr>
          <p:cNvPr id="22530" name="Picture 2" descr="D:\фОТО\2012-2013\табір 2013\04.06\P60415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95" y="3393504"/>
            <a:ext cx="3695733" cy="27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D:\ФОТО\лінійка еко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0528" y="3208948"/>
            <a:ext cx="4841952" cy="2956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5185" y="2068044"/>
            <a:ext cx="3294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Навесні 2013 року розпочато акцію «Батарейка»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6369" y="2108827"/>
            <a:ext cx="4070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Восени 2013 року почалася акція «Збережи деревце – збирай макулатуру»</a:t>
            </a:r>
          </a:p>
        </p:txBody>
      </p:sp>
    </p:spTree>
    <p:extLst>
      <p:ext uri="{BB962C8B-B14F-4D97-AF65-F5344CB8AC3E}">
        <p14:creationId xmlns:p14="http://schemas.microsoft.com/office/powerpoint/2010/main" xmlns="" val="283460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092280" y="116632"/>
            <a:ext cx="1910027" cy="522784"/>
            <a:chOff x="2180607" y="1352470"/>
            <a:chExt cx="1910027" cy="5227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80607" y="1352470"/>
              <a:ext cx="1910027" cy="522784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2180607" y="1352470"/>
              <a:ext cx="1910027" cy="522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500" b="1" kern="1200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УЧНІВСЬКЕ ВРЯДУВАННЯ</a:t>
              </a:r>
              <a:endParaRPr lang="uk-UA" sz="1500" b="1" kern="12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23528" y="378024"/>
            <a:ext cx="5749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Проведення акцій, інформування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7" y="1981289"/>
            <a:ext cx="4093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На шкільній лінійці завжди відбувається інформування щодо важливих подій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2204864"/>
            <a:ext cx="4323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З нагоди пам'ятних дат проводяться тематичні заходи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 descr="D:\фОТО\2013-14\виступ на лінійці\P1270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8332"/>
            <a:ext cx="4093403" cy="30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D:\фОТО\2013-14\день соборності\P12300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58552"/>
            <a:ext cx="4079776" cy="30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823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092280" y="116632"/>
            <a:ext cx="1910027" cy="522784"/>
            <a:chOff x="2180607" y="1352470"/>
            <a:chExt cx="1910027" cy="5227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80607" y="1352470"/>
              <a:ext cx="1910027" cy="522784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2180607" y="1352470"/>
              <a:ext cx="1910027" cy="522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500" b="1" kern="1200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УЧНІВСЬКЕ ВРЯДУВАННЯ</a:t>
              </a:r>
              <a:endParaRPr lang="uk-UA" sz="1500" b="1" kern="12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95536" y="378024"/>
            <a:ext cx="3183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Робота агітбригад</a:t>
            </a:r>
          </a:p>
        </p:txBody>
      </p:sp>
      <p:pic>
        <p:nvPicPr>
          <p:cNvPr id="24578" name="Picture 2" descr="D:\фОТО\2011-2012 н.р\ЮІР-12\P405098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5070" y="3207958"/>
            <a:ext cx="3960439" cy="294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D:\фОТО\2011-2012 н.р\Фото ДЮП\IMG_786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15566" y="3207958"/>
            <a:ext cx="3760890" cy="294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2045" y="2276872"/>
            <a:ext cx="2386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Юні інспектори </a:t>
            </a:r>
            <a:endParaRPr lang="uk-UA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дорожнього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руху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3948" y="2411596"/>
            <a:ext cx="338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Дружина юних пожежних</a:t>
            </a:r>
          </a:p>
        </p:txBody>
      </p:sp>
    </p:spTree>
    <p:extLst>
      <p:ext uri="{BB962C8B-B14F-4D97-AF65-F5344CB8AC3E}">
        <p14:creationId xmlns:p14="http://schemas.microsoft.com/office/powerpoint/2010/main" xmlns="" val="300573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сайт\Vch\Fasad\0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149755" cy="4766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44624"/>
            <a:ext cx="8641829" cy="1741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uk-UA" sz="2200" spc="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МИХАЙЛІВСЬКА ШКОЛА – БЕРЕГИНЯ ДОБРА І ЛЮБОВІ</a:t>
            </a:r>
          </a:p>
          <a:p>
            <a:pPr algn="ctr">
              <a:lnSpc>
                <a:spcPct val="114000"/>
              </a:lnSpc>
              <a:defRPr/>
            </a:pPr>
            <a:r>
              <a:rPr lang="uk-UA" sz="2400" spc="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формує активну життєву позицію, </a:t>
            </a:r>
          </a:p>
          <a:p>
            <a:pPr algn="ctr">
              <a:lnSpc>
                <a:spcPct val="114000"/>
              </a:lnSpc>
              <a:defRPr/>
            </a:pPr>
            <a:r>
              <a:rPr lang="uk-UA" sz="2400" spc="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спонукає до благородства,</a:t>
            </a:r>
          </a:p>
          <a:p>
            <a:pPr algn="ctr">
              <a:lnSpc>
                <a:spcPct val="114000"/>
              </a:lnSpc>
              <a:defRPr/>
            </a:pPr>
            <a:r>
              <a:rPr lang="uk-UA" sz="2400" spc="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надихає до творчості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092280" y="116632"/>
            <a:ext cx="1910027" cy="522784"/>
            <a:chOff x="2180607" y="1352470"/>
            <a:chExt cx="1910027" cy="5227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80607" y="1352470"/>
              <a:ext cx="1910027" cy="522784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2180607" y="1352470"/>
              <a:ext cx="1910027" cy="522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500" b="1" kern="1200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УЧНІВСЬКЕ ВРЯДУВАННЯ</a:t>
              </a:r>
              <a:endParaRPr lang="uk-UA" sz="1500" b="1" kern="12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95536" y="378024"/>
            <a:ext cx="3183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Робота агітбригад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7544" y="3224392"/>
            <a:ext cx="4020457" cy="29012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4536" y="3224392"/>
            <a:ext cx="3851920" cy="2888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8496" y="2218828"/>
            <a:ext cx="2237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Молодь обирає </a:t>
            </a:r>
            <a:endParaRPr lang="uk-UA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здоров'я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2372716"/>
            <a:ext cx="2362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Екологічна варта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1079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092280" y="116632"/>
            <a:ext cx="1910027" cy="522784"/>
            <a:chOff x="4358039" y="1352470"/>
            <a:chExt cx="1910027" cy="5227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358039" y="1352470"/>
              <a:ext cx="1910027" cy="522784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4358039" y="1352470"/>
              <a:ext cx="1910027" cy="522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500" b="1" kern="1200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ГРОМАДСЬКІСТЬ</a:t>
              </a:r>
              <a:endParaRPr lang="uk-UA" sz="1500" b="1" kern="12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39552" y="371158"/>
            <a:ext cx="3186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Релігійна громада</a:t>
            </a:r>
            <a:endParaRPr lang="uk-UA" sz="2800" dirty="0"/>
          </a:p>
        </p:txBody>
      </p:sp>
      <p:pic>
        <p:nvPicPr>
          <p:cNvPr id="25602" name="Picture 2" descr="D:\фОТО\2011-2012 н.р\церква різдво\P10705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D:\фОТО\2012-2013\остан дзвон-13 зал\P52412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6898" y="2212120"/>
            <a:ext cx="2671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Святкова служба </a:t>
            </a:r>
          </a:p>
          <a:p>
            <a:pPr algn="ctr"/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на Різдво Христове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4171" y="2160579"/>
            <a:ext cx="3844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Батюшка постійний учасник </a:t>
            </a:r>
          </a:p>
          <a:p>
            <a:pPr algn="ctr"/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шкільних заходів</a:t>
            </a:r>
          </a:p>
        </p:txBody>
      </p:sp>
    </p:spTree>
    <p:extLst>
      <p:ext uri="{BB962C8B-B14F-4D97-AF65-F5344CB8AC3E}">
        <p14:creationId xmlns:p14="http://schemas.microsoft.com/office/powerpoint/2010/main" xmlns="" val="3158345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092280" y="116632"/>
            <a:ext cx="1910027" cy="522784"/>
            <a:chOff x="4358039" y="1352470"/>
            <a:chExt cx="1910027" cy="5227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358039" y="1352470"/>
              <a:ext cx="1910027" cy="522784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4358039" y="1352470"/>
              <a:ext cx="1910027" cy="522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500" b="1" kern="1200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ГРОМАДСЬКІСТЬ</a:t>
              </a:r>
              <a:endParaRPr lang="uk-UA" sz="1500" b="1" kern="12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51520" y="116632"/>
            <a:ext cx="50518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Всеукраїнська громадська </a:t>
            </a:r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організація 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«Екологічна ліга»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514190" y="3006250"/>
            <a:ext cx="3507109" cy="3024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3984" y="1949255"/>
            <a:ext cx="2647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Міжнародний </a:t>
            </a:r>
          </a:p>
          <a:p>
            <a:pPr algn="ctr"/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екологічний форум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50378" y="2844222"/>
            <a:ext cx="3666038" cy="35371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499992" y="1837273"/>
            <a:ext cx="3816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Всеукраїнський екологічний дитячий фестиваль </a:t>
            </a:r>
            <a:endParaRPr lang="uk-UA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Свіжий вітер»</a:t>
            </a:r>
          </a:p>
        </p:txBody>
      </p:sp>
      <p:pic>
        <p:nvPicPr>
          <p:cNvPr id="26626" name="Picture 2" descr="D:\фОТО\конф_київ\conference-2013-06-19=03=_resiz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84837"/>
            <a:ext cx="1273371" cy="9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786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958" y="2174081"/>
            <a:ext cx="865252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2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Дитина </a:t>
            </a:r>
            <a:r>
              <a:rPr lang="uk-UA" sz="2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– явище в нашому земному житті, а не випадковість</a:t>
            </a:r>
            <a:r>
              <a:rPr lang="uk-UA" sz="22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2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Дитина </a:t>
            </a:r>
            <a:r>
              <a:rPr lang="uk-UA" sz="2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як явище несе в собі своє життєве завдання, життєву місію, якій вона має служити.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2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Дитина </a:t>
            </a:r>
            <a:r>
              <a:rPr lang="uk-UA" sz="2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– вище творіння Природи і Космосу і несе в собі їхні риси –  могутність і безмежність.</a:t>
            </a:r>
          </a:p>
          <a:p>
            <a:pPr indent="261938">
              <a:spcAft>
                <a:spcPts val="1200"/>
              </a:spcAft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Обравши для себе ці мудрі твердження як орієнтир, можна досягти поставленої мети – виховання здорових, успішних і щасливих особистостей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415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Видатний педагог Шалва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Амонашвілі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42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Sony\Desktop\Безымянны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3999" cy="68853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092280" y="116632"/>
            <a:ext cx="1910027" cy="522784"/>
            <a:chOff x="3176" y="1352470"/>
            <a:chExt cx="1910027" cy="5227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76" y="1352470"/>
              <a:ext cx="1910027" cy="522784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176" y="1352470"/>
              <a:ext cx="1910027" cy="522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  <a:ea typeface="+mj-ea"/>
                  <a:cs typeface="+mj-cs"/>
                </a:rPr>
                <a:t>ШКОЛА</a:t>
              </a:r>
              <a:endParaRPr lang="uk-UA" sz="2400" b="1" kern="12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27407" y="169476"/>
            <a:ext cx="5884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Тренінги, активні форми навчання</a:t>
            </a:r>
            <a:endParaRPr lang="uk-UA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266"/>
          <a:stretch/>
        </p:blipFill>
        <p:spPr bwMode="auto">
          <a:xfrm>
            <a:off x="4499992" y="2463355"/>
            <a:ext cx="4374488" cy="304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5745" y="2420888"/>
            <a:ext cx="4116215" cy="293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91175" y="1916832"/>
            <a:ext cx="203690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66800">
              <a:lnSpc>
                <a:spcPct val="90000"/>
              </a:lnSpc>
              <a:defRPr/>
            </a:pP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«Мікрофон»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5593" y="1968187"/>
            <a:ext cx="310328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«Мозковий штурм»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3764" y="5563684"/>
            <a:ext cx="3951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uk-UA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Обговорення дискусійних </a:t>
            </a:r>
          </a:p>
          <a:p>
            <a:pPr algn="ctr">
              <a:defRPr/>
            </a:pPr>
            <a:r>
              <a:rPr lang="uk-UA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питань на уроці історії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2050" y="5548296"/>
            <a:ext cx="3672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uk-UA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Вивчення нової теми </a:t>
            </a:r>
          </a:p>
          <a:p>
            <a:pPr algn="ctr">
              <a:defRPr/>
            </a:pPr>
            <a:r>
              <a:rPr lang="uk-UA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на уроці правознавства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307064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092280" y="116632"/>
            <a:ext cx="1910027" cy="522784"/>
            <a:chOff x="3176" y="1352470"/>
            <a:chExt cx="1910027" cy="5227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76" y="1352470"/>
              <a:ext cx="1910027" cy="522784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176" y="1352470"/>
              <a:ext cx="1910027" cy="522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  <a:ea typeface="+mj-ea"/>
                  <a:cs typeface="+mj-cs"/>
                </a:rPr>
                <a:t>ШКОЛА</a:t>
              </a:r>
              <a:endParaRPr lang="uk-UA" sz="2400" b="1" kern="12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27407" y="169476"/>
            <a:ext cx="5884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Тренінги, активні форми навчання</a:t>
            </a:r>
            <a:endParaRPr lang="uk-U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69003" y="749144"/>
            <a:ext cx="4316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проектів на уроках </a:t>
            </a:r>
          </a:p>
          <a:p>
            <a:pPr algn="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 здоров'я 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3200" y="2491155"/>
            <a:ext cx="3862776" cy="290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7743" y="1772816"/>
            <a:ext cx="2675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7 клас </a:t>
            </a:r>
          </a:p>
          <a:p>
            <a:pPr algn="ctr"/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Безпека на дорогах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8846" y="5529426"/>
            <a:ext cx="4334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uk-UA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Учнівський </a:t>
            </a:r>
            <a:r>
              <a:rPr lang="uk-UA" sz="2000" b="1" kern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проект-</a:t>
            </a:r>
            <a:endParaRPr lang="uk-UA" sz="2000" b="1" kern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Script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uk-UA" sz="20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мультфільм  «</a:t>
            </a:r>
            <a:r>
              <a:rPr lang="uk-UA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Світлофор»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97863" y="1772816"/>
            <a:ext cx="2712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6 клас </a:t>
            </a:r>
          </a:p>
          <a:p>
            <a:pPr algn="ctr"/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Природа і здоров'я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6476" y="5515491"/>
            <a:ext cx="3671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uk-UA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Захист проекту </a:t>
            </a:r>
          </a:p>
          <a:p>
            <a:pPr algn="ctr">
              <a:defRPr/>
            </a:pPr>
            <a:r>
              <a:rPr lang="uk-UA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«Озеленення свого села»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1154"/>
            <a:ext cx="3870090" cy="290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942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092280" y="116632"/>
            <a:ext cx="1910027" cy="522784"/>
            <a:chOff x="3176" y="1352470"/>
            <a:chExt cx="1910027" cy="5227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76" y="1352470"/>
              <a:ext cx="1910027" cy="522784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176" y="1352470"/>
              <a:ext cx="1910027" cy="522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  <a:ea typeface="+mj-ea"/>
                  <a:cs typeface="+mj-cs"/>
                </a:rPr>
                <a:t>ШКОЛА</a:t>
              </a:r>
              <a:endParaRPr lang="uk-UA" sz="2400" b="1" kern="12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27407" y="169476"/>
            <a:ext cx="5884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Тренінги, активні форми навчання</a:t>
            </a:r>
            <a:endParaRPr lang="uk-UA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905" y="1905036"/>
            <a:ext cx="344087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66800">
              <a:lnSpc>
                <a:spcPct val="90000"/>
              </a:lnSpc>
              <a:defRPr/>
            </a:pP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Метод «Рольова гра»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422" y="5529426"/>
            <a:ext cx="393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+mj-ea"/>
                <a:cs typeface="+mj-cs"/>
              </a:rPr>
              <a:t>Моделювання розв'язання конфліктної ситуації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389" y="2434754"/>
            <a:ext cx="3938587" cy="29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39478" y="2483604"/>
            <a:ext cx="390040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436096" y="1988840"/>
            <a:ext cx="2633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Робота в групах</a:t>
            </a:r>
          </a:p>
        </p:txBody>
      </p:sp>
    </p:spTree>
    <p:extLst>
      <p:ext uri="{BB962C8B-B14F-4D97-AF65-F5344CB8AC3E}">
        <p14:creationId xmlns:p14="http://schemas.microsoft.com/office/powerpoint/2010/main" xmlns="" val="85895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092280" y="116632"/>
            <a:ext cx="1910027" cy="522784"/>
            <a:chOff x="3176" y="1352470"/>
            <a:chExt cx="1910027" cy="5227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76" y="1352470"/>
              <a:ext cx="1910027" cy="522784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176" y="1352470"/>
              <a:ext cx="1910027" cy="522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  <a:ea typeface="+mj-ea"/>
                  <a:cs typeface="+mj-cs"/>
                </a:rPr>
                <a:t>ШКОЛА</a:t>
              </a:r>
              <a:endParaRPr lang="uk-UA" sz="2400" b="1" kern="12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27407" y="169476"/>
            <a:ext cx="5884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Тренінги, активні форми навчання</a:t>
            </a:r>
            <a:endParaRPr lang="uk-UA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772308"/>
            <a:ext cx="4139952" cy="31049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2771" y="2772308"/>
            <a:ext cx="4139951" cy="3104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1640" y="2132856"/>
            <a:ext cx="6225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Вивчення курсу «Захисти себе від ВІЛ»</a:t>
            </a:r>
          </a:p>
        </p:txBody>
      </p:sp>
    </p:spTree>
    <p:extLst>
      <p:ext uri="{BB962C8B-B14F-4D97-AF65-F5344CB8AC3E}">
        <p14:creationId xmlns:p14="http://schemas.microsoft.com/office/powerpoint/2010/main" xmlns="" val="428301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092280" y="116632"/>
            <a:ext cx="1910027" cy="522784"/>
            <a:chOff x="3176" y="1352470"/>
            <a:chExt cx="1910027" cy="5227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76" y="1352470"/>
              <a:ext cx="1910027" cy="522784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176" y="1352470"/>
              <a:ext cx="1910027" cy="522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  <a:ea typeface="+mj-ea"/>
                  <a:cs typeface="+mj-cs"/>
                </a:rPr>
                <a:t>ШКОЛА</a:t>
              </a:r>
              <a:endParaRPr lang="uk-UA" sz="2400" b="1" kern="12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1520" y="270084"/>
            <a:ext cx="4895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Виховні, 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позакласні заходи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817350"/>
            <a:ext cx="4175907" cy="31319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5815" y="2817350"/>
            <a:ext cx="4175906" cy="3131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2103850"/>
            <a:ext cx="7431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Спортивне свято. Малі шкільні олімпійські ігри</a:t>
            </a:r>
          </a:p>
        </p:txBody>
      </p:sp>
    </p:spTree>
    <p:extLst>
      <p:ext uri="{BB962C8B-B14F-4D97-AF65-F5344CB8AC3E}">
        <p14:creationId xmlns:p14="http://schemas.microsoft.com/office/powerpoint/2010/main" xmlns="" val="177435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092280" y="116632"/>
            <a:ext cx="1910027" cy="522784"/>
            <a:chOff x="3176" y="1352470"/>
            <a:chExt cx="1910027" cy="5227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76" y="1352470"/>
              <a:ext cx="1910027" cy="522784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176" y="1352470"/>
              <a:ext cx="1910027" cy="522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  <a:ea typeface="+mj-ea"/>
                  <a:cs typeface="+mj-cs"/>
                </a:rPr>
                <a:t>ШКОЛА</a:t>
              </a:r>
              <a:endParaRPr lang="uk-UA" sz="2400" b="1" kern="12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5536" y="2924944"/>
            <a:ext cx="4685047" cy="31058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508104" y="2684368"/>
            <a:ext cx="3168352" cy="33464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270084"/>
            <a:ext cx="4895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Виховні, 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позакласні заходи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2118047"/>
            <a:ext cx="4963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Дівочий конкурс «Панна осінь»</a:t>
            </a:r>
          </a:p>
        </p:txBody>
      </p:sp>
    </p:spTree>
    <p:extLst>
      <p:ext uri="{BB962C8B-B14F-4D97-AF65-F5344CB8AC3E}">
        <p14:creationId xmlns:p14="http://schemas.microsoft.com/office/powerpoint/2010/main" xmlns="" val="277416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113</Template>
  <TotalTime>6255</TotalTime>
  <Words>423</Words>
  <Application>Microsoft Office PowerPoint</Application>
  <PresentationFormat>Экран (4:3)</PresentationFormat>
  <Paragraphs>103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Diseño predeterminado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Sony</cp:lastModifiedBy>
  <cp:revision>652</cp:revision>
  <cp:lastPrinted>2014-06-27T10:30:12Z</cp:lastPrinted>
  <dcterms:created xsi:type="dcterms:W3CDTF">2010-05-23T14:28:12Z</dcterms:created>
  <dcterms:modified xsi:type="dcterms:W3CDTF">2014-09-04T13:43:06Z</dcterms:modified>
</cp:coreProperties>
</file>