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84" r:id="rId2"/>
    <p:sldId id="258" r:id="rId3"/>
    <p:sldId id="317" r:id="rId4"/>
    <p:sldId id="322" r:id="rId5"/>
    <p:sldId id="292" r:id="rId6"/>
    <p:sldId id="291" r:id="rId7"/>
    <p:sldId id="303" r:id="rId8"/>
    <p:sldId id="323" r:id="rId9"/>
    <p:sldId id="314" r:id="rId10"/>
    <p:sldId id="308" r:id="rId11"/>
    <p:sldId id="301" r:id="rId12"/>
    <p:sldId id="307" r:id="rId13"/>
    <p:sldId id="309" r:id="rId14"/>
    <p:sldId id="300" r:id="rId15"/>
    <p:sldId id="324" r:id="rId16"/>
    <p:sldId id="285" r:id="rId17"/>
    <p:sldId id="286" r:id="rId18"/>
    <p:sldId id="294" r:id="rId19"/>
    <p:sldId id="296" r:id="rId20"/>
    <p:sldId id="312" r:id="rId21"/>
    <p:sldId id="305" r:id="rId22"/>
    <p:sldId id="281" r:id="rId23"/>
    <p:sldId id="299" r:id="rId24"/>
    <p:sldId id="325" r:id="rId25"/>
    <p:sldId id="259" r:id="rId26"/>
    <p:sldId id="260" r:id="rId27"/>
    <p:sldId id="275" r:id="rId28"/>
    <p:sldId id="313" r:id="rId29"/>
    <p:sldId id="315" r:id="rId30"/>
    <p:sldId id="32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>
        <p:scale>
          <a:sx n="66" d="100"/>
          <a:sy n="66" d="100"/>
        </p:scale>
        <p:origin x="-16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7750000000000002"/>
          <c:y val="0.38016528925619836"/>
          <c:w val="0.15000000000000005"/>
          <c:h val="0.24793388429752081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1247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124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1247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2494">
                <a:noFill/>
              </a:ln>
            </c:spPr>
            <c:txPr>
              <a:bodyPr/>
              <a:lstStyle/>
              <a:p>
                <a:pPr>
                  <a:defRPr sz="819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Всьго учнів</c:v>
                </c:pt>
                <c:pt idx="1">
                  <c:v>Брали участь у конкурсах різних рівнів</c:v>
                </c:pt>
                <c:pt idx="2">
                  <c:v>Посіли призові місця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908</c:v>
                </c:pt>
                <c:pt idx="1">
                  <c:v>781</c:v>
                </c:pt>
                <c:pt idx="2">
                  <c:v>457</c:v>
                </c:pt>
              </c:numCache>
            </c:numRef>
          </c:val>
        </c:ser>
        <c:dLbls>
          <c:showVal val="1"/>
          <c:showCatName val="1"/>
          <c:showPercent val="1"/>
        </c:dLbls>
        <c:firstSliceAng val="0"/>
      </c:pieChart>
      <c:spPr>
        <a:noFill/>
        <a:ln w="22494">
          <a:noFill/>
        </a:ln>
      </c:spPr>
    </c:plotArea>
    <c:legend>
      <c:legendPos val="r"/>
      <c:layout>
        <c:manualLayout>
          <c:xMode val="edge"/>
          <c:yMode val="edge"/>
          <c:x val="0.70500000000000018"/>
          <c:y val="0.18595041322314049"/>
          <c:w val="0.28500000000000009"/>
          <c:h val="0.62396694214876058"/>
        </c:manualLayout>
      </c:layout>
      <c:spPr>
        <a:solidFill>
          <a:srgbClr val="FFFFFF"/>
        </a:solidFill>
        <a:ln w="2812">
          <a:solidFill>
            <a:srgbClr val="000000"/>
          </a:solidFill>
          <a:prstDash val="solid"/>
        </a:ln>
      </c:spPr>
      <c:txPr>
        <a:bodyPr/>
        <a:lstStyle/>
        <a:p>
          <a:pPr>
            <a:defRPr sz="75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2812">
      <a:solidFill>
        <a:srgbClr val="000000"/>
      </a:solidFill>
      <a:prstDash val="solid"/>
    </a:ln>
  </c:spPr>
  <c:txPr>
    <a:bodyPr/>
    <a:lstStyle/>
    <a:p>
      <a:pPr>
        <a:defRPr sz="81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5"/>
          <c:y val="0.33852140077821036"/>
          <c:w val="0.17708333333333343"/>
          <c:h val="0.3307392996108950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0402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040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040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778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по хворобі
62,1%</a:t>
                    </a:r>
                  </a:p>
                </c:rich>
              </c:tx>
              <c:spPr>
                <a:noFill/>
                <a:ln w="20803">
                  <a:noFill/>
                </a:ln>
              </c:spP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778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без поважної причини
2,9 %</a:t>
                    </a:r>
                  </a:p>
                </c:rich>
              </c:tx>
              <c:spPr>
                <a:noFill/>
                <a:ln w="20803">
                  <a:noFill/>
                </a:ln>
              </c:spPr>
            </c:dLbl>
            <c:numFmt formatCode="0%" sourceLinked="0"/>
            <c:spPr>
              <a:noFill/>
              <a:ln w="20803">
                <a:noFill/>
              </a:ln>
            </c:spPr>
            <c:txPr>
              <a:bodyPr/>
              <a:lstStyle/>
              <a:p>
                <a:pPr>
                  <a:defRPr sz="778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Лист1!$A$8:$A$10</c:f>
              <c:strCache>
                <c:ptCount val="3"/>
                <c:pt idx="0">
                  <c:v>по хворобі</c:v>
                </c:pt>
                <c:pt idx="1">
                  <c:v>з поважної причини</c:v>
                </c:pt>
                <c:pt idx="2">
                  <c:v>без поважної причини</c:v>
                </c:pt>
              </c:strCache>
            </c:strRef>
          </c:cat>
          <c:val>
            <c:numRef>
              <c:f>Лист1!$B$8:$B$10</c:f>
              <c:numCache>
                <c:formatCode>General</c:formatCode>
                <c:ptCount val="3"/>
                <c:pt idx="0">
                  <c:v>20140</c:v>
                </c:pt>
                <c:pt idx="1">
                  <c:v>11478</c:v>
                </c:pt>
                <c:pt idx="2">
                  <c:v>1234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0803">
          <a:noFill/>
        </a:ln>
      </c:spPr>
    </c:plotArea>
    <c:legend>
      <c:legendPos val="r"/>
      <c:layout>
        <c:manualLayout>
          <c:xMode val="edge"/>
          <c:yMode val="edge"/>
          <c:x val="0.67708333333333381"/>
          <c:y val="0.37743190661478598"/>
          <c:w val="0.31458333333333338"/>
          <c:h val="0.24902723735408566"/>
        </c:manualLayout>
      </c:layout>
      <c:spPr>
        <a:solidFill>
          <a:srgbClr val="FFFFFF"/>
        </a:solidFill>
        <a:ln w="2600">
          <a:solidFill>
            <a:srgbClr val="000000"/>
          </a:solidFill>
          <a:prstDash val="solid"/>
        </a:ln>
      </c:spPr>
      <c:txPr>
        <a:bodyPr/>
        <a:lstStyle/>
        <a:p>
          <a:pPr>
            <a:defRPr sz="71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2600">
      <a:solidFill>
        <a:srgbClr val="000000"/>
      </a:solidFill>
      <a:prstDash val="solid"/>
    </a:ln>
  </c:spPr>
  <c:txPr>
    <a:bodyPr/>
    <a:lstStyle/>
    <a:p>
      <a:pPr>
        <a:defRPr sz="77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20175438596491233"/>
          <c:y val="0.42903225806451611"/>
          <c:w val="0.25"/>
          <c:h val="0.1451612903225807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8606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8606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7211">
                <a:noFill/>
              </a:ln>
            </c:spPr>
            <c:txPr>
              <a:bodyPr/>
              <a:lstStyle/>
              <a:p>
                <a:pPr>
                  <a:defRPr sz="76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Лист2!$A$2:$A$3</c:f>
              <c:strCache>
                <c:ptCount val="2"/>
                <c:pt idx="0">
                  <c:v>Мають сертифікати</c:v>
                </c:pt>
                <c:pt idx="1">
                  <c:v>Не мають сертифікати</c:v>
                </c:pt>
              </c:strCache>
            </c:strRef>
          </c:cat>
          <c:val>
            <c:numRef>
              <c:f>Лист2!$B$2:$B$3</c:f>
              <c:numCache>
                <c:formatCode>General</c:formatCode>
                <c:ptCount val="2"/>
                <c:pt idx="0">
                  <c:v>63</c:v>
                </c:pt>
                <c:pt idx="1">
                  <c:v>12</c:v>
                </c:pt>
              </c:numCache>
            </c:numRef>
          </c:val>
        </c:ser>
        <c:dLbls>
          <c:showVal val="1"/>
          <c:showCatName val="1"/>
          <c:showPercent val="1"/>
        </c:dLbls>
      </c:pie3DChart>
      <c:spPr>
        <a:noFill/>
        <a:ln w="17211">
          <a:noFill/>
        </a:ln>
      </c:spPr>
    </c:plotArea>
    <c:legend>
      <c:legendPos val="r"/>
      <c:layout>
        <c:manualLayout>
          <c:xMode val="edge"/>
          <c:yMode val="edge"/>
          <c:x val="0.6513157894736844"/>
          <c:y val="0.36451612903225827"/>
          <c:w val="0.33991228070175461"/>
          <c:h val="0.26774193548387099"/>
        </c:manualLayout>
      </c:layout>
      <c:spPr>
        <a:solidFill>
          <a:srgbClr val="FFFFFF"/>
        </a:solidFill>
        <a:ln w="2151">
          <a:solidFill>
            <a:srgbClr val="000000"/>
          </a:solidFill>
          <a:prstDash val="solid"/>
        </a:ln>
      </c:spPr>
      <c:txPr>
        <a:bodyPr/>
        <a:lstStyle/>
        <a:p>
          <a:pPr>
            <a:defRPr sz="701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2151">
      <a:solidFill>
        <a:srgbClr val="000000"/>
      </a:solidFill>
      <a:prstDash val="solid"/>
    </a:ln>
  </c:spPr>
  <c:txPr>
    <a:bodyPr/>
    <a:lstStyle/>
    <a:p>
      <a:pPr>
        <a:defRPr sz="7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6395939086294434"/>
          <c:y val="0.25242718446601931"/>
          <c:w val="0.26395939086294434"/>
          <c:h val="0.5048543689320383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57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Лист1!$A$3:$A$4</c:f>
              <c:strCache>
                <c:ptCount val="2"/>
                <c:pt idx="0">
                  <c:v>Балів від 100-140</c:v>
                </c:pt>
                <c:pt idx="1">
                  <c:v>Балів від 140- 200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2.5</c:v>
                </c:pt>
                <c:pt idx="1">
                  <c:v>97.5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8934010152284251"/>
          <c:y val="0.43689320388349523"/>
          <c:w val="0.2005076142131979"/>
          <c:h val="0.1310679611650485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2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570B29-7425-4FB0-9AFA-CAD8DCF5E8C6}" type="datetimeFigureOut">
              <a:rPr lang="ru-RU"/>
              <a:pPr/>
              <a:t>23.06.2014</a:t>
            </a:fld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DBD4AD-C443-413C-BE29-39351E3980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A753E5-82B5-4060-9187-D03D81BE8278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61B25F-1ED9-4F47-A7E8-77D970986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8BB16A-67D9-477A-B5F3-ADD698835022}" type="slidenum">
              <a:rPr lang="ru-RU" altLang="ru-RU" sz="1200">
                <a:latin typeface="Calibri" pitchFamily="34" charset="0"/>
              </a:rPr>
              <a:pPr algn="r"/>
              <a:t>3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D65B6-1DF8-473C-8579-D025E6EC17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E9E04-57C0-4A09-8F6D-547481780697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9501A-27E5-4C6C-A0FB-B83585234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7937-0BA7-4D94-87B6-0116E3F7E79E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04F7-78D6-4105-BF1B-F2898152D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1789-D909-49F4-9244-A2622387CBBB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863A-1408-4665-9D06-685EF0865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5C70B5-9167-4B5A-9698-91ADF2CE8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900072-4952-414A-8E3B-5E85A67EA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75B2-B14A-4316-AA0D-31A8B327F5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7125-9B6E-47C3-9C13-33CD6154F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F34F-6BC3-488A-8ECA-21F4858CD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B040-C824-4F38-B56C-59F4D4787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BE0AB1-1B2B-4A96-A6DB-85445CC90A6A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AC12F5-FCBF-483C-84EF-B6F936B88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9638E0C1-53D7-4A76-B124-B0D3F35712EA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2EE7-80ED-4A76-8D30-12EEEC00F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C429-5CA3-44AC-BAFE-E0017AD7BD06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51C3-1232-4280-9986-E06658AB8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0F-3AB8-4A31-9569-FD7B607DE913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5C23-E88A-4B57-B028-379E1AAB4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ECD7E0-B646-418C-81BB-04281DE42E68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2E62E1-1922-451C-B4FC-947A74B08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4800-F455-470C-8B23-15C566A4800C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330C-67AB-46B1-B329-F523C2802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A6DB4-0FC4-460A-AEC9-2C6BE85A24C0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74FCE7-146D-4E6D-9A50-5001B1574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8C004C-410C-4959-AD23-E1BBE9F0C148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2ADDDC-08BE-4D3B-8EE3-EF500ADFC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342A5C25-5EE7-4EED-A40B-11E4A223992A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2F09EB0-2344-4AAB-BDDB-3A7EF3FA3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73" r:id="rId4"/>
    <p:sldLayoutId id="2147483674" r:id="rId5"/>
    <p:sldLayoutId id="2147483681" r:id="rId6"/>
    <p:sldLayoutId id="2147483675" r:id="rId7"/>
    <p:sldLayoutId id="2147483682" r:id="rId8"/>
    <p:sldLayoutId id="2147483683" r:id="rId9"/>
    <p:sldLayoutId id="2147483676" r:id="rId10"/>
    <p:sldLayoutId id="2147483677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znamschool3.at.ua/_nw/1/2734016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975" y="2565400"/>
            <a:ext cx="6172200" cy="18716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br>
              <a:rPr lang="uk-UA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превентивної освіти</a:t>
            </a:r>
            <a:br>
              <a:rPr lang="uk-UA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Школі, дружній до дитині 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260350"/>
            <a:ext cx="7058025" cy="194468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uk-UA" sz="1100" smtClean="0"/>
          </a:p>
          <a:p>
            <a:pPr algn="ctr">
              <a:lnSpc>
                <a:spcPct val="80000"/>
              </a:lnSpc>
            </a:pPr>
            <a:r>
              <a:rPr lang="uk-UA" sz="1400" smtClean="0"/>
              <a:t>УКРАЇНА</a:t>
            </a:r>
          </a:p>
          <a:p>
            <a:pPr algn="ctr">
              <a:lnSpc>
                <a:spcPct val="80000"/>
              </a:lnSpc>
            </a:pPr>
            <a:r>
              <a:rPr lang="uk-UA" sz="1400" smtClean="0"/>
              <a:t>Відділ освіти виконавчого комітету Знам’янської міської ради Кіровоградської області</a:t>
            </a:r>
          </a:p>
          <a:p>
            <a:pPr algn="ctr">
              <a:lnSpc>
                <a:spcPct val="80000"/>
              </a:lnSpc>
            </a:pPr>
            <a:r>
              <a:rPr lang="uk-UA" sz="1400" smtClean="0"/>
              <a:t>ЗНАМ’ЯНСЬКА ЗАГАЛЬНООСВІТНЯ ШКОЛА І-ІІІ СТУПЕНІВ № 3</a:t>
            </a:r>
          </a:p>
          <a:p>
            <a:pPr algn="ctr">
              <a:lnSpc>
                <a:spcPct val="80000"/>
              </a:lnSpc>
            </a:pPr>
            <a:r>
              <a:rPr lang="uk-UA" sz="1400" smtClean="0"/>
              <a:t>вул. Дзержинського, 2, м. Знам'янка, Кіровоградська область, 27406,</a:t>
            </a:r>
          </a:p>
          <a:p>
            <a:pPr algn="ctr">
              <a:lnSpc>
                <a:spcPct val="80000"/>
              </a:lnSpc>
            </a:pPr>
            <a:r>
              <a:rPr lang="uk-UA" sz="1400" smtClean="0"/>
              <a:t>телефон(факс) 3-11-30, e-mail:znam_school_3@ukr.net, код ЄДРПОУ 30024853</a:t>
            </a:r>
          </a:p>
          <a:p>
            <a:pPr>
              <a:lnSpc>
                <a:spcPct val="80000"/>
              </a:lnSpc>
            </a:pPr>
            <a:endParaRPr lang="uk-UA" sz="110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91628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6256" y="1778329"/>
            <a:ext cx="3163058" cy="237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100_09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0718" y="4155501"/>
            <a:ext cx="3313304" cy="248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0825" y="836613"/>
            <a:ext cx="8424863" cy="10080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ОЛІМПІЙСЬКИЙ ТИЖДЕНЬ.</a:t>
            </a:r>
            <a:b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УРОКИ ФІЗИЧНОЇ КУЛЬТУРИ. СПОРТИВНІ СВЯТА. </a:t>
            </a:r>
            <a:b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СПОРТИВНІ СЕКЦІЇ, ГУРТКИ</a:t>
            </a: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(УЧНІ 1-11 КЛАСІВ, ВЧИТЕЛІ ФІЗИЧНОЇ КУЛЬТУРИ, КЕРІВНИКИ ГУРТКІВ)</a:t>
            </a:r>
            <a:endParaRPr lang="ru-RU" sz="2000" b="1" cap="none" smtClean="0">
              <a:solidFill>
                <a:srgbClr val="3C3E4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F:\DSC02666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76360" y="4215723"/>
            <a:ext cx="3519806" cy="263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K:\Foto\МАМА\20130916_1442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333" y="1849630"/>
            <a:ext cx="3157355" cy="236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24863" cy="777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 здоров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 Прогулянка до лісу 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(учні 5-9 класів, класні керівники)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17" descr="F:\P327005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552" y="1052736"/>
            <a:ext cx="3600400" cy="2700299"/>
          </a:xfrm>
          <a:effectLst>
            <a:softEdge rad="112500"/>
          </a:effectLst>
        </p:spPr>
      </p:pic>
      <p:pic>
        <p:nvPicPr>
          <p:cNvPr id="11268" name="Picture 21" descr="F:\P327005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44008" y="1124744"/>
            <a:ext cx="3635375" cy="2728912"/>
          </a:xfrm>
          <a:effectLst>
            <a:softEdge rad="112500"/>
          </a:effectLst>
        </p:spPr>
      </p:pic>
      <p:pic>
        <p:nvPicPr>
          <p:cNvPr id="11270" name="Picture 22" descr="F:\P327005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tretch>
            <a:fillRect/>
          </a:stretch>
        </p:blipFill>
        <p:spPr>
          <a:xfrm>
            <a:off x="4499992" y="3861048"/>
            <a:ext cx="3672408" cy="2752940"/>
          </a:xfrm>
          <a:effectLst>
            <a:softEdge rad="112500"/>
          </a:effectLst>
        </p:spPr>
      </p:pic>
      <p:pic>
        <p:nvPicPr>
          <p:cNvPr id="8" name="Рисунок 7" descr="2013-11-08 15.10.5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7544" y="3753036"/>
            <a:ext cx="3744416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260350"/>
            <a:ext cx="4259262" cy="792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Ранкова гімнастика </a:t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D:\Фотографии\Табір Перлинка 2012\IMGP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4250" y="916086"/>
            <a:ext cx="3762729" cy="2807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3"/>
          <p:cNvSpPr>
            <a:spLocks/>
          </p:cNvSpPr>
          <p:nvPr/>
        </p:nvSpPr>
        <p:spPr bwMode="auto">
          <a:xfrm>
            <a:off x="250825" y="260350"/>
            <a:ext cx="4249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uk-UA" sz="2000" b="1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ПРИШКІЛЬНИЙ ТАБІР ВІДПОЧИНКУ “ПЕРЛИНКА”</a:t>
            </a:r>
            <a:endParaRPr lang="ru-RU" sz="2000" b="1">
              <a:solidFill>
                <a:srgbClr val="3C3E4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800" name="Picture 8" descr="IMGP01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908050"/>
            <a:ext cx="3960812" cy="2881313"/>
          </a:xfrm>
          <a:prstGeom prst="rect">
            <a:avLst/>
          </a:prstGeom>
          <a:noFill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3933825"/>
            <a:ext cx="799306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24863" cy="504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Тиждень туризму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“Туризм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єднає”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836712"/>
            <a:ext cx="3893240" cy="25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25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323528" y="3573016"/>
            <a:ext cx="3888432" cy="291632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Picture 2" descr="K:\Foto\МАМА\2013-11-08 13.12.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90872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Людмила\Desktop\фото 1 клас\getImage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475989" y="3645024"/>
            <a:ext cx="3635243" cy="2726432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ерый\Desktop\2013 Фото\Лекція червоний хрест\2013-12-03 15.09.0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528" y="1412776"/>
            <a:ext cx="4032448" cy="242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ерый\Desktop\2013 Фото\Лекція червоний хрест\2013-12-03 15.09.08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1520" y="3933056"/>
            <a:ext cx="4369109" cy="262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0" y="0"/>
            <a:ext cx="5868144" cy="16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 з лікарями центральної </a:t>
            </a:r>
            <a:br>
              <a:rPr lang="uk-UA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районної лікарні </a:t>
            </a:r>
            <a:r>
              <a:rPr lang="uk-UA" sz="2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(учні 8-9-х класів, заступник директора з виховної роботи Москаленко Л.І.)</a:t>
            </a:r>
            <a:r>
              <a:rPr lang="uk-UA" sz="1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1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00563" y="1341438"/>
            <a:ext cx="4392612" cy="19431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Зустрічі зі шкільною  медичною сестрою </a:t>
            </a:r>
            <a:br>
              <a:rPr lang="uk-UA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Бесіда </a:t>
            </a:r>
            <a:r>
              <a:rPr lang="uk-UA" b="1" cap="sm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“Як</a:t>
            </a:r>
            <a:r>
              <a:rPr lang="uk-UA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захистити себе від епідемії </a:t>
            </a:r>
            <a:r>
              <a:rPr lang="uk-UA" b="1" cap="sm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грипу”</a:t>
            </a:r>
            <a:r>
              <a:rPr lang="uk-UA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20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20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2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Бесіда-диспут  </a:t>
            </a:r>
            <a:r>
              <a:rPr lang="uk-UA" sz="2000" b="1" cap="small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“Що</a:t>
            </a:r>
            <a:r>
              <a:rPr lang="uk-UA" sz="2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буде, якщо…”. </a:t>
            </a:r>
            <a:r>
              <a:rPr lang="uk-UA" sz="2000" b="1" cap="smal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2000" b="1" cap="smal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1900" b="1" cap="smal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(учні 5-х класів, вчитель ОЗ Кушніренко Л.М.)</a:t>
            </a:r>
            <a:endParaRPr lang="ru-RU" sz="1900" cap="small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20140516_13104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78904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5888"/>
            <a:ext cx="9036050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0825" y="214313"/>
            <a:ext cx="8497888" cy="11985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Факультуативні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курси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ХОУП.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Тренінгове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характер»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(3-А клас, вчитель </a:t>
            </a:r>
            <a:r>
              <a:rPr lang="uk-UA" sz="1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Репенко</a:t>
            </a: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Л.А.)</a:t>
            </a:r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5123" name="Рисунок 5" descr="http://znamschool3.at.ua/_nw/2/373207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24744"/>
            <a:ext cx="355176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 0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2708920"/>
            <a:ext cx="4419217" cy="325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3" descr="1 06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005064"/>
            <a:ext cx="3744416" cy="247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79838" y="1268413"/>
            <a:ext cx="49688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Тренінгове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заняття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“Учуся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взаємодіяти”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(3-А клас, вчитель </a:t>
            </a:r>
            <a:r>
              <a:rPr lang="uk-UA" sz="1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Репенко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Л.А.)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518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Урок з програми ХОУП «Складання власних правил здорового способу життя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 </a:t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(1-Г клас, проект ХОУП, вчитель Морозова Н.Л.)</a:t>
            </a:r>
            <a:r>
              <a:rPr lang="uk-UA" sz="2000" b="1" dirty="0" smtClean="0">
                <a:solidFill>
                  <a:srgbClr val="00B050"/>
                </a:solidFill>
              </a:rPr>
              <a:t/>
            </a:r>
            <a:br>
              <a:rPr lang="uk-UA" sz="2000" b="1" dirty="0" smtClean="0">
                <a:solidFill>
                  <a:srgbClr val="00B050"/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5" descr="C:\Users\Asus\Desktop\1клас\2013 фото 1 -Г\Новая папка\100OLYMP\P10101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217213"/>
            <a:ext cx="3240360" cy="243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Asus\Desktop\1клас\2013 фото 1 -Г\Новая папка\100OLYMP\P101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62880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Asus\Desktop\1клас\2013 фото 1 -Г\Новая папка\100OLYMP\P10101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3951109"/>
            <a:ext cx="3536567" cy="2651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Asus\Desktop\Новая папка\P10107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1412776"/>
            <a:ext cx="3506787" cy="26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250825" y="122238"/>
            <a:ext cx="3816350" cy="569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 з ЦСССДМ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765175"/>
            <a:ext cx="4572000" cy="576263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2000" b="1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Флешмоб “ПРОБЛЕМА ВІЛ/СНІДУ В УКРАЇНІ”</a:t>
            </a:r>
            <a:endParaRPr lang="ru-RU" sz="2000" b="1" smtClean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Рисунок 9" descr="20131129_1102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556792"/>
            <a:ext cx="3709646" cy="278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31129_1059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1" y="4017102"/>
            <a:ext cx="3600400" cy="27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L:\20131024_1352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26876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L:\20131024_1418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4127658"/>
            <a:ext cx="3640455" cy="273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одержимое 3"/>
          <p:cNvSpPr txBox="1">
            <a:spLocks/>
          </p:cNvSpPr>
          <p:nvPr/>
        </p:nvSpPr>
        <p:spPr>
          <a:xfrm>
            <a:off x="4356100" y="188913"/>
            <a:ext cx="4283075" cy="576262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uk-UA" sz="2000" b="1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Лекція з відеоматеріалами “Шкала емоційних тонів”: “Вмій сказати наркотикам НІ”, “Вплив накротиків на організм людини” (учні 8-Г, 11-х, класів)</a:t>
            </a:r>
            <a:endParaRPr lang="ru-RU" sz="2000" b="1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Серый\Desktop\2013 Фото\Лекція червоний хрест\2013-12-03 15.07.5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220072" y="4167082"/>
            <a:ext cx="3278082" cy="245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0" y="188913"/>
            <a:ext cx="8785225" cy="13684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 з працівниками товариства </a:t>
            </a:r>
            <a:r>
              <a:rPr lang="uk-UA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“Червоний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Хрест”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відеолекторій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“Шкідливі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звички”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“Наркоманія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шлях в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безодню”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учнів 8-11 класів)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C:\Users\Серый\Desktop\2013 Фото\Лекція червоний хрест\2013-12-03 15.09.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861048"/>
            <a:ext cx="3689443" cy="276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C:\Users\Серый\Desktop\2013 Фото\Лекція червоний хрест\2013-12-03 15.07.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340768"/>
            <a:ext cx="3384375" cy="253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1484784"/>
            <a:ext cx="5077321" cy="1368152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200" b="1" cap="sm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Співпраця з Благодійним Фондом </a:t>
            </a:r>
            <a:r>
              <a:rPr lang="uk-UA" sz="2200" b="1" cap="small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“Повернення</a:t>
            </a:r>
            <a:r>
              <a:rPr lang="uk-UA" sz="2200" b="1" cap="sm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до </a:t>
            </a:r>
            <a:r>
              <a:rPr lang="uk-UA" sz="2200" b="1" cap="small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життя”</a:t>
            </a:r>
            <a:r>
              <a:rPr lang="uk-UA" sz="3000" b="1" cap="sm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000" b="1" cap="sm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3000" b="1" cap="sm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000" b="1" cap="sm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000" b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Серый\Desktop\2013 Фото\Лекція червоний хрест\2013-12-03 15.09.08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067944" y="227687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омп\Pictures\фото школи\IMG_367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1520" y="476672"/>
            <a:ext cx="8509218" cy="567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G:\фото школи\Герб школы №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>
          <a:xfrm>
            <a:off x="119335" y="66675"/>
            <a:ext cx="2088233" cy="256608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5959549" y="3879254"/>
            <a:ext cx="2808312" cy="15121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ln>
                  <a:solidFill>
                    <a:srgbClr val="7030A0"/>
                  </a:solidFill>
                </a:ln>
                <a:solidFill>
                  <a:srgbClr val="B32C1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девіз: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ln>
                  <a:solidFill>
                    <a:srgbClr val="7030A0"/>
                  </a:solidFill>
                </a:ln>
                <a:solidFill>
                  <a:srgbClr val="B32C1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“Духовність</a:t>
            </a:r>
            <a:r>
              <a:rPr lang="uk-UA" sz="1600" b="1" dirty="0">
                <a:ln>
                  <a:solidFill>
                    <a:srgbClr val="7030A0"/>
                  </a:solidFill>
                </a:ln>
                <a:solidFill>
                  <a:srgbClr val="B32C1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інтелект, </a:t>
            </a:r>
            <a:r>
              <a:rPr lang="uk-UA" sz="1600" b="1" dirty="0" err="1">
                <a:ln>
                  <a:solidFill>
                    <a:srgbClr val="7030A0"/>
                  </a:solidFill>
                </a:ln>
                <a:solidFill>
                  <a:srgbClr val="B32C1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здоров’я”</a:t>
            </a:r>
            <a:endParaRPr lang="ru-RU" sz="1600" b="1" dirty="0">
              <a:ln>
                <a:solidFill>
                  <a:srgbClr val="7030A0"/>
                </a:solidFill>
              </a:ln>
              <a:solidFill>
                <a:srgbClr val="B32C1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9512" y="4941168"/>
            <a:ext cx="3024336" cy="1728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dirty="0">
                <a:ln>
                  <a:solidFill>
                    <a:srgbClr val="002060"/>
                  </a:solidFill>
                </a:ln>
                <a:solidFill>
                  <a:srgbClr val="575F6D">
                    <a:lumMod val="50000"/>
                  </a:srgbClr>
                </a:solidFill>
              </a:rPr>
              <a:t>Збереження духовного,фізичного, психічного здоров’я дитини – важливе завдання школи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575F6D">
                  <a:lumMod val="50000"/>
                </a:srgb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99733" y="208533"/>
            <a:ext cx="3024336" cy="16561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n>
                <a:solidFill>
                  <a:srgbClr val="FFF39D">
                    <a:lumMod val="50000"/>
                  </a:srgbClr>
                </a:solidFill>
              </a:ln>
              <a:solidFill>
                <a:srgbClr val="575F6D">
                  <a:lumMod val="50000"/>
                </a:srgb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ln>
                  <a:solidFill>
                    <a:srgbClr val="002060"/>
                  </a:solidFill>
                </a:ln>
                <a:solidFill>
                  <a:srgbClr val="575F6D">
                    <a:lumMod val="50000"/>
                  </a:srgbClr>
                </a:solidFill>
              </a:rPr>
              <a:t>Проблема школи: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ln>
                  <a:solidFill>
                    <a:srgbClr val="002060"/>
                  </a:solidFill>
                </a:ln>
                <a:solidFill>
                  <a:srgbClr val="575F6D">
                    <a:lumMod val="50000"/>
                  </a:srgbClr>
                </a:solidFill>
              </a:rPr>
              <a:t>Формування свідомої, активної, успішної та фізично досконалої особистості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>
                <a:solidFill>
                  <a:srgbClr val="FFF39D">
                    <a:lumMod val="50000"/>
                  </a:srgbClr>
                </a:solidFill>
              </a:ln>
              <a:solidFill>
                <a:srgbClr val="575F6D">
                  <a:lumMod val="50000"/>
                </a:srgbClr>
              </a:solidFill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276600" y="5129213"/>
            <a:ext cx="3816350" cy="17287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635375" y="5383213"/>
            <a:ext cx="30972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i="1">
                <a:solidFill>
                  <a:srgbClr val="0000FF"/>
                </a:solidFill>
                <a:latin typeface="Arial" charset="0"/>
              </a:rPr>
              <a:t>      Найбільша перемога – </a:t>
            </a:r>
            <a:br>
              <a:rPr lang="uk-UA" sz="1400" b="1" i="1">
                <a:solidFill>
                  <a:srgbClr val="0000FF"/>
                </a:solidFill>
                <a:latin typeface="Arial" charset="0"/>
              </a:rPr>
            </a:br>
            <a:r>
              <a:rPr lang="uk-UA" sz="1400" b="1" i="1">
                <a:solidFill>
                  <a:srgbClr val="0000FF"/>
                </a:solidFill>
                <a:latin typeface="Arial" charset="0"/>
              </a:rPr>
              <a:t>це перемога над собою,</a:t>
            </a:r>
            <a:br>
              <a:rPr lang="uk-UA" sz="1400" b="1" i="1">
                <a:solidFill>
                  <a:srgbClr val="0000FF"/>
                </a:solidFill>
                <a:latin typeface="Arial" charset="0"/>
              </a:rPr>
            </a:br>
            <a:r>
              <a:rPr lang="uk-UA" sz="1400" b="1" i="1">
                <a:solidFill>
                  <a:srgbClr val="0000FF"/>
                </a:solidFill>
                <a:latin typeface="Arial" charset="0"/>
              </a:rPr>
              <a:t>а найганебніше - це бути переможеним своїми пристрастями</a:t>
            </a:r>
            <a:r>
              <a:rPr lang="uk-UA" sz="1400">
                <a:solidFill>
                  <a:srgbClr val="0000FF"/>
                </a:solidFill>
                <a:latin typeface="Arial" charset="0"/>
              </a:rPr>
              <a:t>»             Демокріт</a:t>
            </a:r>
          </a:p>
          <a:p>
            <a:pPr>
              <a:spcBef>
                <a:spcPct val="50000"/>
              </a:spcBef>
            </a:pPr>
            <a:endParaRPr lang="ru-RU" sz="14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39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9675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0"/>
            <a:ext cx="8135938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Гуртки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“Маршрут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безпеки”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“Чесна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гра”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(учні 6-7-х класів, вчитель основ здоров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Кушніренко Л.М.)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G:\DCIM\117___11\IMG_35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9" y="3991210"/>
            <a:ext cx="3888432" cy="272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DCIM\121___03\IMG_36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052736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51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004048" y="3789040"/>
            <a:ext cx="2808312" cy="287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3671888" cy="27352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ПРОСВІТНИЦЬКИЙ ЦЕНТР ДЛЯ БАТЬКІВ З ТЕМИ “ЯК ВИХОВУВАТИ  ДИТИНУ ФІЗИЧНО ЗДОРОВОЮ” </a:t>
            </a: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8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(ВИСТУПИ ПРЕДСТАВНИКА КРИМІНАЛЬНОЇ МІЛІЦІЇ САМОФАЛА С.А., СОЦІАЛЬНОГО ПЕДАГОГА ОСІПОВОЇ А.С., ЛІКАРЯ ЦРЛ ТИЩЕНКО С.Л.)</a:t>
            </a: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800" b="1" cap="none" smtClean="0">
              <a:solidFill>
                <a:srgbClr val="3C3E4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43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267200" y="476250"/>
            <a:ext cx="4481513" cy="5997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2000" b="1" smtClean="0">
                <a:solidFill>
                  <a:srgbClr val="2C30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БАТЬКІВСЬКІ ЗБОРИ</a:t>
            </a:r>
            <a:endParaRPr lang="uk-UA" sz="2000" b="1" smtClean="0">
              <a:solidFill>
                <a:srgbClr val="2C30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sz="2000" b="1" smtClean="0">
              <a:solidFill>
                <a:srgbClr val="2C30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5003" y="3795395"/>
            <a:ext cx="1993007" cy="2659308"/>
          </a:xfrm>
          <a:effectLst>
            <a:softEdge rad="112500"/>
          </a:effec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195513" y="3789363"/>
            <a:ext cx="2035175" cy="2711450"/>
          </a:xfrm>
          <a:noFill/>
        </p:spPr>
      </p:pic>
      <p:pic>
        <p:nvPicPr>
          <p:cNvPr id="24583" name="Picture 4" descr="C:\Users\Asus\Desktop\1клас\2013 фото 1 -Г\Новая папка\100OLYMP\P1010167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4722491" y="988095"/>
            <a:ext cx="3419475" cy="256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3" descr="C:\Users\Asus\Desktop\1клас\2013 фото 1 -Г\Новая папка\100OLYMP\P1010166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4722813" y="3725392"/>
            <a:ext cx="3600399" cy="27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8" y="374722"/>
            <a:ext cx="7764451" cy="117059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Тренінг  </a:t>
            </a:r>
            <a:r>
              <a:rPr lang="uk-UA" sz="2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“Шкідливим</a:t>
            </a:r>
            <a:r>
              <a:rPr lang="uk-UA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звичкам – НІ!” </a:t>
            </a:r>
            <a:r>
              <a:rPr lang="uk-UA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(10-ті класи, </a:t>
            </a:r>
            <a:r>
              <a:rPr lang="ru-RU" sz="1800" b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sz="18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курсу </a:t>
            </a:r>
            <a:r>
              <a:rPr lang="uk-UA" sz="1800" b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“Захисти</a:t>
            </a:r>
            <a:r>
              <a:rPr lang="uk-UA" sz="18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від </a:t>
            </a:r>
            <a:r>
              <a:rPr lang="uk-UA" sz="1800" b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ВІЛ”</a:t>
            </a:r>
            <a:r>
              <a:rPr lang="uk-UA" sz="18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8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Корчагіна О.П.)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1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10" name="Содержимое 9" descr="20131217_12423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3646" y="1562472"/>
            <a:ext cx="3738562" cy="2374900"/>
          </a:xfrm>
          <a:effectLst>
            <a:softEdge rad="112500"/>
          </a:effectLst>
        </p:spPr>
      </p:pic>
      <p:pic>
        <p:nvPicPr>
          <p:cNvPr id="12" name="Рисунок 11" descr="20131217_1246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9552" y="4005064"/>
            <a:ext cx="375748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0131107_145941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1484313"/>
            <a:ext cx="3382963" cy="2541587"/>
          </a:xfrm>
          <a:noFill/>
        </p:spPr>
      </p:pic>
      <p:pic>
        <p:nvPicPr>
          <p:cNvPr id="3" name="Содержимое 9" descr="20131107_1512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38675" y="3925888"/>
            <a:ext cx="33464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sz="quarter" idx="4294967295"/>
          </p:nvPr>
        </p:nvSpPr>
        <p:spPr>
          <a:xfrm>
            <a:off x="179388" y="122238"/>
            <a:ext cx="8318500" cy="1003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ТРЕНІНГ  ДЛЯ ЛІДЕРІВ УЧНІВСЬКОГО САМОВРЯДУВАННЯ “ЗДОРОВИЙ СПОСІБ ЖИТТЯ!” </a:t>
            </a:r>
            <a:br>
              <a:rPr lang="uk-UA" sz="2000" b="1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(ПЕДАГОГ-ОРГАНІЗАТОР ШУЛЯШКІНА С.А.</a:t>
            </a:r>
            <a:r>
              <a:rPr lang="uk-UA" sz="2000" b="1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2000" b="1" cap="none" smtClean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" name="Содержимое 15" descr="22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611560" y="1196752"/>
            <a:ext cx="3528392" cy="2647140"/>
          </a:xfrm>
          <a:effectLst>
            <a:softEdge rad="112500"/>
          </a:effectLst>
        </p:spPr>
      </p:pic>
      <p:pic>
        <p:nvPicPr>
          <p:cNvPr id="17" name="Содержимое 16" descr="IMG_20140121_155539798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4860032" y="1124744"/>
            <a:ext cx="3384550" cy="2536825"/>
          </a:xfrm>
          <a:effectLst>
            <a:softEdge rad="112500"/>
          </a:effectLst>
        </p:spPr>
      </p:pic>
      <p:pic>
        <p:nvPicPr>
          <p:cNvPr id="18" name="Содержимое 17" descr="IMG_20140121_164047266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email"/>
          <a:stretch>
            <a:fillRect/>
          </a:stretch>
        </p:blipFill>
        <p:spPr>
          <a:xfrm>
            <a:off x="611560" y="4005064"/>
            <a:ext cx="3527425" cy="2644775"/>
          </a:xfrm>
          <a:effectLst>
            <a:softEdge rad="112500"/>
          </a:effectLst>
        </p:spPr>
      </p:pic>
      <p:pic>
        <p:nvPicPr>
          <p:cNvPr id="19" name="Содержимое 18" descr="IMG_20140121_165926741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email"/>
          <a:stretch>
            <a:fillRect/>
          </a:stretch>
        </p:blipFill>
        <p:spPr>
          <a:xfrm>
            <a:off x="5004048" y="4005064"/>
            <a:ext cx="3313112" cy="2482850"/>
          </a:xfrm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12238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80400" cy="981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ГУРТОК “КОНФЕТТІ” (ЕСТЕТИЧНА ВИХОВАНІСТЬ)</a:t>
            </a:r>
            <a: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(КЕРІВНИК ХОРЕОГРАФІЧНОГО </a:t>
            </a:r>
            <a: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20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ГУРТКА “КОНФЕТТІ” ДЕМКІВ М.О.)</a:t>
            </a:r>
            <a:r>
              <a:rPr lang="uk-UA" sz="18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800" b="1" cap="none" smtClean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Содержимое 9" descr="2013-12-10 14.05.5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0" y="1962150"/>
            <a:ext cx="2190750" cy="1643063"/>
          </a:xfrm>
          <a:effectLst>
            <a:softEdge rad="31750"/>
          </a:effectLst>
        </p:spPr>
      </p:pic>
      <p:pic>
        <p:nvPicPr>
          <p:cNvPr id="7" name="Содержимое 6" descr="2013-11-26 14.14.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1520" y="1124744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8" descr="2013-12-10 14.04.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85721" y="4125498"/>
            <a:ext cx="3643336" cy="273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31217_13331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0032" y="1429886"/>
            <a:ext cx="3714776" cy="217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31217_13332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16016" y="3789040"/>
            <a:ext cx="3738589" cy="280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9941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Місячник ціннісного ставлення до культури та мистецтва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“Прекрасне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творимо своїми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руками”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1800" b="1" dirty="0" smtClean="0">
                <a:ln w="18000">
                  <a:noFill/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 трудового навчання, образотворчого мистецтва Корчагін В.В., Попова Л.М.)</a:t>
            </a:r>
            <a:endParaRPr lang="ru-RU" sz="1800" b="1" dirty="0">
              <a:ln w="18000">
                <a:noFill/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" name="Содержимое 14" descr="20131129_11051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95536" y="1268760"/>
            <a:ext cx="3714749" cy="2786062"/>
          </a:xfrm>
          <a:effectLst>
            <a:softEdge rad="112500"/>
          </a:effectLst>
        </p:spPr>
      </p:pic>
      <p:pic>
        <p:nvPicPr>
          <p:cNvPr id="16" name="Содержимое 15" descr="20131129_110542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4749800" y="1412776"/>
            <a:ext cx="3359149" cy="2519362"/>
          </a:xfrm>
          <a:effectLst>
            <a:softEdge rad="112500"/>
          </a:effectLst>
        </p:spPr>
      </p:pic>
      <p:pic>
        <p:nvPicPr>
          <p:cNvPr id="17" name="Содержимое 16" descr="20131129_111157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email"/>
          <a:stretch>
            <a:fillRect/>
          </a:stretch>
        </p:blipFill>
        <p:spPr>
          <a:xfrm>
            <a:off x="611560" y="3999520"/>
            <a:ext cx="3384376" cy="2538282"/>
          </a:xfrm>
          <a:effectLst>
            <a:softEdge rad="112500"/>
          </a:effectLst>
        </p:spPr>
      </p:pic>
      <p:pic>
        <p:nvPicPr>
          <p:cNvPr id="18" name="Содержимое 17" descr="20131129_111211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email"/>
          <a:stretch>
            <a:fillRect/>
          </a:stretch>
        </p:blipFill>
        <p:spPr>
          <a:xfrm>
            <a:off x="4932040" y="4149079"/>
            <a:ext cx="3312368" cy="2484276"/>
          </a:xfrm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51838" cy="1138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ТИЖДЕНЬ МІСЦЕВОЇ ДЕМОКРАТІЇ.</a:t>
            </a:r>
            <a:b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ТИЖДЕНЬ САМОВРЯДУВАННЯ</a:t>
            </a:r>
            <a:r>
              <a:rPr lang="uk-UA" sz="1800" b="1" cap="none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800" b="1" cap="none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(ЗАСТУПНИК ДИРЕКТОРА З ВИХОВНОЇ РОБОТИ МОСКАЛЕНКО Л.І., ПЕДАГОГ-ОРГАНІЗАТОР ШУЛЯШКІНА С.А., </a:t>
            </a:r>
            <a: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КЛАСНІ КЕРІВНИКИ 10-11 КЛАСІВ)</a:t>
            </a:r>
            <a:endParaRPr lang="ru-RU" sz="1600" b="1" cap="none" smtClean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5" descr="C:\Users\Серый\Desktop\Новая папка (2)\20140515_12384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95536" y="1342258"/>
            <a:ext cx="3548422" cy="2661316"/>
          </a:xfrm>
          <a:effectLst>
            <a:softEdge rad="112500"/>
          </a:effectLst>
        </p:spPr>
      </p:pic>
      <p:pic>
        <p:nvPicPr>
          <p:cNvPr id="8" name="Picture 6" descr="C:\Users\Серый\Desktop\Новая папка (2)\20140515_1239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4572000" y="1342229"/>
            <a:ext cx="3483348" cy="2612511"/>
          </a:xfrm>
          <a:effectLst>
            <a:softEdge rad="112500"/>
          </a:effectLst>
        </p:spPr>
      </p:pic>
      <p:pic>
        <p:nvPicPr>
          <p:cNvPr id="9" name="Picture 4" descr="C:\Users\Серый\Desktop\Новая папка (2)\20140515_12382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tretch>
            <a:fillRect/>
          </a:stretch>
        </p:blipFill>
        <p:spPr>
          <a:xfrm>
            <a:off x="395536" y="3987949"/>
            <a:ext cx="3600400" cy="2700300"/>
          </a:xfrm>
          <a:effectLst>
            <a:softEdge rad="112500"/>
          </a:effectLst>
        </p:spPr>
      </p:pic>
      <p:pic>
        <p:nvPicPr>
          <p:cNvPr id="12" name="Picture 2" descr="L:\20131025_100554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644008" y="3933056"/>
            <a:ext cx="3624218" cy="271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2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“Таким</a:t>
            </a:r>
            <a:r>
              <a:rPr lang="uk-UA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бачу світ навколо </a:t>
            </a:r>
            <a:r>
              <a:rPr lang="uk-UA" sz="2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себе”</a:t>
            </a:r>
            <a:r>
              <a:rPr lang="uk-UA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Акції </a:t>
            </a:r>
            <a:r>
              <a:rPr lang="uk-UA" sz="2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“За</a:t>
            </a:r>
            <a:r>
              <a:rPr lang="uk-UA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чисте </a:t>
            </a:r>
            <a:r>
              <a:rPr lang="uk-UA" sz="2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довкілля”</a:t>
            </a:r>
            <a:r>
              <a:rPr lang="uk-UA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“Ч и с т и й   л і с” </a:t>
            </a:r>
            <a:br>
              <a:rPr lang="uk-UA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лідери учнівського самоврядування, педагог-організатор</a:t>
            </a:r>
            <a:b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Шуляшкіна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С.А.)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3453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539552" y="1340768"/>
            <a:ext cx="2232248" cy="2973729"/>
          </a:xfrm>
          <a:effectLst>
            <a:softEdge rad="112500"/>
          </a:effectLst>
        </p:spPr>
      </p:pic>
      <p:pic>
        <p:nvPicPr>
          <p:cNvPr id="10" name="Содержимое 9" descr="3464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3707904" y="1484784"/>
            <a:ext cx="3744416" cy="2808312"/>
          </a:xfrm>
          <a:effectLst>
            <a:softEdge rad="112500"/>
          </a:effectLst>
        </p:spPr>
      </p:pic>
      <p:pic>
        <p:nvPicPr>
          <p:cNvPr id="12" name="Содержимое 9" descr="346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400506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9" descr="3464.jpg"/>
          <p:cNvPicPr>
            <a:picLocks noChangeAspect="1"/>
          </p:cNvPicPr>
          <p:nvPr/>
        </p:nvPicPr>
        <p:blipFill>
          <a:blip r:embed="rId6" cstate="email">
            <a:lum bright="10000"/>
          </a:blip>
          <a:stretch>
            <a:fillRect/>
          </a:stretch>
        </p:blipFill>
        <p:spPr>
          <a:xfrm>
            <a:off x="5652120" y="3501008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88913"/>
            <a:ext cx="7643813" cy="7191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</a:pP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ПОКАЗНИКИ УСПІШНОСТІ</a:t>
            </a: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800" cap="none" smtClean="0">
              <a:solidFill>
                <a:schemeClr val="tx1"/>
              </a:solidFill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366395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sz="1600" smtClean="0"/>
          </a:p>
          <a:p>
            <a:pPr>
              <a:buFont typeface="Wingdings" pitchFamily="2" charset="2"/>
              <a:buNone/>
            </a:pPr>
            <a:endParaRPr lang="uk-UA" sz="1600" smtClean="0"/>
          </a:p>
          <a:p>
            <a:pPr>
              <a:buFont typeface="Wingdings" pitchFamily="2" charset="2"/>
              <a:buNone/>
            </a:pPr>
            <a:endParaRPr lang="uk-UA" sz="1600" smtClean="0"/>
          </a:p>
          <a:p>
            <a:pPr>
              <a:buFont typeface="Wingdings" pitchFamily="2" charset="2"/>
              <a:buNone/>
            </a:pPr>
            <a:endParaRPr lang="uk-UA" sz="1600" smtClean="0"/>
          </a:p>
          <a:p>
            <a:pPr>
              <a:buFont typeface="Wingdings" pitchFamily="2" charset="2"/>
              <a:buNone/>
            </a:pPr>
            <a:endParaRPr lang="uk-UA" sz="1600" smtClean="0"/>
          </a:p>
          <a:p>
            <a:pPr>
              <a:buFont typeface="Wingdings" pitchFamily="2" charset="2"/>
              <a:buNone/>
            </a:pPr>
            <a:endParaRPr lang="uk-UA" sz="1600" smtClean="0"/>
          </a:p>
          <a:p>
            <a:pPr>
              <a:buFont typeface="Wingdings" pitchFamily="2" charset="2"/>
              <a:buNone/>
            </a:pPr>
            <a:endParaRPr lang="uk-UA" sz="1600" smtClean="0"/>
          </a:p>
          <a:p>
            <a:pPr>
              <a:buFont typeface="Wingdings" pitchFamily="2" charset="2"/>
              <a:buNone/>
            </a:pPr>
            <a:endParaRPr lang="uk-UA" sz="2000" smtClean="0"/>
          </a:p>
          <a:p>
            <a:pPr>
              <a:buFont typeface="Wingdings" pitchFamily="2" charset="2"/>
              <a:buNone/>
            </a:pPr>
            <a:r>
              <a:rPr lang="uk-UA" sz="2000" smtClean="0"/>
              <a:t>Відвідування занять</a:t>
            </a:r>
            <a:endParaRPr lang="ru-RU" sz="2000" smtClean="0"/>
          </a:p>
        </p:txBody>
      </p:sp>
      <p:graphicFrame>
        <p:nvGraphicFramePr>
          <p:cNvPr id="1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99063" y="1895475"/>
          <a:ext cx="3425825" cy="202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20700" y="4705350"/>
          <a:ext cx="372745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323850" y="414972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148263" y="836613"/>
            <a:ext cx="367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/>
              <a:t>Участь у предметних олімпіадах, творчих конкурсах</a:t>
            </a:r>
            <a:endParaRPr lang="ru-RU" sz="2000"/>
          </a:p>
        </p:txBody>
      </p:sp>
      <p:graphicFrame>
        <p:nvGraphicFramePr>
          <p:cNvPr id="14" name="Object 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70500" y="4645025"/>
          <a:ext cx="3354388" cy="196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4787900" y="4005263"/>
            <a:ext cx="4090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/>
              <a:t>Володіння вчителями сучасними інноваційними технологіями</a:t>
            </a:r>
            <a:endParaRPr lang="ru-RU" sz="2000"/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520700" y="1968500"/>
          <a:ext cx="37465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395288" y="908050"/>
            <a:ext cx="3816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/>
              <a:t>ЗНО (українська мова, англійська мова, математика)</a:t>
            </a:r>
            <a:endParaRPr lang="ru-RU" sz="20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Школа дружня до дитини А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1750"/>
            <a:ext cx="8820150" cy="6889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1196975"/>
            <a:ext cx="7467600" cy="4700588"/>
          </a:xfrm>
        </p:spPr>
        <p:txBody>
          <a:bodyPr/>
          <a:lstStyle/>
          <a:p>
            <a:pPr lvl="1"/>
            <a:r>
              <a:rPr lang="uk-UA" sz="2400" smtClean="0">
                <a:solidFill>
                  <a:srgbClr val="0000FF"/>
                </a:solidFill>
              </a:rPr>
              <a:t>У своєму розвитку школа не стоїть на місці, а постійно оновлюється та модернізується. «Не можна зупинятися, треба рухатися вперед, бо дитина не готується жити, а живе сьогодні. Життя школяра має бути сучасним, яскравим, радісним, успішним, а досягти цього можна лише спільними зусиллями:  учителя, учня, сім’ї, держави», – головне кредо нашої самобутньої школи - Школи, дружньої до дитини.</a:t>
            </a:r>
            <a:endParaRPr lang="ru-RU" sz="2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5888"/>
            <a:ext cx="96123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80400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КЛЮЧОВІ СПРАВИ КЛАСУ:</a:t>
            </a: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“ШКОЛА МАЄ ТАЛАНТ”, “УЧЕНЬ РОКУ”</a:t>
            </a: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(УЧНІ 3-11 КЛАСІВ, ЗАСТУПНИК ДИРЕКТОРА З ВИХОВНОЇ РОБОТИ </a:t>
            </a:r>
            <a:b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МОСКАЛЕНКО Л.І., ПЕДАГОГ-ОРГАНІЗАТОР ШУЛЯШКІНА С.А. ) </a:t>
            </a: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800" b="1" cap="none" smtClean="0">
              <a:solidFill>
                <a:srgbClr val="3C3E4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Содержимое 7" descr="Изображение 195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67113" y="1544261"/>
            <a:ext cx="3018882" cy="2263787"/>
          </a:xfrm>
          <a:effectLst>
            <a:softEdge rad="112500"/>
          </a:effectLst>
        </p:spPr>
      </p:pic>
      <p:pic>
        <p:nvPicPr>
          <p:cNvPr id="9" name="Содержимое 8" descr="Изображение 1947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467544" y="3832198"/>
            <a:ext cx="3456384" cy="2591323"/>
          </a:xfrm>
          <a:effectLst>
            <a:softEdge rad="112500"/>
          </a:effectLst>
        </p:spPr>
      </p:pic>
      <p:pic>
        <p:nvPicPr>
          <p:cNvPr id="10" name="Содержимое 9" descr="168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email"/>
          <a:stretch>
            <a:fillRect/>
          </a:stretch>
        </p:blipFill>
        <p:spPr>
          <a:xfrm>
            <a:off x="4355976" y="3861048"/>
            <a:ext cx="3558530" cy="2668897"/>
          </a:xfrm>
          <a:effectLst>
            <a:softEdge rad="112500"/>
          </a:effectLst>
        </p:spPr>
      </p:pic>
      <p:pic>
        <p:nvPicPr>
          <p:cNvPr id="11" name="Содержимое 10" descr="120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email"/>
          <a:stretch>
            <a:fillRect/>
          </a:stretch>
        </p:blipFill>
        <p:spPr>
          <a:xfrm>
            <a:off x="4571198" y="1596527"/>
            <a:ext cx="3019788" cy="2265513"/>
          </a:xfrm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08962" cy="1079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АКЦІЇ УС: АКЦІЯ “МИЛОСЕРДЯ”, </a:t>
            </a: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18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“ПОДАРУЙ ДИТИНІ ІГРАШКУ”</a:t>
            </a:r>
            <a:r>
              <a:rPr lang="uk-UA" sz="1800" b="1" cap="none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800" b="1" cap="none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(ЛІДЕРИ УЧНІВСЬКОГО САМОВРЯДУВАННЯ, </a:t>
            </a:r>
            <a: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1600" b="1" cap="none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ПЕДАГОГ-ОРГАНІЗАТОР ШУЛЯШКІНА С.А. )</a:t>
            </a:r>
            <a:endParaRPr lang="ru-RU" sz="1600" b="1" cap="none" smtClean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 descr="20131220_1232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60168" y="425963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31220_1232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3727" y="1851289"/>
            <a:ext cx="3233560" cy="242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1220_1235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5935" y="1778713"/>
            <a:ext cx="3234895" cy="242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20131220_12171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0299" y="4259634"/>
            <a:ext cx="3456383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993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МІСЯЧНИК ЦІННІСНОГО СТАВЛЕННЯ ДО СІМ</a:t>
            </a:r>
            <a:r>
              <a:rPr lang="en-US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Ї, РОДИНИ, ЛЮДЕЙ “ГАРМОНІЙНА СІМ</a:t>
            </a:r>
            <a:r>
              <a:rPr lang="en-US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Я, - ТАТО, МАМА І Я”</a:t>
            </a:r>
            <a:br>
              <a:rPr lang="uk-UA" sz="2000" b="1" cap="none" smtClean="0">
                <a:solidFill>
                  <a:srgbClr val="3C3E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</a:br>
            <a:endParaRPr lang="uk-UA" sz="2000" b="1" cap="none" smtClean="0">
              <a:solidFill>
                <a:srgbClr val="3C3E42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Людмила\Desktop\ШКОЛА ФОТО\127___05\IMG_1938.JPG"/>
          <p:cNvPicPr>
            <a:picLocks noGrp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0299" y="1708175"/>
            <a:ext cx="3816423" cy="2592288"/>
          </a:xfrm>
          <a:effectLst>
            <a:softEdge rad="112500"/>
          </a:effectLst>
        </p:spPr>
      </p:pic>
      <p:pic>
        <p:nvPicPr>
          <p:cNvPr id="5" name="Рисунок 4" descr="C:\Users\Людмила\Desktop\ШКОЛА ФОТО\127___05\IMG_194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221088"/>
            <a:ext cx="35283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4213" y="908050"/>
            <a:ext cx="7704137" cy="93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</a:pPr>
            <a:r>
              <a:rPr lang="uk-UA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Засідання круглого столу</a:t>
            </a:r>
            <a:endParaRPr lang="en-US" sz="16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uk-UA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 “Життєві орієнтири та </a:t>
            </a:r>
          </a:p>
          <a:p>
            <a:pPr marL="342900" indent="-342900">
              <a:lnSpc>
                <a:spcPct val="115000"/>
              </a:lnSpc>
            </a:pPr>
            <a:r>
              <a:rPr lang="uk-UA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цінності в моїй родині”</a:t>
            </a:r>
            <a:r>
              <a:rPr lang="en-US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endParaRPr lang="uk-UA" sz="16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Содержимое 8" descr="PIC_01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1557338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7" descr="PIC_0157.JPG"/>
          <p:cNvPicPr>
            <a:picLocks noChangeAspect="1"/>
          </p:cNvPicPr>
          <p:nvPr/>
        </p:nvPicPr>
        <p:blipFill>
          <a:blip r:embed="rId6" cstate="email">
            <a:lum contrast="20000"/>
          </a:blip>
          <a:stretch>
            <a:fillRect/>
          </a:stretch>
        </p:blipFill>
        <p:spPr bwMode="auto">
          <a:xfrm>
            <a:off x="4145870" y="3890938"/>
            <a:ext cx="3946856" cy="29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695825" y="857250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427538" y="119697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>
                <a:solidFill>
                  <a:srgbClr val="CC3300"/>
                </a:solidFill>
              </a:rPr>
              <a:t>День вишиванки</a:t>
            </a:r>
            <a:endParaRPr lang="ru-RU" sz="20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5888"/>
            <a:ext cx="8964612" cy="695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47050" cy="1008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Тижні безпеки життєдіяльності </a:t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здорового способу життя</a:t>
            </a:r>
            <a:b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(учні 1-11 класів, класні керівники, вчителі ОЗ)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DSC027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268761"/>
            <a:ext cx="3240360" cy="2676704"/>
          </a:xfrm>
          <a:effectLst>
            <a:softEdge rad="112500"/>
          </a:effectLst>
        </p:spPr>
      </p:pic>
      <p:pic>
        <p:nvPicPr>
          <p:cNvPr id="6" name="Содержимое 3" descr="http://znamschool3.at.ua/_nw/1/s27340160.jpg">
            <a:hlinkClick r:id="rId4" tgtFrame="&quot;_blank&quot;" tooltip="&quot;Натисніть для перегляду в повному розмірі...&quot;"/>
          </p:cNvPr>
          <p:cNvPicPr>
            <a:picLocks noGrp="1"/>
          </p:cNvPicPr>
          <p:nvPr>
            <p:ph sz="quarter" idx="1"/>
          </p:nvPr>
        </p:nvPicPr>
        <p:blipFill>
          <a:blip r:embed="rId5" cstate="email">
            <a:lum bright="-10000" contrast="30000"/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23528" y="4077072"/>
            <a:ext cx="3312368" cy="2448272"/>
          </a:xfrm>
          <a:effectLst>
            <a:softEdge rad="112500"/>
          </a:effectLst>
        </p:spPr>
      </p:pic>
      <p:pic>
        <p:nvPicPr>
          <p:cNvPr id="7" name="Picture 2" descr="C:\Users\Людмила\Desktop\ШКОЛА ФОТО\127___05\IMG_19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1268760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/>
          <a:stretch>
            <a:fillRect/>
          </a:stretch>
        </p:blipFill>
        <p:spPr>
          <a:xfrm>
            <a:off x="4283968" y="3861048"/>
            <a:ext cx="3754760" cy="2816070"/>
          </a:xfrm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409</Words>
  <Application>Microsoft Office PowerPoint</Application>
  <PresentationFormat>Экран (4:3)</PresentationFormat>
  <Paragraphs>64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1_Эркер</vt:lpstr>
      <vt:lpstr>Модель  превентивної освіти у Школі, дружній до дитині </vt:lpstr>
      <vt:lpstr>Слайд 2</vt:lpstr>
      <vt:lpstr>Слайд 3</vt:lpstr>
      <vt:lpstr>Слайд 4</vt:lpstr>
      <vt:lpstr>КЛЮЧОВІ СПРАВИ КЛАСУ:  “ШКОЛА МАЄ ТАЛАНТ”, “УЧЕНЬ РОКУ”  (УЧНІ 3-11 КЛАСІВ, ЗАСТУПНИК ДИРЕКТОРА З ВИХОВНОЇ РОБОТИ  МОСКАЛЕНКО Л.І., ПЕДАГОГ-ОРГАНІЗАТОР ШУЛЯШКІНА С.А. )  </vt:lpstr>
      <vt:lpstr> АКЦІЇ УС: АКЦІЯ “МИЛОСЕРДЯ”,  “ПОДАРУЙ ДИТИНІ ІГРАШКУ” (ЛІДЕРИ УЧНІВСЬКОГО САМОВРЯДУВАННЯ,  ПЕДАГОГ-ОРГАНІЗАТОР ШУЛЯШКІНА С.А. )</vt:lpstr>
      <vt:lpstr>МІСЯЧНИК ЦІННІСНОГО СТАВЛЕННЯ ДО СІМ’Ї, РОДИНИ, ЛЮДЕЙ “ГАРМОНІЙНА СІМ’Я, - ТАТО, МАМА І Я” </vt:lpstr>
      <vt:lpstr>Слайд 8</vt:lpstr>
      <vt:lpstr>Тижні безпеки життєдіяльності  та здорового способу життя (учні 1-11 класів, класні керівники, вчителі ОЗ)</vt:lpstr>
      <vt:lpstr>ОЛІМПІЙСЬКИЙ ТИЖДЕНЬ. УРОКИ ФІЗИЧНОЇ КУЛЬТУРИ. СПОРТИВНІ СВЯТА.  СПОРТИВНІ СЕКЦІЇ, ГУРТКИ (УЧНІ 1-11 КЛАСІВ, ВЧИТЕЛІ ФІЗИЧНОЇ КУЛЬТУРИ, КЕРІВНИКИ ГУРТКІВ)</vt:lpstr>
      <vt:lpstr>Дні здоров’я. Прогулянка до лісу  (учні 5-9 класів, класні керівники)</vt:lpstr>
      <vt:lpstr>Ранкова гімнастика  </vt:lpstr>
      <vt:lpstr>Тиждень туризму “Туризм нас єднає”</vt:lpstr>
      <vt:lpstr>Зустріч з лікарями центральної  районної лікарні  (учні 8-9-х класів, заступник директора з виховної роботи Москаленко Л.І.)  </vt:lpstr>
      <vt:lpstr>Слайд 15</vt:lpstr>
      <vt:lpstr>Факультуативні курси: ХОУП. Тренінгове заняття  «Мій характер»  (3-А клас, вчитель Репенко Л.А.) </vt:lpstr>
      <vt:lpstr>Урок з програми ХОУП «Складання власних правил здорового способу життя»  (1-Г клас, проект ХОУП, вчитель Морозова Н.Л.) </vt:lpstr>
      <vt:lpstr>Співпраця з ЦСССДМ</vt:lpstr>
      <vt:lpstr>Співпраця з працівниками товариства “Червоний Хрест” (відеолекторій “Шкідливі звички”, “Наркоманія – шлях в безодню” для учнів 8-11 класів) </vt:lpstr>
      <vt:lpstr>Гуртки “Маршрут безпеки”, “Чесна гра” (учні 6-7-х класів, вчитель основ здоров’я Кушніренко Л.М.)</vt:lpstr>
      <vt:lpstr>   ПРОСВІТНИЦЬКИЙ ЦЕНТР ДЛЯ БАТЬКІВ З ТЕМИ “ЯК ВИХОВУВАТИ  ДИТИНУ ФІЗИЧНО ЗДОРОВОЮ”  (ВИСТУПИ ПРЕДСТАВНИКА КРИМІНАЛЬНОЇ МІЛІЦІЇ САМОФАЛА С.А., СОЦІАЛЬНОГО ПЕДАГОГА ОСІПОВОЇ А.С., ЛІКАРЯ ЦРЛ ТИЩЕНКО С.Л.) </vt:lpstr>
      <vt:lpstr>Тренінг  “Шкідливим звичкам – НІ!”  (10-ті класи, вчитель з курсу “Захисти себе від ВІЛ”  Корчагіна О.П.)</vt:lpstr>
      <vt:lpstr>ТРЕНІНГ  ДЛЯ ЛІДЕРІВ УЧНІВСЬКОГО САМОВРЯДУВАННЯ “ЗДОРОВИЙ СПОСІБ ЖИТТЯ!”  (ПЕДАГОГ-ОРГАНІЗАТОР ШУЛЯШКІНА С.А. )</vt:lpstr>
      <vt:lpstr>Слайд 24</vt:lpstr>
      <vt:lpstr>ГУРТОК “КОНФЕТТІ” (ЕСТЕТИЧНА ВИХОВАНІСТЬ)  (КЕРІВНИК ХОРЕОГРАФІЧНОГО  ГУРТКА “КОНФЕТТІ” ДЕМКІВ М.О.) </vt:lpstr>
      <vt:lpstr>Місячник ціннісного ставлення до культури та мистецтва “Прекрасне творимо своїми руками” (вчителі трудового навчання, образотворчого мистецтва Корчагін В.В., Попова Л.М.)</vt:lpstr>
      <vt:lpstr>ТИЖДЕНЬ МІСЦЕВОЇ ДЕМОКРАТІЇ. ТИЖДЕНЬ САМОВРЯДУВАННЯ (ЗАСТУПНИК ДИРЕКТОРА З ВИХОВНОЇ РОБОТИ МОСКАЛЕНКО Л.І., ПЕДАГОГ-ОРГАНІЗАТОР ШУЛЯШКІНА С.А.,  КЛАСНІ КЕРІВНИКИ 10-11 КЛАСІВ)</vt:lpstr>
      <vt:lpstr>“Таким я бачу світ навколо себе”  Акції “За чисте довкілля”,  “Ч и с т и й   л і с”  (лідери учнівського самоврядування, педагог-організатор  Шуляшкіна С.А.)</vt:lpstr>
      <vt:lpstr>ПОКАЗНИКИ УСПІШНОСТІ 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Sony</cp:lastModifiedBy>
  <cp:revision>107</cp:revision>
  <dcterms:created xsi:type="dcterms:W3CDTF">2014-06-04T15:42:59Z</dcterms:created>
  <dcterms:modified xsi:type="dcterms:W3CDTF">2014-06-23T07:42:05Z</dcterms:modified>
</cp:coreProperties>
</file>