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handoutMasterIdLst>
    <p:handoutMasterId r:id="rId24"/>
  </p:handoutMasterIdLst>
  <p:sldIdLst>
    <p:sldId id="491" r:id="rId2"/>
    <p:sldId id="534" r:id="rId3"/>
    <p:sldId id="533" r:id="rId4"/>
    <p:sldId id="538" r:id="rId5"/>
    <p:sldId id="502" r:id="rId6"/>
    <p:sldId id="539" r:id="rId7"/>
    <p:sldId id="535" r:id="rId8"/>
    <p:sldId id="543" r:id="rId9"/>
    <p:sldId id="540" r:id="rId10"/>
    <p:sldId id="541" r:id="rId11"/>
    <p:sldId id="542" r:id="rId12"/>
    <p:sldId id="545" r:id="rId13"/>
    <p:sldId id="544" r:id="rId14"/>
    <p:sldId id="546" r:id="rId15"/>
    <p:sldId id="547" r:id="rId16"/>
    <p:sldId id="548" r:id="rId17"/>
    <p:sldId id="549" r:id="rId18"/>
    <p:sldId id="550" r:id="rId19"/>
    <p:sldId id="551" r:id="rId20"/>
    <p:sldId id="552" r:id="rId21"/>
    <p:sldId id="553" r:id="rId22"/>
  </p:sldIdLst>
  <p:sldSz cx="9144000" cy="6858000" type="screen4x3"/>
  <p:notesSz cx="6808788" cy="982345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ne" initials="O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6666"/>
    <a:srgbClr val="008080"/>
    <a:srgbClr val="956F3D"/>
    <a:srgbClr val="99CCFF"/>
    <a:srgbClr val="33CCCC"/>
    <a:srgbClr val="00CCFF"/>
    <a:srgbClr val="0000FF"/>
    <a:srgbClr val="B0E9A3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4" autoAdjust="0"/>
    <p:restoredTop sz="99634" autoAdjust="0"/>
  </p:normalViewPr>
  <p:slideViewPr>
    <p:cSldViewPr>
      <p:cViewPr>
        <p:scale>
          <a:sx n="66" d="100"/>
          <a:sy n="66" d="100"/>
        </p:scale>
        <p:origin x="-1596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898" y="-90"/>
      </p:cViewPr>
      <p:guideLst>
        <p:guide orient="horz" pos="3094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511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31325"/>
            <a:ext cx="295116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331325"/>
            <a:ext cx="29511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9EE853E-6324-45EB-9E5B-5C89E90C8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511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9325" y="736600"/>
            <a:ext cx="4913313" cy="3684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665663"/>
            <a:ext cx="5446712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1325"/>
            <a:ext cx="295116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331325"/>
            <a:ext cx="29511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F6229FD-DD49-488B-A9AF-3DC63AA79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6229FD-DD49-488B-A9AF-3DC63AA79C9A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E6253-7049-4C85-A8B6-58B8FC444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6C088-670C-49E9-92AC-3233FB1C4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96308-F90A-46E6-A597-10EE78F48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29154-8776-4233-8672-9AE45695E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5DB48-F33A-4248-A428-27F0B9C07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68C67-A769-4BC3-AE8E-559585801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ED441-2449-479B-A3A4-773D4310D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84A50-0B69-4D82-B2F0-0835FAB3F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0BDD0-84A2-4058-9602-005AAC0B4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67397-9DD4-4620-9929-48639CDAD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93BDD-28E5-4AFC-B00B-DE3FD698A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80A1B-3AC8-455F-B277-1B1588FDE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64B4A-797A-4DFF-B15A-F8EEB4160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0C110-48B2-492F-9F26-5A4AF5CA4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ru-RU" sz="240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ru-RU" sz="2400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ru-RU" sz="2400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ru-RU" sz="2400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ru-RU" sz="2400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ru-RU" sz="2400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ru-RU" sz="2400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06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C90ED4B-BCC6-4FF2-B1F4-EE826D002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2348880"/>
            <a:ext cx="8606760" cy="2232248"/>
          </a:xfrm>
        </p:spPr>
        <p:txBody>
          <a:bodyPr/>
          <a:lstStyle/>
          <a:p>
            <a:pPr algn="ctr"/>
            <a:r>
              <a:rPr lang="uk-UA" sz="2600" b="1" dirty="0" smtClean="0">
                <a:solidFill>
                  <a:srgbClr val="CC3300"/>
                </a:solidFill>
              </a:rPr>
              <a:t>Основні </a:t>
            </a:r>
            <a:r>
              <a:rPr lang="uk-UA" sz="2600" b="1" dirty="0" smtClean="0">
                <a:solidFill>
                  <a:srgbClr val="CC3300"/>
                </a:solidFill>
              </a:rPr>
              <a:t>досягнення проекту </a:t>
            </a:r>
            <a:br>
              <a:rPr lang="uk-UA" sz="2600" b="1" dirty="0" smtClean="0">
                <a:solidFill>
                  <a:srgbClr val="CC3300"/>
                </a:solidFill>
              </a:rPr>
            </a:br>
            <a:r>
              <a:rPr lang="uk-UA" sz="2600" b="1" dirty="0" smtClean="0">
                <a:solidFill>
                  <a:srgbClr val="008080"/>
                </a:solidFill>
              </a:rPr>
              <a:t>«Зміцнення потенціалу Всеукраїнської спілки вчителів і тренерів для поліпшення доступу до якісних послуг з профілактики ВІЛ/СНІДу</a:t>
            </a:r>
            <a:r>
              <a:rPr lang="uk-UA" sz="2800" dirty="0" smtClean="0">
                <a:solidFill>
                  <a:srgbClr val="008080"/>
                </a:solidFill>
              </a:rPr>
              <a:t>»</a:t>
            </a:r>
            <a:r>
              <a:rPr lang="uk-UA" sz="2800" dirty="0" smtClean="0">
                <a:solidFill>
                  <a:srgbClr val="CC3300"/>
                </a:solidFill>
              </a:rPr>
              <a:t/>
            </a:r>
            <a:br>
              <a:rPr lang="uk-UA" sz="2800" dirty="0" smtClean="0">
                <a:solidFill>
                  <a:srgbClr val="CC3300"/>
                </a:solidFill>
              </a:rPr>
            </a:br>
            <a:endParaRPr lang="uk-UA" sz="2600" b="1" dirty="0" smtClean="0">
              <a:solidFill>
                <a:srgbClr val="CC3300"/>
              </a:solidFill>
            </a:endParaRPr>
          </a:p>
        </p:txBody>
      </p:sp>
      <p:pic>
        <p:nvPicPr>
          <p:cNvPr id="6149" name="Содержимое 11" descr="flagua_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8720" y="5589240"/>
            <a:ext cx="1043608" cy="68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Rectangle 2"/>
          <p:cNvSpPr>
            <a:spLocks noChangeArrowheads="1"/>
          </p:cNvSpPr>
          <p:nvPr/>
        </p:nvSpPr>
        <p:spPr bwMode="auto">
          <a:xfrm>
            <a:off x="2267744" y="4581128"/>
            <a:ext cx="3168352" cy="71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eaLnBrk="0" hangingPunct="0">
              <a:lnSpc>
                <a:spcPct val="150000"/>
              </a:lnSpc>
            </a:pPr>
            <a:r>
              <a:rPr lang="uk-UA" sz="1600" b="1" dirty="0" smtClean="0">
                <a:solidFill>
                  <a:srgbClr val="006666"/>
                </a:solidFill>
              </a:rPr>
              <a:t>Володимир Пономаренко</a:t>
            </a:r>
          </a:p>
          <a:p>
            <a:pPr algn="l" eaLnBrk="0" hangingPunct="0">
              <a:spcAft>
                <a:spcPts val="600"/>
              </a:spcAft>
            </a:pPr>
            <a:r>
              <a:rPr lang="ru-RU" sz="1600" b="1" i="1" noProof="1" smtClean="0">
                <a:solidFill>
                  <a:srgbClr val="006666"/>
                </a:solidFill>
              </a:rPr>
              <a:t>координатор проекту</a:t>
            </a: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827584" y="301370"/>
            <a:ext cx="831641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2000" dirty="0" smtClean="0">
                <a:solidFill>
                  <a:srgbClr val="006666"/>
                </a:solidFill>
              </a:rPr>
              <a:t>Всеукраїнська конференція</a:t>
            </a:r>
            <a:endParaRPr lang="ru-RU" sz="2000" dirty="0" smtClean="0">
              <a:solidFill>
                <a:srgbClr val="006666"/>
              </a:solidFill>
            </a:endParaRPr>
          </a:p>
          <a:p>
            <a:r>
              <a:rPr lang="uk-UA" sz="2000" b="1" dirty="0" smtClean="0"/>
              <a:t>«</a:t>
            </a:r>
            <a:r>
              <a:rPr lang="uk-UA" sz="2000" b="1" dirty="0" smtClean="0">
                <a:solidFill>
                  <a:srgbClr val="008080"/>
                </a:solidFill>
              </a:rPr>
              <a:t>Європейські стандарти превентивної освіти: </a:t>
            </a:r>
            <a:endParaRPr lang="ru-RU" sz="2000" dirty="0" smtClean="0">
              <a:solidFill>
                <a:srgbClr val="008080"/>
              </a:solidFill>
            </a:endParaRPr>
          </a:p>
          <a:p>
            <a:r>
              <a:rPr lang="uk-UA" sz="2000" b="1" dirty="0" smtClean="0">
                <a:solidFill>
                  <a:srgbClr val="008080"/>
                </a:solidFill>
              </a:rPr>
              <a:t>досвід і перспективи»</a:t>
            </a:r>
          </a:p>
          <a:p>
            <a:endParaRPr kumimoji="0" lang="uk-UA" b="1" i="0" u="none" strike="noStrike" cap="none" normalizeH="0" baseline="0" dirty="0" smtClean="0">
              <a:ln>
                <a:noFill/>
              </a:ln>
              <a:solidFill>
                <a:srgbClr val="006666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SimSun" pitchFamily="2" charset="-122"/>
                <a:cs typeface="Arial" pitchFamily="34" charset="0"/>
              </a:rPr>
              <a:t>18-19 вересня 2014 року, м. Київ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rgbClr val="006666"/>
              </a:solidFill>
              <a:effectLst/>
              <a:latin typeface="+mn-lt"/>
            </a:endParaRPr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581128"/>
            <a:ext cx="1080120" cy="942650"/>
          </a:xfrm>
          <a:prstGeom prst="rect">
            <a:avLst/>
          </a:prstGeom>
          <a:noFill/>
        </p:spPr>
      </p:pic>
      <p:pic>
        <p:nvPicPr>
          <p:cNvPr id="1026" name="Picture 2" descr="C:\Users\VAIO\Desktop\Презентация ПОН\Полезные лого и изображения\Проект фінансується Європейським Союзом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5661248"/>
            <a:ext cx="5396837" cy="1090752"/>
          </a:xfrm>
          <a:prstGeom prst="rect">
            <a:avLst/>
          </a:prstGeom>
          <a:noFill/>
        </p:spPr>
      </p:pic>
      <p:pic>
        <p:nvPicPr>
          <p:cNvPr id="8" name="Picture 2" descr="flag_2colors"/>
          <p:cNvPicPr>
            <a:picLocks noChangeAspect="1" noChangeArrowheads="1"/>
          </p:cNvPicPr>
          <p:nvPr/>
        </p:nvPicPr>
        <p:blipFill>
          <a:blip r:embed="rId6" cstate="print">
            <a:lum bright="-18000"/>
          </a:blip>
          <a:srcRect/>
          <a:stretch>
            <a:fillRect/>
          </a:stretch>
        </p:blipFill>
        <p:spPr bwMode="auto">
          <a:xfrm>
            <a:off x="-2556792" y="3356992"/>
            <a:ext cx="1320084" cy="92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205038"/>
            <a:ext cx="3429000" cy="43195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6666"/>
              </a:buClr>
              <a:buFont typeface="Wingdings" pitchFamily="2" charset="2"/>
              <a:buNone/>
            </a:pPr>
            <a:r>
              <a:rPr lang="uk-UA" sz="2800" b="1" dirty="0" smtClean="0"/>
              <a:t>   </a:t>
            </a:r>
            <a:endParaRPr lang="ru-RU" sz="2000" b="1" dirty="0" smtClean="0">
              <a:solidFill>
                <a:srgbClr val="006666"/>
              </a:solidFill>
            </a:endParaRP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1187450" y="188913"/>
            <a:ext cx="79565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800" b="1" dirty="0">
              <a:solidFill>
                <a:srgbClr val="CC3300"/>
              </a:solidFill>
            </a:endParaRPr>
          </a:p>
        </p:txBody>
      </p:sp>
      <p:sp>
        <p:nvSpPr>
          <p:cNvPr id="6" name="Rectangle 13"/>
          <p:cNvSpPr txBox="1">
            <a:spLocks noChangeArrowheads="1"/>
          </p:cNvSpPr>
          <p:nvPr/>
        </p:nvSpPr>
        <p:spPr bwMode="auto">
          <a:xfrm>
            <a:off x="755576" y="333375"/>
            <a:ext cx="7056512" cy="12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lvl="0" eaLnBrk="0" hangingPunct="0">
              <a:defRPr/>
            </a:pPr>
            <a:r>
              <a:rPr lang="uk-UA" sz="2800" b="1" i="1" dirty="0" smtClean="0">
                <a:solidFill>
                  <a:srgbClr val="CC3300"/>
                </a:solidFill>
              </a:rPr>
              <a:t>Партнерство:</a:t>
            </a:r>
            <a:r>
              <a:rPr lang="uk-UA" sz="2800" b="1" dirty="0" smtClean="0">
                <a:solidFill>
                  <a:srgbClr val="CC3300"/>
                </a:solidFill>
              </a:rPr>
              <a:t>  </a:t>
            </a:r>
            <a:r>
              <a:rPr lang="uk-UA" sz="2800" b="1" dirty="0" smtClean="0">
                <a:solidFill>
                  <a:srgbClr val="006666"/>
                </a:solidFill>
              </a:rPr>
              <a:t>внесок п</a:t>
            </a:r>
            <a:r>
              <a:rPr lang="uk-UA" sz="2800" b="1" kern="0" dirty="0" smtClean="0">
                <a:solidFill>
                  <a:srgbClr val="006666"/>
                </a:solidFill>
                <a:latin typeface="+mj-lt"/>
                <a:ea typeface="+mj-ea"/>
                <a:cs typeface="+mj-cs"/>
              </a:rPr>
              <a:t>роектів за підтримки </a:t>
            </a:r>
            <a:r>
              <a:rPr lang="uk-UA" sz="2000" b="1" dirty="0" smtClean="0">
                <a:solidFill>
                  <a:srgbClr val="006666"/>
                </a:solidFill>
              </a:rPr>
              <a:t>БЛАГОДІЙНОГО ФОНДУ </a:t>
            </a:r>
            <a:br>
              <a:rPr lang="uk-UA" sz="2000" b="1" dirty="0" smtClean="0">
                <a:solidFill>
                  <a:srgbClr val="006666"/>
                </a:solidFill>
              </a:rPr>
            </a:br>
            <a:r>
              <a:rPr lang="uk-UA" sz="2000" b="1" dirty="0" smtClean="0">
                <a:solidFill>
                  <a:srgbClr val="006666"/>
                </a:solidFill>
              </a:rPr>
              <a:t>«ЗДОРОВ’Я ЖІНКИ І ПЛАНУВАННЯ СІМ’Ї»</a:t>
            </a:r>
            <a:endParaRPr lang="ru-RU" sz="2000" b="1" kern="0" dirty="0">
              <a:solidFill>
                <a:srgbClr val="0066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822825" y="2285992"/>
            <a:ext cx="4035455" cy="4023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l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AutoNum type="arabicPeriod"/>
              <a:defRPr/>
            </a:pPr>
            <a:endParaRPr lang="ru-RU" b="1" kern="0" dirty="0">
              <a:latin typeface="+mn-lt"/>
            </a:endParaRPr>
          </a:p>
          <a:p>
            <a:pPr marL="95250" algn="l">
              <a:lnSpc>
                <a:spcPct val="80000"/>
              </a:lnSpc>
              <a:buClr>
                <a:schemeClr val="folHlink"/>
              </a:buClr>
              <a:buSzPct val="60000"/>
              <a:defRPr/>
            </a:pPr>
            <a:r>
              <a:rPr lang="uk-UA" sz="2000" b="1" dirty="0" smtClean="0">
                <a:solidFill>
                  <a:srgbClr val="CC3300"/>
                </a:solidFill>
              </a:rPr>
              <a:t>РЕЗУЛЬТАТ:</a:t>
            </a:r>
            <a:endParaRPr lang="uk-UA" b="1" dirty="0" smtClean="0">
              <a:solidFill>
                <a:srgbClr val="CC3300"/>
              </a:solidFill>
            </a:endParaRPr>
          </a:p>
          <a:p>
            <a:pPr marL="95250">
              <a:lnSpc>
                <a:spcPct val="80000"/>
              </a:lnSpc>
              <a:buClr>
                <a:schemeClr val="folHlink"/>
              </a:buClr>
              <a:buSzPct val="60000"/>
              <a:defRPr/>
            </a:pPr>
            <a:endParaRPr lang="uk-UA" b="1" dirty="0" smtClean="0">
              <a:solidFill>
                <a:srgbClr val="CC3300"/>
              </a:solidFill>
            </a:endParaRPr>
          </a:p>
          <a:p>
            <a:pPr marL="273050" indent="-273050" algn="l">
              <a:lnSpc>
                <a:spcPct val="80000"/>
              </a:lnSpc>
              <a:buClr>
                <a:srgbClr val="006666"/>
              </a:buClr>
              <a:buSzPct val="90000"/>
              <a:buFont typeface="Wingdings" pitchFamily="2" charset="2"/>
              <a:buChar char="ü"/>
              <a:defRPr/>
            </a:pPr>
            <a:endParaRPr lang="uk-UA" sz="1000" dirty="0" smtClean="0">
              <a:solidFill>
                <a:srgbClr val="006666"/>
              </a:solidFill>
              <a:latin typeface="+mj-lt"/>
            </a:endParaRPr>
          </a:p>
          <a:p>
            <a:pPr marL="273050" indent="-273050" algn="l">
              <a:lnSpc>
                <a:spcPct val="80000"/>
              </a:lnSpc>
              <a:buClr>
                <a:srgbClr val="006666"/>
              </a:buClr>
              <a:buSzPct val="90000"/>
              <a:defRPr/>
            </a:pPr>
            <a:endParaRPr lang="uk-UA" dirty="0" smtClean="0">
              <a:solidFill>
                <a:srgbClr val="006666"/>
              </a:solidFill>
              <a:latin typeface="+mj-lt"/>
            </a:endParaRPr>
          </a:p>
          <a:p>
            <a:pPr marL="273050" indent="-273050" algn="l">
              <a:buClr>
                <a:srgbClr val="006666"/>
              </a:buClr>
              <a:buSzPct val="90000"/>
              <a:buFont typeface="Wingdings" pitchFamily="2" charset="2"/>
              <a:buChar char="ü"/>
              <a:defRPr/>
            </a:pPr>
            <a:r>
              <a:rPr lang="uk-UA" sz="2000" kern="0" dirty="0" smtClean="0">
                <a:solidFill>
                  <a:srgbClr val="006666"/>
                </a:solidFill>
                <a:latin typeface="+mj-lt"/>
              </a:rPr>
              <a:t>615 шкіл, визначених як базові майданчики для впровадження  стандартів якості превентивної освіти, отримали комплект матеріалів для роботи з батьками з</a:t>
            </a:r>
            <a:r>
              <a:rPr lang="uk-UA" sz="2000" dirty="0" smtClean="0">
                <a:solidFill>
                  <a:srgbClr val="006666"/>
                </a:solidFill>
              </a:rPr>
              <a:t> питань репродуктивного здоров’я, профілактики ВІЛ/СНІД та ІПСШ та інших тем</a:t>
            </a:r>
          </a:p>
          <a:p>
            <a:pPr marL="273050" indent="-273050" algn="l">
              <a:lnSpc>
                <a:spcPct val="80000"/>
              </a:lnSpc>
              <a:buClr>
                <a:srgbClr val="006666"/>
              </a:buClr>
              <a:buSzPct val="90000"/>
              <a:defRPr/>
            </a:pPr>
            <a:endParaRPr lang="uk-UA" sz="1800" dirty="0" smtClean="0">
              <a:solidFill>
                <a:srgbClr val="006666"/>
              </a:solidFill>
            </a:endParaRPr>
          </a:p>
          <a:p>
            <a:pPr marL="273050" lvl="1" indent="-273050">
              <a:lnSpc>
                <a:spcPct val="80000"/>
              </a:lnSpc>
              <a:spcBef>
                <a:spcPct val="20000"/>
              </a:spcBef>
              <a:buClr>
                <a:srgbClr val="006666"/>
              </a:buClr>
              <a:buSzPct val="90000"/>
              <a:buFont typeface="Wingdings" pitchFamily="2" charset="2"/>
              <a:buChar char="ü"/>
              <a:tabLst>
                <a:tab pos="355600" algn="l"/>
              </a:tabLst>
              <a:defRPr/>
            </a:pPr>
            <a:endParaRPr lang="uk-UA" kern="0" dirty="0" smtClean="0">
              <a:solidFill>
                <a:srgbClr val="006666"/>
              </a:solidFill>
              <a:latin typeface="+mn-lt"/>
            </a:endParaRPr>
          </a:p>
          <a:p>
            <a:pPr marL="273050" lvl="1" indent="-273050">
              <a:lnSpc>
                <a:spcPct val="85000"/>
              </a:lnSpc>
              <a:spcBef>
                <a:spcPct val="20000"/>
              </a:spcBef>
              <a:buClr>
                <a:srgbClr val="006666"/>
              </a:buClr>
              <a:buSzPct val="90000"/>
              <a:buFont typeface="Wingdings" pitchFamily="2" charset="2"/>
              <a:buChar char="ü"/>
              <a:defRPr/>
            </a:pPr>
            <a:endParaRPr lang="ru-RU" dirty="0">
              <a:solidFill>
                <a:srgbClr val="006666"/>
              </a:solidFill>
            </a:endParaRPr>
          </a:p>
        </p:txBody>
      </p:sp>
      <p:sp>
        <p:nvSpPr>
          <p:cNvPr id="14" name="Rectangle 14"/>
          <p:cNvSpPr txBox="1">
            <a:spLocks noChangeArrowheads="1"/>
          </p:cNvSpPr>
          <p:nvPr/>
        </p:nvSpPr>
        <p:spPr bwMode="auto">
          <a:xfrm>
            <a:off x="285720" y="2358719"/>
            <a:ext cx="3714776" cy="42386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lnSpc>
                <a:spcPct val="80000"/>
              </a:lnSpc>
              <a:spcBef>
                <a:spcPct val="20000"/>
              </a:spcBef>
              <a:buClr>
                <a:srgbClr val="006666"/>
              </a:buClr>
              <a:buSzPct val="90000"/>
              <a:buFont typeface="Wingdings" pitchFamily="2" charset="2"/>
              <a:buNone/>
            </a:pPr>
            <a:r>
              <a:rPr lang="uk-UA" sz="2000" b="1" dirty="0" smtClean="0">
                <a:solidFill>
                  <a:srgbClr val="CC3300"/>
                </a:solidFill>
              </a:rPr>
              <a:t>ЦІЛЬ:</a:t>
            </a:r>
            <a:endParaRPr lang="en-US" sz="2000" b="1" dirty="0">
              <a:solidFill>
                <a:srgbClr val="CC3300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spcBef>
                <a:spcPct val="20000"/>
              </a:spcBef>
              <a:buClr>
                <a:srgbClr val="006666"/>
              </a:buClr>
              <a:buSzPct val="90000"/>
              <a:buFont typeface="Wingdings" pitchFamily="2" charset="2"/>
              <a:buChar char="ü"/>
            </a:pPr>
            <a:endParaRPr lang="ru-RU" dirty="0">
              <a:solidFill>
                <a:srgbClr val="006666"/>
              </a:solidFill>
            </a:endParaRPr>
          </a:p>
          <a:p>
            <a:pPr marL="95250" algn="l" eaLnBrk="0" hangingPunct="0">
              <a:spcBef>
                <a:spcPts val="0"/>
              </a:spcBef>
              <a:buClr>
                <a:srgbClr val="006666"/>
              </a:buClr>
              <a:buSzPct val="60000"/>
              <a:tabLst>
                <a:tab pos="95250" algn="l"/>
              </a:tabLst>
            </a:pPr>
            <a:r>
              <a:rPr lang="uk-UA" sz="2000" dirty="0" smtClean="0">
                <a:solidFill>
                  <a:srgbClr val="006666"/>
                </a:solidFill>
              </a:rPr>
              <a:t>Розробити і видати матеріали для організації роботи з батьками</a:t>
            </a:r>
            <a:endParaRPr lang="uk-UA" sz="2000" b="1" dirty="0">
              <a:solidFill>
                <a:srgbClr val="006666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139952" y="2348880"/>
            <a:ext cx="762384" cy="43204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Rectangle 13"/>
          <p:cNvSpPr txBox="1">
            <a:spLocks noChangeArrowheads="1"/>
          </p:cNvSpPr>
          <p:nvPr/>
        </p:nvSpPr>
        <p:spPr bwMode="auto">
          <a:xfrm>
            <a:off x="-2928938" y="-1366838"/>
            <a:ext cx="157162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endParaRPr lang="ru-RU" sz="2800" b="1" kern="0" dirty="0">
              <a:solidFill>
                <a:srgbClr val="00666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789040"/>
            <a:ext cx="2030858" cy="286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167" y="3817407"/>
            <a:ext cx="2070601" cy="292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VAIO\Desktop\Презентация ПОН\Полезные лого и изображения\Fund_logo2010_uk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4353" y="620688"/>
            <a:ext cx="1412143" cy="909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205038"/>
            <a:ext cx="3429000" cy="43195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6666"/>
              </a:buClr>
              <a:buFont typeface="Wingdings" pitchFamily="2" charset="2"/>
              <a:buNone/>
            </a:pPr>
            <a:r>
              <a:rPr lang="uk-UA" sz="2800" b="1" dirty="0" smtClean="0"/>
              <a:t>   </a:t>
            </a:r>
            <a:endParaRPr lang="ru-RU" sz="2000" b="1" dirty="0" smtClean="0">
              <a:solidFill>
                <a:srgbClr val="006666"/>
              </a:solidFill>
            </a:endParaRP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1187450" y="188913"/>
            <a:ext cx="79565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800" b="1" dirty="0">
              <a:solidFill>
                <a:srgbClr val="CC3300"/>
              </a:solidFill>
            </a:endParaRPr>
          </a:p>
        </p:txBody>
      </p:sp>
      <p:sp>
        <p:nvSpPr>
          <p:cNvPr id="6" name="Rectangle 13"/>
          <p:cNvSpPr txBox="1">
            <a:spLocks noChangeArrowheads="1"/>
          </p:cNvSpPr>
          <p:nvPr/>
        </p:nvSpPr>
        <p:spPr bwMode="auto">
          <a:xfrm>
            <a:off x="755576" y="333375"/>
            <a:ext cx="7056512" cy="12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lvl="0" eaLnBrk="0" hangingPunct="0">
              <a:defRPr/>
            </a:pPr>
            <a:r>
              <a:rPr lang="uk-UA" sz="2800" b="1" i="1" dirty="0" smtClean="0">
                <a:solidFill>
                  <a:srgbClr val="CC3300"/>
                </a:solidFill>
              </a:rPr>
              <a:t>Партнерство:</a:t>
            </a:r>
            <a:r>
              <a:rPr lang="uk-UA" sz="2800" b="1" dirty="0" smtClean="0">
                <a:solidFill>
                  <a:srgbClr val="CC3300"/>
                </a:solidFill>
              </a:rPr>
              <a:t>  </a:t>
            </a:r>
            <a:r>
              <a:rPr lang="uk-UA" sz="2800" b="1" dirty="0" smtClean="0">
                <a:solidFill>
                  <a:srgbClr val="006666"/>
                </a:solidFill>
              </a:rPr>
              <a:t>внесок Інституту проблем виховання НАПН України</a:t>
            </a:r>
            <a:endParaRPr lang="ru-RU" sz="2000" b="1" kern="0" dirty="0">
              <a:solidFill>
                <a:srgbClr val="0066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67545" y="2285992"/>
            <a:ext cx="8390736" cy="4023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l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AutoNum type="arabicPeriod"/>
              <a:defRPr/>
            </a:pPr>
            <a:endParaRPr lang="ru-RU" b="1" kern="0" dirty="0">
              <a:latin typeface="+mn-lt"/>
            </a:endParaRPr>
          </a:p>
          <a:p>
            <a:pPr marL="87313" algn="l">
              <a:buClr>
                <a:schemeClr val="folHlink"/>
              </a:buClr>
              <a:buSzPct val="60000"/>
              <a:defRPr/>
            </a:pPr>
            <a:r>
              <a:rPr lang="uk-UA" sz="2000" dirty="0" smtClean="0">
                <a:solidFill>
                  <a:srgbClr val="006666"/>
                </a:solidFill>
                <a:latin typeface="+mn-lt"/>
              </a:rPr>
              <a:t>За </a:t>
            </a:r>
            <a:r>
              <a:rPr lang="uk-UA" sz="2000" dirty="0" smtClean="0">
                <a:solidFill>
                  <a:srgbClr val="006666"/>
                </a:solidFill>
                <a:latin typeface="+mj-lt"/>
              </a:rPr>
              <a:t>участю науковців Інституту в рамках проекту розроблено і впроваджено концепцію школи дружньої до дитини. </a:t>
            </a:r>
          </a:p>
          <a:p>
            <a:pPr marL="87313" algn="l">
              <a:buClr>
                <a:schemeClr val="folHlink"/>
              </a:buClr>
              <a:buSzPct val="60000"/>
              <a:defRPr/>
            </a:pPr>
            <a:endParaRPr lang="uk-UA" sz="2000" dirty="0" smtClean="0">
              <a:solidFill>
                <a:srgbClr val="006666"/>
              </a:solidFill>
              <a:latin typeface="+mj-lt"/>
            </a:endParaRPr>
          </a:p>
          <a:p>
            <a:pPr marL="544513" indent="-457200" algn="l">
              <a:buSzPct val="60000"/>
              <a:buFont typeface="+mj-lt"/>
              <a:buAutoNum type="arabicPeriod"/>
              <a:defRPr/>
            </a:pPr>
            <a:r>
              <a:rPr lang="uk-UA" sz="2000" dirty="0" smtClean="0">
                <a:latin typeface="+mn-lt"/>
              </a:rPr>
              <a:t>Концепція містить критерії відповідності стандартам якісної превентивної освіти як процесу навчання вчителів і учнів, так і характеристик шкільного середовища. </a:t>
            </a:r>
          </a:p>
          <a:p>
            <a:pPr marL="544513" indent="-457200" algn="l">
              <a:buSzPct val="60000"/>
              <a:buFont typeface="+mj-lt"/>
              <a:buAutoNum type="arabicPeriod"/>
              <a:defRPr/>
            </a:pPr>
            <a:endParaRPr lang="uk-UA" sz="2000" dirty="0" smtClean="0">
              <a:latin typeface="+mn-lt"/>
            </a:endParaRPr>
          </a:p>
          <a:p>
            <a:pPr marL="544513" indent="-457200" algn="l">
              <a:buFont typeface="+mj-lt"/>
              <a:buAutoNum type="arabicPeriod"/>
            </a:pPr>
            <a:r>
              <a:rPr lang="uk-UA" sz="2000" dirty="0" smtClean="0">
                <a:latin typeface="+mn-lt"/>
              </a:rPr>
              <a:t>Спеціально розроблені анкети дозволяють оцінити, наскільки навчальний заклад відповідає стандартам якості превентивної освіти за 9 визначальними напрямками</a:t>
            </a:r>
            <a:endParaRPr lang="uk-UA" sz="2000" dirty="0">
              <a:latin typeface="+mn-lt"/>
            </a:endParaRPr>
          </a:p>
        </p:txBody>
      </p:sp>
      <p:sp>
        <p:nvSpPr>
          <p:cNvPr id="16" name="Rectangle 13"/>
          <p:cNvSpPr txBox="1">
            <a:spLocks noChangeArrowheads="1"/>
          </p:cNvSpPr>
          <p:nvPr/>
        </p:nvSpPr>
        <p:spPr bwMode="auto">
          <a:xfrm>
            <a:off x="-2928938" y="-1366838"/>
            <a:ext cx="157162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endParaRPr lang="ru-RU" sz="2800" b="1" kern="0" dirty="0">
              <a:solidFill>
                <a:srgbClr val="00666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C:\Users\VAIO\Desktop\Тека Флаєр\Інститут проблем вихованн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0704" y="332656"/>
            <a:ext cx="14478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205038"/>
            <a:ext cx="3429000" cy="43195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6666"/>
              </a:buClr>
              <a:buFont typeface="Wingdings" pitchFamily="2" charset="2"/>
              <a:buNone/>
            </a:pPr>
            <a:r>
              <a:rPr lang="uk-UA" sz="2800" b="1" dirty="0" smtClean="0"/>
              <a:t>   </a:t>
            </a:r>
            <a:endParaRPr lang="ru-RU" sz="2000" b="1" dirty="0" smtClean="0">
              <a:solidFill>
                <a:srgbClr val="006666"/>
              </a:solidFill>
            </a:endParaRP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1187450" y="188913"/>
            <a:ext cx="79565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800" b="1" dirty="0">
              <a:solidFill>
                <a:srgbClr val="CC3300"/>
              </a:solidFill>
            </a:endParaRPr>
          </a:p>
        </p:txBody>
      </p:sp>
      <p:sp>
        <p:nvSpPr>
          <p:cNvPr id="6" name="Rectangle 13"/>
          <p:cNvSpPr txBox="1">
            <a:spLocks noChangeArrowheads="1"/>
          </p:cNvSpPr>
          <p:nvPr/>
        </p:nvSpPr>
        <p:spPr bwMode="auto">
          <a:xfrm>
            <a:off x="755576" y="333375"/>
            <a:ext cx="7056512" cy="12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lvl="0" eaLnBrk="0" hangingPunct="0">
              <a:defRPr/>
            </a:pPr>
            <a:r>
              <a:rPr lang="uk-UA" sz="2800" b="1" i="1" dirty="0" smtClean="0">
                <a:solidFill>
                  <a:srgbClr val="CC3300"/>
                </a:solidFill>
              </a:rPr>
              <a:t>Партнерство:</a:t>
            </a:r>
            <a:r>
              <a:rPr lang="uk-UA" sz="2800" b="1" dirty="0" smtClean="0">
                <a:solidFill>
                  <a:srgbClr val="CC3300"/>
                </a:solidFill>
              </a:rPr>
              <a:t>  </a:t>
            </a:r>
            <a:r>
              <a:rPr lang="uk-UA" sz="2800" b="1" dirty="0" smtClean="0">
                <a:solidFill>
                  <a:srgbClr val="006666"/>
                </a:solidFill>
              </a:rPr>
              <a:t>внесок базових навчальних закладів проекту</a:t>
            </a:r>
            <a:endParaRPr lang="ru-RU" sz="2000" b="1" kern="0" dirty="0">
              <a:solidFill>
                <a:srgbClr val="0066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491880" y="1844824"/>
            <a:ext cx="5366401" cy="482453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l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AutoNum type="arabicPeriod"/>
              <a:defRPr/>
            </a:pPr>
            <a:endParaRPr lang="ru-RU" b="1" kern="0" dirty="0">
              <a:latin typeface="+mn-lt"/>
            </a:endParaRPr>
          </a:p>
          <a:p>
            <a:pPr marL="95250" algn="l">
              <a:lnSpc>
                <a:spcPct val="80000"/>
              </a:lnSpc>
              <a:buClr>
                <a:schemeClr val="folHlink"/>
              </a:buClr>
              <a:buSzPct val="60000"/>
              <a:defRPr/>
            </a:pPr>
            <a:r>
              <a:rPr lang="uk-UA" sz="2000" b="1" dirty="0" smtClean="0">
                <a:solidFill>
                  <a:srgbClr val="CC3300"/>
                </a:solidFill>
              </a:rPr>
              <a:t>РЕЗУЛЬТАТ:</a:t>
            </a:r>
            <a:endParaRPr lang="uk-UA" b="1" dirty="0" smtClean="0">
              <a:solidFill>
                <a:srgbClr val="CC3300"/>
              </a:solidFill>
            </a:endParaRPr>
          </a:p>
          <a:p>
            <a:pPr marL="95250">
              <a:lnSpc>
                <a:spcPct val="80000"/>
              </a:lnSpc>
              <a:buClr>
                <a:schemeClr val="folHlink"/>
              </a:buClr>
              <a:buSzPct val="60000"/>
              <a:defRPr/>
            </a:pPr>
            <a:endParaRPr lang="uk-UA" b="1" dirty="0" smtClean="0">
              <a:solidFill>
                <a:srgbClr val="CC3300"/>
              </a:solidFill>
            </a:endParaRPr>
          </a:p>
          <a:p>
            <a:pPr marL="273050" indent="-273050" algn="l">
              <a:buClr>
                <a:srgbClr val="006666"/>
              </a:buClr>
              <a:buSzPct val="90000"/>
              <a:defRPr/>
            </a:pPr>
            <a:r>
              <a:rPr lang="uk-UA" sz="2000" kern="0" dirty="0" smtClean="0">
                <a:solidFill>
                  <a:srgbClr val="006666"/>
                </a:solidFill>
                <a:latin typeface="+mj-lt"/>
              </a:rPr>
              <a:t>    Навчальні заклади, визначені як базові майданчики для впровадження  стандартів якості превентивної освіти забезпечили:</a:t>
            </a:r>
          </a:p>
          <a:p>
            <a:pPr marL="273050" indent="-273050" algn="l">
              <a:buClr>
                <a:srgbClr val="006666"/>
              </a:buClr>
              <a:buSzPct val="90000"/>
              <a:buFont typeface="Wingdings" pitchFamily="2" charset="2"/>
              <a:buChar char="ü"/>
              <a:defRPr/>
            </a:pPr>
            <a:r>
              <a:rPr lang="uk-UA" sz="2000" kern="0" dirty="0" smtClean="0">
                <a:solidFill>
                  <a:srgbClr val="006666"/>
                </a:solidFill>
                <a:latin typeface="+mj-lt"/>
              </a:rPr>
              <a:t> Педагогічний всеобуч</a:t>
            </a:r>
          </a:p>
          <a:p>
            <a:pPr marL="273050" indent="-273050" algn="l">
              <a:buClr>
                <a:srgbClr val="006666"/>
              </a:buClr>
              <a:buSzPct val="90000"/>
              <a:buFont typeface="Wingdings" pitchFamily="2" charset="2"/>
              <a:buChar char="ü"/>
              <a:defRPr/>
            </a:pPr>
            <a:r>
              <a:rPr lang="uk-UA" sz="2000" kern="0" dirty="0" smtClean="0">
                <a:solidFill>
                  <a:srgbClr val="006666"/>
                </a:solidFill>
                <a:latin typeface="+mj-lt"/>
              </a:rPr>
              <a:t> Навчання учнів на основі розвитку життєвих навичок</a:t>
            </a:r>
          </a:p>
          <a:p>
            <a:pPr marL="273050" indent="-273050" algn="l">
              <a:buClr>
                <a:srgbClr val="006666"/>
              </a:buClr>
              <a:buSzPct val="90000"/>
              <a:buFont typeface="Wingdings" pitchFamily="2" charset="2"/>
              <a:buChar char="ü"/>
              <a:defRPr/>
            </a:pPr>
            <a:r>
              <a:rPr lang="uk-UA" sz="2000" kern="0" dirty="0" smtClean="0">
                <a:solidFill>
                  <a:srgbClr val="006666"/>
                </a:solidFill>
                <a:latin typeface="+mj-lt"/>
              </a:rPr>
              <a:t>Створення сприятливого середовища для навчання і підтримки ВІЛ-позитивних дітей</a:t>
            </a:r>
          </a:p>
          <a:p>
            <a:pPr marL="273050" indent="-273050" algn="l">
              <a:buClr>
                <a:srgbClr val="006666"/>
              </a:buClr>
              <a:buSzPct val="90000"/>
              <a:buFont typeface="Wingdings" pitchFamily="2" charset="2"/>
              <a:buChar char="ü"/>
              <a:defRPr/>
            </a:pPr>
            <a:r>
              <a:rPr lang="uk-UA" sz="2000" kern="0" dirty="0" smtClean="0">
                <a:solidFill>
                  <a:srgbClr val="006666"/>
                </a:solidFill>
                <a:latin typeface="+mj-lt"/>
              </a:rPr>
              <a:t>Розвиток партнерства з батьками, учнями, державними та громадськими організаціями</a:t>
            </a:r>
          </a:p>
          <a:p>
            <a:pPr marL="273050" indent="-273050" algn="l">
              <a:buClr>
                <a:srgbClr val="006666"/>
              </a:buClr>
              <a:buSzPct val="90000"/>
              <a:buFont typeface="Wingdings" pitchFamily="2" charset="2"/>
              <a:buChar char="ü"/>
              <a:defRPr/>
            </a:pPr>
            <a:r>
              <a:rPr lang="uk-UA" sz="2000" kern="0" dirty="0" smtClean="0">
                <a:solidFill>
                  <a:srgbClr val="006666"/>
                </a:solidFill>
                <a:latin typeface="+mj-lt"/>
              </a:rPr>
              <a:t>Багато іншого…</a:t>
            </a:r>
          </a:p>
          <a:p>
            <a:pPr marL="273050" indent="-273050" algn="l">
              <a:buClr>
                <a:srgbClr val="006666"/>
              </a:buClr>
              <a:buSzPct val="90000"/>
              <a:buFont typeface="Wingdings" pitchFamily="2" charset="2"/>
              <a:buChar char="ü"/>
              <a:defRPr/>
            </a:pPr>
            <a:endParaRPr lang="ru-RU" dirty="0">
              <a:solidFill>
                <a:srgbClr val="006666"/>
              </a:solidFill>
            </a:endParaRPr>
          </a:p>
        </p:txBody>
      </p:sp>
      <p:sp>
        <p:nvSpPr>
          <p:cNvPr id="14" name="Rectangle 14"/>
          <p:cNvSpPr txBox="1">
            <a:spLocks noChangeArrowheads="1"/>
          </p:cNvSpPr>
          <p:nvPr/>
        </p:nvSpPr>
        <p:spPr bwMode="auto">
          <a:xfrm>
            <a:off x="285720" y="2358719"/>
            <a:ext cx="2774112" cy="42386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lnSpc>
                <a:spcPct val="80000"/>
              </a:lnSpc>
              <a:spcBef>
                <a:spcPct val="20000"/>
              </a:spcBef>
              <a:buClr>
                <a:srgbClr val="006666"/>
              </a:buClr>
              <a:buSzPct val="90000"/>
              <a:buFont typeface="Wingdings" pitchFamily="2" charset="2"/>
              <a:buNone/>
            </a:pPr>
            <a:r>
              <a:rPr lang="uk-UA" sz="2000" b="1" dirty="0" smtClean="0">
                <a:solidFill>
                  <a:srgbClr val="CC3300"/>
                </a:solidFill>
              </a:rPr>
              <a:t>ЦІЛЬ:</a:t>
            </a:r>
            <a:endParaRPr lang="en-US" sz="2000" b="1" dirty="0">
              <a:solidFill>
                <a:srgbClr val="CC3300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spcBef>
                <a:spcPct val="20000"/>
              </a:spcBef>
              <a:buClr>
                <a:srgbClr val="006666"/>
              </a:buClr>
              <a:buSzPct val="90000"/>
              <a:buFont typeface="Wingdings" pitchFamily="2" charset="2"/>
              <a:buChar char="ü"/>
            </a:pPr>
            <a:endParaRPr lang="ru-RU" dirty="0">
              <a:solidFill>
                <a:srgbClr val="006666"/>
              </a:solidFill>
            </a:endParaRPr>
          </a:p>
          <a:p>
            <a:pPr marL="95250" algn="l" eaLnBrk="0" hangingPunct="0">
              <a:spcBef>
                <a:spcPts val="0"/>
              </a:spcBef>
              <a:buClr>
                <a:srgbClr val="006666"/>
              </a:buClr>
              <a:buSzPct val="60000"/>
              <a:tabLst>
                <a:tab pos="95250" algn="l"/>
              </a:tabLst>
            </a:pPr>
            <a:r>
              <a:rPr lang="uk-UA" sz="2000" dirty="0" smtClean="0">
                <a:solidFill>
                  <a:srgbClr val="006666"/>
                </a:solidFill>
              </a:rPr>
              <a:t>Створити і запровадити у кожному навчальному закладі моделі якісної превентивної освіти як необхідний компонент школи, дружньої до дитини</a:t>
            </a:r>
            <a:endParaRPr lang="uk-UA" sz="2000" b="1" dirty="0">
              <a:solidFill>
                <a:srgbClr val="006666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20862931">
            <a:off x="2627784" y="2348880"/>
            <a:ext cx="792088" cy="43204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Rectangle 13"/>
          <p:cNvSpPr txBox="1">
            <a:spLocks noChangeArrowheads="1"/>
          </p:cNvSpPr>
          <p:nvPr/>
        </p:nvSpPr>
        <p:spPr bwMode="auto">
          <a:xfrm>
            <a:off x="-2928938" y="-1366838"/>
            <a:ext cx="157162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endParaRPr lang="ru-RU" sz="2800" b="1" kern="0" dirty="0">
              <a:solidFill>
                <a:srgbClr val="006666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187450" y="188913"/>
            <a:ext cx="79565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endParaRPr lang="ru-RU" sz="2800" b="1" dirty="0">
              <a:solidFill>
                <a:srgbClr val="CC3300"/>
              </a:solidFill>
            </a:endParaRPr>
          </a:p>
        </p:txBody>
      </p:sp>
      <p:sp>
        <p:nvSpPr>
          <p:cNvPr id="6" name="Rectangle 13"/>
          <p:cNvSpPr txBox="1">
            <a:spLocks noChangeArrowheads="1"/>
          </p:cNvSpPr>
          <p:nvPr/>
        </p:nvSpPr>
        <p:spPr bwMode="auto">
          <a:xfrm>
            <a:off x="1403648" y="333375"/>
            <a:ext cx="6265836" cy="102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14350" lvl="0" indent="-514350" eaLnBrk="0" hangingPunct="0">
              <a:defRPr/>
            </a:pPr>
            <a:r>
              <a:rPr lang="uk-UA" sz="3200" b="1" kern="0" dirty="0" smtClean="0">
                <a:solidFill>
                  <a:srgbClr val="CC3300"/>
                </a:solidFill>
              </a:rPr>
              <a:t>3. Адвокация</a:t>
            </a:r>
            <a:endParaRPr lang="ru-RU" sz="3200" b="1" kern="0" dirty="0" smtClean="0">
              <a:solidFill>
                <a:srgbClr val="CC3300"/>
              </a:solidFill>
            </a:endParaRPr>
          </a:p>
        </p:txBody>
      </p:sp>
      <p:sp>
        <p:nvSpPr>
          <p:cNvPr id="14" name="Rectangle 14"/>
          <p:cNvSpPr txBox="1">
            <a:spLocks noChangeArrowheads="1"/>
          </p:cNvSpPr>
          <p:nvPr/>
        </p:nvSpPr>
        <p:spPr bwMode="auto">
          <a:xfrm>
            <a:off x="323528" y="1772816"/>
            <a:ext cx="8568952" cy="48245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uk-UA" sz="2000" dirty="0" smtClean="0">
                <a:solidFill>
                  <a:srgbClr val="006666"/>
                </a:solidFill>
                <a:latin typeface="+mn-lt"/>
              </a:rPr>
              <a:t>В рамках проекту </a:t>
            </a:r>
            <a:r>
              <a:rPr lang="uk-UA" sz="2000" b="1" dirty="0" smtClean="0">
                <a:solidFill>
                  <a:srgbClr val="006666"/>
                </a:solidFill>
                <a:latin typeface="+mn-lt"/>
              </a:rPr>
              <a:t>суттєво посилено пропагандистські навички </a:t>
            </a:r>
            <a:r>
              <a:rPr lang="uk-UA" sz="2000" dirty="0" smtClean="0">
                <a:solidFill>
                  <a:srgbClr val="006666"/>
                </a:solidFill>
                <a:latin typeface="+mn-lt"/>
              </a:rPr>
              <a:t>ВСЕСВІТ щодо лобіювання вільного доступу до якісної превентивної освіти, насамперед програм профілактики ВІЛ/СНІДу серед підлітків.</a:t>
            </a:r>
          </a:p>
          <a:p>
            <a:pPr algn="l"/>
            <a:endParaRPr lang="uk-UA" dirty="0" smtClean="0">
              <a:solidFill>
                <a:srgbClr val="006666"/>
              </a:solidFill>
              <a:latin typeface="+mn-lt"/>
            </a:endParaRPr>
          </a:p>
          <a:p>
            <a:pPr algn="l"/>
            <a:r>
              <a:rPr lang="uk-UA" sz="2000" b="1" noProof="1" smtClean="0">
                <a:solidFill>
                  <a:srgbClr val="006666"/>
                </a:solidFill>
                <a:latin typeface="+mn-lt"/>
              </a:rPr>
              <a:t>Адвокаційна</a:t>
            </a:r>
            <a:r>
              <a:rPr lang="uk-UA" sz="2000" b="1" dirty="0" smtClean="0">
                <a:solidFill>
                  <a:srgbClr val="006666"/>
                </a:solidFill>
                <a:latin typeface="+mn-lt"/>
              </a:rPr>
              <a:t>  діяльність  активістів ВСЕСВІТ здійснювалась на міжнародному,  національному,  регіональному  і  місцевому рівнях, зокрема:</a:t>
            </a:r>
          </a:p>
          <a:p>
            <a:pPr algn="l"/>
            <a:endParaRPr lang="uk-UA" dirty="0" smtClean="0">
              <a:latin typeface="+mn-lt"/>
            </a:endParaRPr>
          </a:p>
          <a:p>
            <a:pPr marL="457200" indent="-457200" algn="l"/>
            <a:r>
              <a:rPr lang="uk-UA" sz="2000" dirty="0" smtClean="0">
                <a:solidFill>
                  <a:srgbClr val="C00000"/>
                </a:solidFill>
                <a:latin typeface="+mn-lt"/>
              </a:rPr>
              <a:t>1. Міжнародний рівень.  </a:t>
            </a:r>
            <a:r>
              <a:rPr lang="uk-UA" sz="2000" dirty="0" smtClean="0">
                <a:latin typeface="+mn-lt"/>
              </a:rPr>
              <a:t>Проект гідно представлено   </a:t>
            </a:r>
          </a:p>
          <a:p>
            <a:pPr marL="457200" indent="-457200" algn="l"/>
            <a:r>
              <a:rPr lang="uk-UA" sz="2000" dirty="0" smtClean="0">
                <a:latin typeface="+mn-lt"/>
              </a:rPr>
              <a:t>    на міжнародних  конференціях, зокрема</a:t>
            </a:r>
            <a:r>
              <a:rPr lang="uk-UA" sz="2000" dirty="0" smtClean="0"/>
              <a:t> на всесвітніх</a:t>
            </a:r>
          </a:p>
          <a:p>
            <a:pPr marL="457200" indent="-457200" algn="l"/>
            <a:r>
              <a:rPr lang="uk-UA" sz="2000" dirty="0" smtClean="0"/>
              <a:t>    консультаціях ЮНЕСКО в Парижі</a:t>
            </a:r>
          </a:p>
          <a:p>
            <a:pPr marL="457200" indent="-457200" algn="l">
              <a:buFont typeface="+mj-lt"/>
              <a:buAutoNum type="arabicPeriod"/>
            </a:pPr>
            <a:endParaRPr lang="uk-UA" dirty="0" smtClean="0">
              <a:latin typeface="+mn-lt"/>
            </a:endParaRPr>
          </a:p>
          <a:p>
            <a:pPr marL="457200" indent="-457200" algn="l"/>
            <a:r>
              <a:rPr lang="uk-UA" sz="2000" dirty="0" smtClean="0">
                <a:solidFill>
                  <a:srgbClr val="C00000"/>
                </a:solidFill>
                <a:latin typeface="+mn-lt"/>
              </a:rPr>
              <a:t>2. Національний рівень. </a:t>
            </a:r>
            <a:r>
              <a:rPr lang="uk-UA" sz="2000" dirty="0" smtClean="0">
                <a:latin typeface="+mn-lt"/>
              </a:rPr>
              <a:t>Постійні контакти і зустрічі з ключовими </a:t>
            </a:r>
          </a:p>
          <a:p>
            <a:pPr marL="457200" indent="-457200" algn="l"/>
            <a:r>
              <a:rPr lang="uk-UA" sz="2000" dirty="0" smtClean="0">
                <a:latin typeface="+mn-lt"/>
              </a:rPr>
              <a:t>    </a:t>
            </a:r>
            <a:r>
              <a:rPr lang="uk-UA" sz="2000" noProof="1" smtClean="0">
                <a:latin typeface="+mn-lt"/>
              </a:rPr>
              <a:t>стейкхолдерами</a:t>
            </a:r>
          </a:p>
          <a:p>
            <a:pPr marL="457200" indent="-457200" algn="l"/>
            <a:endParaRPr lang="uk-UA" dirty="0" smtClean="0">
              <a:solidFill>
                <a:srgbClr val="C00000"/>
              </a:solidFill>
              <a:latin typeface="+mn-lt"/>
            </a:endParaRPr>
          </a:p>
          <a:p>
            <a:pPr marL="457200" indent="-457200" algn="l"/>
            <a:r>
              <a:rPr lang="uk-UA" sz="2000" dirty="0" smtClean="0">
                <a:solidFill>
                  <a:srgbClr val="C00000"/>
                </a:solidFill>
                <a:latin typeface="+mn-lt"/>
              </a:rPr>
              <a:t>3. Регіональний рівень і місцевий рівень. </a:t>
            </a:r>
            <a:r>
              <a:rPr lang="uk-UA" sz="2000" noProof="1" smtClean="0">
                <a:latin typeface="+mn-lt"/>
              </a:rPr>
              <a:t>А</a:t>
            </a:r>
            <a:r>
              <a:rPr lang="uk-UA" sz="2000" noProof="1" smtClean="0"/>
              <a:t>двокаційними</a:t>
            </a:r>
            <a:r>
              <a:rPr lang="uk-UA" sz="2000" dirty="0" smtClean="0"/>
              <a:t> заходами </a:t>
            </a:r>
          </a:p>
          <a:p>
            <a:pPr marL="457200" indent="-457200" algn="l"/>
            <a:r>
              <a:rPr lang="uk-UA" sz="2000" dirty="0" smtClean="0"/>
              <a:t>охоплено більш як 1300 керівників системи освіти районних  рівнів і </a:t>
            </a:r>
          </a:p>
          <a:p>
            <a:pPr marL="457200" indent="-457200" algn="l"/>
            <a:r>
              <a:rPr lang="uk-UA" sz="2000" dirty="0" smtClean="0"/>
              <a:t>615 керівників базових навчальних закладів</a:t>
            </a:r>
            <a:endParaRPr lang="ru-RU" sz="2000" dirty="0" smtClean="0"/>
          </a:p>
        </p:txBody>
      </p:sp>
      <p:pic>
        <p:nvPicPr>
          <p:cNvPr id="28674" name="Picture 2" descr="flag_2colors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7839835" y="0"/>
            <a:ext cx="1304165" cy="91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Users\VAIO\Desktop\Презентация ПОН\Полезные лого и изображения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761194"/>
            <a:ext cx="1152128" cy="850055"/>
          </a:xfrm>
          <a:prstGeom prst="rect">
            <a:avLst/>
          </a:prstGeom>
          <a:noFill/>
        </p:spPr>
      </p:pic>
      <p:pic>
        <p:nvPicPr>
          <p:cNvPr id="9" name="Picture 2" descr="C:\Documents and Settings\Администратор\Рабочий стол\Для презентации\IMG_03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3789040"/>
            <a:ext cx="1296144" cy="972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187450" y="188913"/>
            <a:ext cx="79565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endParaRPr lang="ru-RU" sz="2800" b="1" dirty="0">
              <a:solidFill>
                <a:srgbClr val="CC3300"/>
              </a:solidFill>
            </a:endParaRPr>
          </a:p>
        </p:txBody>
      </p:sp>
      <p:sp>
        <p:nvSpPr>
          <p:cNvPr id="6" name="Rectangle 13"/>
          <p:cNvSpPr txBox="1">
            <a:spLocks noChangeArrowheads="1"/>
          </p:cNvSpPr>
          <p:nvPr/>
        </p:nvSpPr>
        <p:spPr bwMode="auto">
          <a:xfrm>
            <a:off x="1547664" y="692696"/>
            <a:ext cx="6768752" cy="102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14350" lvl="0" indent="-514350" eaLnBrk="0" hangingPunct="0">
              <a:defRPr/>
            </a:pPr>
            <a:r>
              <a:rPr lang="uk-UA" sz="3200" b="1" kern="0" dirty="0" smtClean="0">
                <a:solidFill>
                  <a:srgbClr val="CC3300"/>
                </a:solidFill>
              </a:rPr>
              <a:t>4. Поширення </a:t>
            </a:r>
          </a:p>
          <a:p>
            <a:pPr marL="514350" lvl="0" indent="-514350" eaLnBrk="0" hangingPunct="0">
              <a:defRPr/>
            </a:pPr>
            <a:r>
              <a:rPr lang="uk-UA" sz="2800" b="1" kern="0" dirty="0" smtClean="0">
                <a:solidFill>
                  <a:srgbClr val="006666"/>
                </a:solidFill>
              </a:rPr>
              <a:t>(розвиток мережі НЗ)</a:t>
            </a:r>
            <a:endParaRPr lang="ru-RU" sz="2800" b="1" kern="0" dirty="0" smtClean="0">
              <a:solidFill>
                <a:srgbClr val="006666"/>
              </a:solidFill>
            </a:endParaRPr>
          </a:p>
        </p:txBody>
      </p:sp>
      <p:sp>
        <p:nvSpPr>
          <p:cNvPr id="14" name="Rectangle 14"/>
          <p:cNvSpPr txBox="1">
            <a:spLocks noChangeArrowheads="1"/>
          </p:cNvSpPr>
          <p:nvPr/>
        </p:nvSpPr>
        <p:spPr bwMode="auto">
          <a:xfrm>
            <a:off x="323528" y="1844824"/>
            <a:ext cx="8568952" cy="4869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ru-RU" b="0" i="0" u="none" strike="noStrike" kern="0" cap="none" spc="0" normalizeH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l"/>
            <a:r>
              <a:rPr lang="uk-UA" sz="2000" b="1" dirty="0" smtClean="0">
                <a:solidFill>
                  <a:srgbClr val="006666"/>
                </a:solidFill>
                <a:latin typeface="+mn-lt"/>
              </a:rPr>
              <a:t>Мережу  базових  навчальних  за</a:t>
            </a:r>
            <a:r>
              <a:rPr lang="uk-UA" sz="2000" dirty="0" smtClean="0">
                <a:solidFill>
                  <a:srgbClr val="006666"/>
                </a:solidFill>
                <a:latin typeface="+mn-lt"/>
              </a:rPr>
              <a:t>кладів  проекту  для впровадження  якісної  превентивної  освіти  </a:t>
            </a:r>
            <a:r>
              <a:rPr lang="uk-UA" sz="2000" b="1" dirty="0" smtClean="0">
                <a:solidFill>
                  <a:srgbClr val="006666"/>
                </a:solidFill>
                <a:latin typeface="+mn-lt"/>
              </a:rPr>
              <a:t>значно розширено </a:t>
            </a:r>
            <a:r>
              <a:rPr lang="uk-UA" sz="2000" dirty="0" smtClean="0">
                <a:solidFill>
                  <a:srgbClr val="006666"/>
                </a:solidFill>
                <a:latin typeface="+mn-lt"/>
              </a:rPr>
              <a:t>(замість  запланованих 400 фактично  615 , з яких після  анексії  АР Крим залишилось 579).</a:t>
            </a:r>
            <a:r>
              <a:rPr lang="ru-RU" sz="2000" dirty="0" smtClean="0"/>
              <a:t> </a:t>
            </a:r>
          </a:p>
          <a:p>
            <a:pPr algn="l">
              <a:lnSpc>
                <a:spcPct val="114000"/>
              </a:lnSpc>
            </a:pPr>
            <a:endParaRPr lang="uk-UA" dirty="0" smtClean="0">
              <a:solidFill>
                <a:srgbClr val="006666"/>
              </a:solidFill>
            </a:endParaRPr>
          </a:p>
          <a:p>
            <a:pPr algn="l">
              <a:lnSpc>
                <a:spcPct val="114000"/>
              </a:lnSpc>
            </a:pPr>
            <a:r>
              <a:rPr lang="uk-UA" sz="2000" dirty="0" smtClean="0">
                <a:solidFill>
                  <a:srgbClr val="006666"/>
                </a:solidFill>
              </a:rPr>
              <a:t>Базові навчальні заклади, зокрема забезпечують</a:t>
            </a:r>
            <a:r>
              <a:rPr lang="uk-UA" sz="2000" dirty="0" smtClean="0"/>
              <a:t>:</a:t>
            </a:r>
          </a:p>
          <a:p>
            <a:pPr lvl="1" algn="l">
              <a:lnSpc>
                <a:spcPct val="120000"/>
              </a:lnSpc>
              <a:buFont typeface="Wingdings" pitchFamily="2" charset="2"/>
              <a:buChar char="ü"/>
            </a:pPr>
            <a:r>
              <a:rPr lang="uk-UA" sz="1700" dirty="0" smtClean="0">
                <a:latin typeface="+mn-lt"/>
              </a:rPr>
              <a:t>навчання учнів на основі розвитку життєвих навичок;</a:t>
            </a:r>
          </a:p>
          <a:p>
            <a:pPr lvl="1" algn="l">
              <a:lnSpc>
                <a:spcPct val="120000"/>
              </a:lnSpc>
              <a:buFont typeface="Wingdings" pitchFamily="2" charset="2"/>
              <a:buChar char="ü"/>
            </a:pPr>
            <a:r>
              <a:rPr lang="uk-UA" sz="1700" dirty="0" smtClean="0">
                <a:latin typeface="+mn-lt"/>
              </a:rPr>
              <a:t>створення сприятливого шкільного середовища та інтеграцію ВІЛ-позитивних дітей;</a:t>
            </a:r>
          </a:p>
          <a:p>
            <a:pPr lvl="1" algn="l">
              <a:lnSpc>
                <a:spcPct val="120000"/>
              </a:lnSpc>
              <a:buFont typeface="Wingdings" pitchFamily="2" charset="2"/>
              <a:buChar char="ü"/>
            </a:pPr>
            <a:r>
              <a:rPr lang="uk-UA" sz="1700" dirty="0" smtClean="0">
                <a:latin typeface="+mn-lt"/>
              </a:rPr>
              <a:t>зниження стигми, дискримінації та насильства;</a:t>
            </a:r>
          </a:p>
          <a:p>
            <a:pPr lvl="1" algn="l">
              <a:lnSpc>
                <a:spcPct val="120000"/>
              </a:lnSpc>
              <a:buFont typeface="Wingdings" pitchFamily="2" charset="2"/>
              <a:buChar char="ü"/>
            </a:pPr>
            <a:r>
              <a:rPr lang="uk-UA" sz="1700" dirty="0" smtClean="0">
                <a:latin typeface="+mn-lt"/>
              </a:rPr>
              <a:t>розвиток партнерства з батьками, учнями, державними та громадськими організаціями</a:t>
            </a:r>
          </a:p>
          <a:p>
            <a:pPr lvl="1" algn="l">
              <a:lnSpc>
                <a:spcPct val="120000"/>
              </a:lnSpc>
              <a:buFont typeface="Wingdings" pitchFamily="2" charset="2"/>
              <a:buChar char="ü"/>
            </a:pPr>
            <a:endParaRPr lang="uk-UA" dirty="0" smtClean="0">
              <a:latin typeface="+mn-lt"/>
            </a:endParaRPr>
          </a:p>
          <a:p>
            <a:pPr algn="l">
              <a:lnSpc>
                <a:spcPct val="120000"/>
              </a:lnSpc>
            </a:pPr>
            <a:r>
              <a:rPr lang="uk-UA" sz="1800" b="1" dirty="0" smtClean="0">
                <a:solidFill>
                  <a:srgbClr val="006666"/>
                </a:solidFill>
                <a:latin typeface="+mn-lt"/>
              </a:rPr>
              <a:t>Завдяки проекту ГФ, </a:t>
            </a:r>
            <a:r>
              <a:rPr lang="uk-UA" sz="1800" dirty="0" smtClean="0">
                <a:solidFill>
                  <a:srgbClr val="006666"/>
                </a:solidFill>
                <a:latin typeface="+mn-lt"/>
              </a:rPr>
              <a:t>базові навчальні заклади мають можливість слугувати центрами поширення кращих практик </a:t>
            </a:r>
            <a:r>
              <a:rPr lang="uk-UA" sz="1800" b="1" dirty="0" smtClean="0">
                <a:solidFill>
                  <a:srgbClr val="006666"/>
                </a:solidFill>
                <a:latin typeface="+mn-lt"/>
              </a:rPr>
              <a:t>ще на 8000 навчальних закладів, </a:t>
            </a:r>
            <a:r>
              <a:rPr lang="uk-UA" sz="1800" dirty="0" smtClean="0">
                <a:solidFill>
                  <a:srgbClr val="006666"/>
                </a:solidFill>
                <a:latin typeface="+mn-lt"/>
              </a:rPr>
              <a:t>забезпечених ресурсами для викладання  курсу  “ Захисти себе від ВІЛ ” </a:t>
            </a:r>
          </a:p>
          <a:p>
            <a:pPr algn="l"/>
            <a:endParaRPr lang="uk-UA" sz="2000" dirty="0" smtClean="0">
              <a:solidFill>
                <a:srgbClr val="006666"/>
              </a:solidFill>
              <a:latin typeface="+mn-lt"/>
            </a:endParaRPr>
          </a:p>
          <a:p>
            <a:pPr algn="l"/>
            <a:endParaRPr lang="uk-UA" sz="2000" dirty="0" smtClean="0">
              <a:solidFill>
                <a:srgbClr val="006666"/>
              </a:solidFill>
              <a:latin typeface="+mn-lt"/>
            </a:endParaRPr>
          </a:p>
          <a:p>
            <a:pPr algn="l"/>
            <a:endParaRPr lang="uk-UA" sz="2000" dirty="0" smtClean="0">
              <a:solidFill>
                <a:srgbClr val="006666"/>
              </a:solidFill>
              <a:latin typeface="+mn-lt"/>
            </a:endParaRPr>
          </a:p>
        </p:txBody>
      </p:sp>
      <p:pic>
        <p:nvPicPr>
          <p:cNvPr id="28674" name="Picture 2" descr="flag_2colors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7839835" y="0"/>
            <a:ext cx="1304165" cy="91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Users\VAIO\Desktop\Презентация ПОН\Полезные лого и изображения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1296144" cy="1116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187450" y="188913"/>
            <a:ext cx="79565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endParaRPr lang="ru-RU" sz="2800" b="1" dirty="0">
              <a:solidFill>
                <a:srgbClr val="CC3300"/>
              </a:solidFill>
            </a:endParaRPr>
          </a:p>
        </p:txBody>
      </p:sp>
      <p:sp>
        <p:nvSpPr>
          <p:cNvPr id="6" name="Rectangle 13"/>
          <p:cNvSpPr txBox="1">
            <a:spLocks noChangeArrowheads="1"/>
          </p:cNvSpPr>
          <p:nvPr/>
        </p:nvSpPr>
        <p:spPr bwMode="auto">
          <a:xfrm>
            <a:off x="1403648" y="333375"/>
            <a:ext cx="6265836" cy="102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14350" lvl="0" indent="-514350" eaLnBrk="0" hangingPunct="0">
              <a:defRPr/>
            </a:pPr>
            <a:r>
              <a:rPr lang="uk-UA" sz="3200" b="1" kern="0" dirty="0" smtClean="0">
                <a:solidFill>
                  <a:srgbClr val="CC3300"/>
                </a:solidFill>
              </a:rPr>
              <a:t>5. Потенціал</a:t>
            </a:r>
            <a:endParaRPr lang="ru-RU" sz="3200" b="1" kern="0" dirty="0" smtClean="0">
              <a:solidFill>
                <a:srgbClr val="CC3300"/>
              </a:solidFill>
            </a:endParaRPr>
          </a:p>
        </p:txBody>
      </p:sp>
      <p:sp>
        <p:nvSpPr>
          <p:cNvPr id="14" name="Rectangle 14"/>
          <p:cNvSpPr txBox="1">
            <a:spLocks noChangeArrowheads="1"/>
          </p:cNvSpPr>
          <p:nvPr/>
        </p:nvSpPr>
        <p:spPr bwMode="auto">
          <a:xfrm>
            <a:off x="251520" y="1844824"/>
            <a:ext cx="8640960" cy="47525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ru-RU" sz="2000" b="0" i="0" u="none" strike="noStrike" kern="0" cap="none" spc="0" normalizeH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l"/>
            <a:r>
              <a:rPr lang="uk-UA" sz="2000" b="1" dirty="0" smtClean="0">
                <a:solidFill>
                  <a:srgbClr val="006666"/>
                </a:solidFill>
              </a:rPr>
              <a:t>Посилено кадровий і ресурсний потенціал базових навчальних закладів проекту, зокрема:</a:t>
            </a:r>
          </a:p>
          <a:p>
            <a:pPr algn="l"/>
            <a:endParaRPr lang="uk-UA" sz="1000" b="1" dirty="0" smtClean="0">
              <a:solidFill>
                <a:srgbClr val="006666"/>
              </a:solidFill>
            </a:endParaRPr>
          </a:p>
          <a:p>
            <a:pPr algn="l"/>
            <a:endParaRPr lang="uk-UA" sz="400" b="1" dirty="0" smtClean="0">
              <a:solidFill>
                <a:srgbClr val="006666"/>
              </a:solidFill>
            </a:endParaRPr>
          </a:p>
          <a:p>
            <a:pPr lvl="1" algn="l">
              <a:lnSpc>
                <a:spcPct val="120000"/>
              </a:lnSpc>
              <a:buFont typeface="Wingdings" pitchFamily="2" charset="2"/>
              <a:buChar char="ü"/>
            </a:pPr>
            <a:r>
              <a:rPr lang="uk-UA" sz="1800" dirty="0" smtClean="0"/>
              <a:t>здійснено підготовку понад 1800 вчителів початкової, основної і старшої школи з питань превентивного навчання учнів, створення сприятливого середовища, розбудови партнерства  тощо;</a:t>
            </a:r>
          </a:p>
          <a:p>
            <a:pPr lvl="1" algn="l">
              <a:lnSpc>
                <a:spcPct val="120000"/>
              </a:lnSpc>
              <a:buFont typeface="Wingdings" pitchFamily="2" charset="2"/>
              <a:buChar char="ü"/>
            </a:pPr>
            <a:endParaRPr lang="uk-UA" sz="1000" dirty="0" smtClean="0"/>
          </a:p>
          <a:p>
            <a:pPr lvl="1" algn="l">
              <a:lnSpc>
                <a:spcPct val="120000"/>
              </a:lnSpc>
              <a:buFont typeface="Wingdings" pitchFamily="2" charset="2"/>
              <a:buChar char="ü"/>
            </a:pPr>
            <a:r>
              <a:rPr lang="uk-UA" sz="1800" dirty="0" smtClean="0"/>
              <a:t>навчальні заклади забезпечено комплектами для викладання </a:t>
            </a:r>
            <a:r>
              <a:rPr lang="uk-UA" sz="1800" noProof="1" smtClean="0"/>
              <a:t>тренінгового</a:t>
            </a:r>
            <a:r>
              <a:rPr lang="uk-UA" sz="1800" dirty="0" smtClean="0"/>
              <a:t> курсу «Захисти себе від ВІЛ» і предмета «Основи здоров’я»;</a:t>
            </a:r>
          </a:p>
          <a:p>
            <a:pPr lvl="1" algn="l">
              <a:lnSpc>
                <a:spcPct val="120000"/>
              </a:lnSpc>
              <a:buFont typeface="Wingdings" pitchFamily="2" charset="2"/>
              <a:buChar char="ü"/>
            </a:pPr>
            <a:endParaRPr lang="uk-UA" sz="1000" dirty="0" smtClean="0"/>
          </a:p>
          <a:p>
            <a:pPr lvl="1" algn="l">
              <a:lnSpc>
                <a:spcPct val="120000"/>
              </a:lnSpc>
              <a:buFont typeface="Wingdings" pitchFamily="2" charset="2"/>
              <a:buChar char="ü"/>
            </a:pPr>
            <a:r>
              <a:rPr lang="uk-UA" sz="1800" dirty="0" smtClean="0"/>
              <a:t>студентські гуртожитки забезпечені плакатами профілактичної тематики;</a:t>
            </a:r>
          </a:p>
          <a:p>
            <a:pPr lvl="1" algn="l">
              <a:lnSpc>
                <a:spcPct val="120000"/>
              </a:lnSpc>
              <a:buFont typeface="Wingdings" pitchFamily="2" charset="2"/>
              <a:buChar char="ü"/>
            </a:pPr>
            <a:endParaRPr lang="uk-UA" sz="1000" dirty="0" smtClean="0"/>
          </a:p>
          <a:p>
            <a:pPr lvl="1" algn="l">
              <a:lnSpc>
                <a:spcPct val="120000"/>
              </a:lnSpc>
              <a:buFont typeface="Wingdings" pitchFamily="2" charset="2"/>
              <a:buChar char="ü"/>
            </a:pPr>
            <a:r>
              <a:rPr lang="uk-UA" sz="1800" dirty="0" smtClean="0"/>
              <a:t>підготовлено волонтерів за проектом “ Маршрут безпеки ” для організації позакласної роботи серед  учнівської молоді</a:t>
            </a:r>
            <a:endParaRPr lang="uk-UA" sz="1800" dirty="0" smtClean="0">
              <a:solidFill>
                <a:srgbClr val="006666"/>
              </a:solidFill>
              <a:latin typeface="+mn-lt"/>
            </a:endParaRPr>
          </a:p>
          <a:p>
            <a:pPr algn="l"/>
            <a:endParaRPr lang="uk-UA" sz="2000" dirty="0" smtClean="0">
              <a:solidFill>
                <a:srgbClr val="006666"/>
              </a:solidFill>
              <a:latin typeface="+mn-lt"/>
            </a:endParaRPr>
          </a:p>
          <a:p>
            <a:pPr algn="l"/>
            <a:endParaRPr lang="uk-UA" sz="2000" dirty="0" smtClean="0">
              <a:solidFill>
                <a:srgbClr val="006666"/>
              </a:solidFill>
              <a:latin typeface="+mn-lt"/>
            </a:endParaRPr>
          </a:p>
        </p:txBody>
      </p:sp>
      <p:pic>
        <p:nvPicPr>
          <p:cNvPr id="28674" name="Picture 2" descr="flag_2colors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7839835" y="0"/>
            <a:ext cx="1304165" cy="91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VAIO\Desktop\Презентация ПОН\Полезные лого и изображения\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48680"/>
            <a:ext cx="1606350" cy="1172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187450" y="188913"/>
            <a:ext cx="79565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endParaRPr lang="ru-RU" sz="2800" b="1" dirty="0">
              <a:solidFill>
                <a:srgbClr val="CC3300"/>
              </a:solidFill>
            </a:endParaRPr>
          </a:p>
        </p:txBody>
      </p:sp>
      <p:sp>
        <p:nvSpPr>
          <p:cNvPr id="6" name="Rectangle 13"/>
          <p:cNvSpPr txBox="1">
            <a:spLocks noChangeArrowheads="1"/>
          </p:cNvSpPr>
          <p:nvPr/>
        </p:nvSpPr>
        <p:spPr bwMode="auto">
          <a:xfrm>
            <a:off x="1619672" y="332656"/>
            <a:ext cx="6265836" cy="102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14350" lvl="0" indent="-514350" eaLnBrk="0" hangingPunct="0">
              <a:defRPr/>
            </a:pPr>
            <a:r>
              <a:rPr lang="uk-UA" sz="3200" b="1" kern="0" dirty="0" smtClean="0">
                <a:solidFill>
                  <a:srgbClr val="CC3300"/>
                </a:solidFill>
              </a:rPr>
              <a:t>6. Профілактика</a:t>
            </a:r>
          </a:p>
          <a:p>
            <a:pPr marL="514350" lvl="0" indent="-514350" eaLnBrk="0" hangingPunct="0">
              <a:defRPr/>
            </a:pPr>
            <a:r>
              <a:rPr lang="uk-UA" sz="2800" b="1" kern="0" dirty="0" smtClean="0">
                <a:solidFill>
                  <a:srgbClr val="006666"/>
                </a:solidFill>
              </a:rPr>
              <a:t>(охоплення учнів)</a:t>
            </a:r>
            <a:endParaRPr lang="ru-RU" sz="2800" b="1" kern="0" dirty="0" smtClean="0">
              <a:solidFill>
                <a:srgbClr val="006666"/>
              </a:solidFill>
            </a:endParaRPr>
          </a:p>
        </p:txBody>
      </p:sp>
      <p:sp>
        <p:nvSpPr>
          <p:cNvPr id="14" name="Rectangle 14"/>
          <p:cNvSpPr txBox="1">
            <a:spLocks noChangeArrowheads="1"/>
          </p:cNvSpPr>
          <p:nvPr/>
        </p:nvSpPr>
        <p:spPr bwMode="auto">
          <a:xfrm>
            <a:off x="251520" y="1844824"/>
            <a:ext cx="8640960" cy="47525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ru-RU" sz="2000" b="0" i="0" u="none" strike="noStrike" kern="0" cap="none" spc="0" normalizeH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l"/>
            <a:r>
              <a:rPr lang="uk-UA" sz="2000" b="1" dirty="0" smtClean="0">
                <a:solidFill>
                  <a:srgbClr val="006666"/>
                </a:solidFill>
              </a:rPr>
              <a:t>Профілактичними програмами охоплено більш як 50 тисяч учнів базових навчальних закладів.  Із них:</a:t>
            </a:r>
          </a:p>
          <a:p>
            <a:pPr algn="l"/>
            <a:endParaRPr lang="uk-UA" b="1" dirty="0" smtClean="0">
              <a:solidFill>
                <a:srgbClr val="006666"/>
              </a:solidFill>
            </a:endParaRPr>
          </a:p>
          <a:p>
            <a:pPr algn="l"/>
            <a:endParaRPr lang="uk-UA" sz="400" b="1" dirty="0" smtClean="0">
              <a:solidFill>
                <a:srgbClr val="006666"/>
              </a:solidFill>
            </a:endParaRPr>
          </a:p>
          <a:p>
            <a:pPr lvl="1" algn="l">
              <a:lnSpc>
                <a:spcPct val="120000"/>
              </a:lnSpc>
              <a:buFont typeface="Wingdings" pitchFamily="2" charset="2"/>
              <a:buChar char="ü"/>
            </a:pPr>
            <a:r>
              <a:rPr lang="uk-UA" sz="2000" dirty="0" smtClean="0"/>
              <a:t>понад 12 тисяч учнів віком 15-17 років навчаються за </a:t>
            </a:r>
            <a:r>
              <a:rPr lang="uk-UA" sz="2000" noProof="1" smtClean="0"/>
              <a:t>тренінговим</a:t>
            </a:r>
            <a:r>
              <a:rPr lang="uk-UA" sz="2000" dirty="0" smtClean="0"/>
              <a:t> курсом «Захисти себе від ВІЛ» ;</a:t>
            </a:r>
          </a:p>
          <a:p>
            <a:pPr lvl="1" algn="l">
              <a:lnSpc>
                <a:spcPct val="120000"/>
              </a:lnSpc>
              <a:buFont typeface="Wingdings" pitchFamily="2" charset="2"/>
              <a:buChar char="ü"/>
            </a:pPr>
            <a:endParaRPr lang="uk-UA" dirty="0" smtClean="0"/>
          </a:p>
          <a:p>
            <a:pPr lvl="1" algn="l">
              <a:lnSpc>
                <a:spcPct val="120000"/>
              </a:lnSpc>
              <a:buFont typeface="Wingdings" pitchFamily="2" charset="2"/>
              <a:buChar char="ü"/>
            </a:pPr>
            <a:r>
              <a:rPr lang="uk-UA" sz="2000" dirty="0" smtClean="0"/>
              <a:t>близько 40 тис. учнів 1-9 класів вивчають основи здоров’я з підготовленими в рамках проекту вчителями.</a:t>
            </a:r>
          </a:p>
          <a:p>
            <a:pPr algn="l">
              <a:lnSpc>
                <a:spcPct val="120000"/>
              </a:lnSpc>
            </a:pPr>
            <a:endParaRPr lang="uk-UA" sz="2000" dirty="0" smtClean="0">
              <a:solidFill>
                <a:srgbClr val="006666"/>
              </a:solidFill>
            </a:endParaRPr>
          </a:p>
          <a:p>
            <a:pPr algn="l">
              <a:lnSpc>
                <a:spcPct val="120000"/>
              </a:lnSpc>
            </a:pPr>
            <a:r>
              <a:rPr lang="uk-UA" sz="2000" b="1" dirty="0" smtClean="0">
                <a:solidFill>
                  <a:srgbClr val="006666"/>
                </a:solidFill>
              </a:rPr>
              <a:t>Додатково,  в рамках комплементарного проекту ГФ, понад 172 000 учнів із 8000 ЗНЗ та ПТНЗ охоплені навчанням за курсом «Захисти себе від ВІЛ ».</a:t>
            </a:r>
            <a:endParaRPr lang="uk-UA" sz="2000" b="1" dirty="0" smtClean="0">
              <a:solidFill>
                <a:srgbClr val="006666"/>
              </a:solidFill>
              <a:latin typeface="+mn-lt"/>
            </a:endParaRPr>
          </a:p>
          <a:p>
            <a:pPr algn="l"/>
            <a:endParaRPr lang="uk-UA" sz="2000" dirty="0" smtClean="0">
              <a:solidFill>
                <a:srgbClr val="006666"/>
              </a:solidFill>
              <a:latin typeface="+mn-lt"/>
            </a:endParaRPr>
          </a:p>
        </p:txBody>
      </p:sp>
      <p:pic>
        <p:nvPicPr>
          <p:cNvPr id="28674" name="Picture 2" descr="flag_2colors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7839835" y="0"/>
            <a:ext cx="1304165" cy="91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VAIO\Desktop\Презентация ПОН\Полезные лого и изображения\5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85996"/>
            <a:ext cx="1368152" cy="1231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187450" y="188913"/>
            <a:ext cx="79565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endParaRPr lang="ru-RU" sz="2800" b="1" dirty="0">
              <a:solidFill>
                <a:srgbClr val="CC3300"/>
              </a:solidFill>
            </a:endParaRPr>
          </a:p>
        </p:txBody>
      </p:sp>
      <p:sp>
        <p:nvSpPr>
          <p:cNvPr id="6" name="Rectangle 13"/>
          <p:cNvSpPr txBox="1">
            <a:spLocks noChangeArrowheads="1"/>
          </p:cNvSpPr>
          <p:nvPr/>
        </p:nvSpPr>
        <p:spPr bwMode="auto">
          <a:xfrm>
            <a:off x="2411760" y="404664"/>
            <a:ext cx="5689772" cy="102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14350" lvl="0" indent="-514350" eaLnBrk="0" hangingPunct="0">
              <a:defRPr/>
            </a:pPr>
            <a:r>
              <a:rPr lang="uk-UA" sz="3200" b="1" kern="0" dirty="0" smtClean="0">
                <a:solidFill>
                  <a:srgbClr val="CC3300"/>
                </a:solidFill>
              </a:rPr>
              <a:t>7. Громадська активність</a:t>
            </a:r>
            <a:endParaRPr lang="ru-RU" sz="3200" b="1" kern="0" dirty="0" smtClean="0">
              <a:solidFill>
                <a:srgbClr val="CC3300"/>
              </a:solidFill>
            </a:endParaRPr>
          </a:p>
        </p:txBody>
      </p:sp>
      <p:sp>
        <p:nvSpPr>
          <p:cNvPr id="14" name="Rectangle 14"/>
          <p:cNvSpPr txBox="1">
            <a:spLocks noChangeArrowheads="1"/>
          </p:cNvSpPr>
          <p:nvPr/>
        </p:nvSpPr>
        <p:spPr bwMode="auto">
          <a:xfrm>
            <a:off x="251520" y="1844824"/>
            <a:ext cx="8640960" cy="47525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ru-RU" sz="2000" b="0" i="0" u="none" strike="noStrike" kern="0" cap="none" spc="0" normalizeH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l"/>
            <a:r>
              <a:rPr lang="uk-UA" sz="2000" b="1" dirty="0" smtClean="0">
                <a:solidFill>
                  <a:srgbClr val="006666"/>
                </a:solidFill>
              </a:rPr>
              <a:t>Створено  мережу  громадських  активістів  Всеукраїнської спілки  вчителів і тренерів (ВСЕСВІТ). Мережа ВСЕСВТ охоплює  всі  регіони  України:</a:t>
            </a:r>
          </a:p>
          <a:p>
            <a:pPr algn="l"/>
            <a:endParaRPr lang="uk-UA" sz="2000" dirty="0" smtClean="0">
              <a:solidFill>
                <a:srgbClr val="006666"/>
              </a:solidFill>
            </a:endParaRPr>
          </a:p>
          <a:p>
            <a:pPr lvl="1" algn="l">
              <a:lnSpc>
                <a:spcPct val="120000"/>
              </a:lnSpc>
              <a:buFont typeface="Wingdings" pitchFamily="2" charset="2"/>
              <a:buChar char="ü"/>
            </a:pPr>
            <a:r>
              <a:rPr lang="uk-UA" sz="2000" dirty="0" smtClean="0">
                <a:latin typeface="+mn-lt"/>
              </a:rPr>
              <a:t>Значна частина  регіональних активістів ВСЕСВІТ представлена у  міжвідомчих  робочих групах  при регіональних координаційних радах з питань протидії епідемії туберкульозу і ВІЛ/СНІДу </a:t>
            </a:r>
          </a:p>
          <a:p>
            <a:pPr lvl="1" algn="l">
              <a:lnSpc>
                <a:spcPct val="120000"/>
              </a:lnSpc>
              <a:buFont typeface="Wingdings" pitchFamily="2" charset="2"/>
              <a:buChar char="ü"/>
            </a:pPr>
            <a:endParaRPr lang="uk-UA" sz="2000" dirty="0" smtClean="0">
              <a:latin typeface="+mn-lt"/>
            </a:endParaRPr>
          </a:p>
          <a:p>
            <a:pPr lvl="1" algn="l">
              <a:lnSpc>
                <a:spcPct val="120000"/>
              </a:lnSpc>
              <a:buFont typeface="Wingdings" pitchFamily="2" charset="2"/>
              <a:buChar char="ü"/>
            </a:pPr>
            <a:r>
              <a:rPr lang="uk-UA" sz="2000" dirty="0" smtClean="0">
                <a:latin typeface="+mn-lt"/>
              </a:rPr>
              <a:t>Одне із найважливіших досягнень активістів ВСЕСВІТ – вдалося </a:t>
            </a:r>
            <a:r>
              <a:rPr lang="uk-UA" sz="2000" dirty="0" err="1" smtClean="0">
                <a:latin typeface="+mn-lt"/>
              </a:rPr>
              <a:t>“відстояти”</a:t>
            </a:r>
            <a:r>
              <a:rPr lang="uk-UA" sz="2000" dirty="0" smtClean="0">
                <a:latin typeface="+mn-lt"/>
              </a:rPr>
              <a:t> предмет </a:t>
            </a:r>
            <a:r>
              <a:rPr lang="en-US" sz="2000" dirty="0" smtClean="0">
                <a:latin typeface="+mn-lt"/>
              </a:rPr>
              <a:t> “</a:t>
            </a:r>
            <a:r>
              <a:rPr lang="uk-UA" sz="2000" dirty="0" smtClean="0">
                <a:latin typeface="+mn-lt"/>
              </a:rPr>
              <a:t>Основи здоров</a:t>
            </a:r>
            <a:r>
              <a:rPr lang="en-US" sz="2000" dirty="0" smtClean="0">
                <a:latin typeface="+mn-lt"/>
              </a:rPr>
              <a:t>’</a:t>
            </a:r>
            <a:r>
              <a:rPr lang="uk-UA" sz="2000" dirty="0" smtClean="0">
                <a:latin typeface="+mn-lt"/>
              </a:rPr>
              <a:t>я”  у 9 класах ЗНЗ</a:t>
            </a:r>
          </a:p>
          <a:p>
            <a:pPr algn="l"/>
            <a:endParaRPr lang="uk-UA" sz="2000" dirty="0" smtClean="0">
              <a:solidFill>
                <a:srgbClr val="006666"/>
              </a:solidFill>
              <a:latin typeface="+mn-lt"/>
            </a:endParaRPr>
          </a:p>
        </p:txBody>
      </p:sp>
      <p:pic>
        <p:nvPicPr>
          <p:cNvPr id="28674" name="Picture 2" descr="flag_2colors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7839835" y="0"/>
            <a:ext cx="1304165" cy="91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C:\Users\VAIO\Desktop\Презентация ПОН\Полезные лого и изображения\654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78914"/>
            <a:ext cx="1368152" cy="919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187450" y="188913"/>
            <a:ext cx="79565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endParaRPr lang="ru-RU" sz="2800" b="1" dirty="0">
              <a:solidFill>
                <a:srgbClr val="CC3300"/>
              </a:solidFill>
            </a:endParaRPr>
          </a:p>
        </p:txBody>
      </p:sp>
      <p:sp>
        <p:nvSpPr>
          <p:cNvPr id="6" name="Rectangle 13"/>
          <p:cNvSpPr txBox="1">
            <a:spLocks noChangeArrowheads="1"/>
          </p:cNvSpPr>
          <p:nvPr/>
        </p:nvSpPr>
        <p:spPr bwMode="auto">
          <a:xfrm>
            <a:off x="1547664" y="404664"/>
            <a:ext cx="6553868" cy="102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14350" lvl="0" indent="-514350" eaLnBrk="0" hangingPunct="0">
              <a:defRPr/>
            </a:pPr>
            <a:r>
              <a:rPr lang="en-US" sz="3200" b="1" kern="0" dirty="0" smtClean="0">
                <a:solidFill>
                  <a:srgbClr val="CC3300"/>
                </a:solidFill>
              </a:rPr>
              <a:t>8</a:t>
            </a:r>
            <a:r>
              <a:rPr lang="uk-UA" sz="3200" b="1" kern="0" dirty="0" smtClean="0">
                <a:solidFill>
                  <a:srgbClr val="CC3300"/>
                </a:solidFill>
              </a:rPr>
              <a:t>. Технології</a:t>
            </a:r>
            <a:endParaRPr lang="ru-RU" sz="3200" b="1" kern="0" dirty="0" smtClean="0">
              <a:solidFill>
                <a:srgbClr val="CC3300"/>
              </a:solidFill>
            </a:endParaRPr>
          </a:p>
        </p:txBody>
      </p:sp>
      <p:sp>
        <p:nvSpPr>
          <p:cNvPr id="14" name="Rectangle 14"/>
          <p:cNvSpPr txBox="1">
            <a:spLocks noChangeArrowheads="1"/>
          </p:cNvSpPr>
          <p:nvPr/>
        </p:nvSpPr>
        <p:spPr bwMode="auto">
          <a:xfrm>
            <a:off x="251520" y="1844824"/>
            <a:ext cx="8640960" cy="47525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ru-RU" sz="2000" b="0" i="0" u="none" strike="noStrike" kern="0" cap="none" spc="0" normalizeH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l"/>
            <a:r>
              <a:rPr lang="uk-UA" sz="2000" b="1" dirty="0" smtClean="0">
                <a:solidFill>
                  <a:srgbClr val="006666"/>
                </a:solidFill>
              </a:rPr>
              <a:t>Створено й успішно  функціонує  портал  превентивної  освіти, що  надає  можливості  всім бажаючим  для оперативного обміну досвідом </a:t>
            </a:r>
            <a:r>
              <a:rPr lang="en-US" sz="2000" b="1" dirty="0" smtClean="0">
                <a:solidFill>
                  <a:srgbClr val="C00000"/>
                </a:solidFill>
              </a:rPr>
              <a:t>autta.org.ua</a:t>
            </a:r>
            <a:endParaRPr lang="uk-UA" sz="2000" b="1" dirty="0" smtClean="0">
              <a:solidFill>
                <a:srgbClr val="C0000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uk-UA" sz="1000" b="1" dirty="0" smtClean="0">
              <a:solidFill>
                <a:srgbClr val="006666"/>
              </a:solidFill>
            </a:endParaRPr>
          </a:p>
          <a:p>
            <a:pPr marL="623888" lvl="2" indent="-260350" algn="l">
              <a:lnSpc>
                <a:spcPct val="120000"/>
              </a:lnSpc>
              <a:buFont typeface="Wingdings" pitchFamily="2" charset="2"/>
              <a:buChar char="ü"/>
            </a:pPr>
            <a:r>
              <a:rPr lang="uk-UA" sz="2000" dirty="0" smtClean="0"/>
              <a:t>Упродовж навчального року портал щодня відвідують до 200 користувачів з різних країн світу</a:t>
            </a:r>
          </a:p>
          <a:p>
            <a:pPr marL="623888" lvl="2" indent="-260350" algn="l">
              <a:lnSpc>
                <a:spcPct val="120000"/>
              </a:lnSpc>
              <a:buFont typeface="Wingdings" pitchFamily="2" charset="2"/>
              <a:buChar char="ü"/>
            </a:pPr>
            <a:endParaRPr lang="uk-UA" sz="1000" dirty="0" smtClean="0"/>
          </a:p>
          <a:p>
            <a:pPr marL="623888" lvl="2" indent="-260350" algn="l">
              <a:lnSpc>
                <a:spcPct val="120000"/>
              </a:lnSpc>
              <a:buFont typeface="Wingdings" pitchFamily="2" charset="2"/>
              <a:buChar char="ü"/>
            </a:pPr>
            <a:r>
              <a:rPr lang="uk-UA" sz="2000" dirty="0" smtClean="0"/>
              <a:t>Портал відвідують користувачі з 32 країн світу</a:t>
            </a:r>
          </a:p>
          <a:p>
            <a:pPr marL="623888" lvl="2" indent="-260350" algn="l">
              <a:lnSpc>
                <a:spcPct val="120000"/>
              </a:lnSpc>
              <a:buFont typeface="Wingdings" pitchFamily="2" charset="2"/>
              <a:buChar char="ü"/>
            </a:pPr>
            <a:endParaRPr lang="uk-UA" sz="2000" dirty="0" smtClean="0"/>
          </a:p>
          <a:p>
            <a:pPr marL="623888" lvl="2" indent="-260350" algn="l">
              <a:lnSpc>
                <a:spcPct val="120000"/>
              </a:lnSpc>
              <a:buFont typeface="Wingdings" pitchFamily="2" charset="2"/>
              <a:buChar char="ü"/>
            </a:pPr>
            <a:endParaRPr lang="uk-UA" sz="2000" dirty="0" smtClean="0"/>
          </a:p>
          <a:p>
            <a:pPr algn="l">
              <a:lnSpc>
                <a:spcPct val="120000"/>
              </a:lnSpc>
              <a:buFont typeface="Wingdings" pitchFamily="2" charset="2"/>
              <a:buChar char="ü"/>
            </a:pPr>
            <a:endParaRPr lang="uk-UA" sz="2000" b="1" dirty="0" smtClean="0">
              <a:solidFill>
                <a:srgbClr val="006666"/>
              </a:solidFill>
            </a:endParaRPr>
          </a:p>
          <a:p>
            <a:pPr algn="l">
              <a:lnSpc>
                <a:spcPct val="120000"/>
              </a:lnSpc>
              <a:buFont typeface="Wingdings" pitchFamily="2" charset="2"/>
              <a:buChar char="ü"/>
            </a:pPr>
            <a:endParaRPr lang="uk-UA" sz="2000" b="1" dirty="0" smtClean="0">
              <a:solidFill>
                <a:srgbClr val="006666"/>
              </a:solidFill>
            </a:endParaRPr>
          </a:p>
          <a:p>
            <a:pPr algn="l"/>
            <a:endParaRPr lang="uk-UA" sz="2000" b="1" dirty="0" smtClean="0">
              <a:solidFill>
                <a:srgbClr val="006666"/>
              </a:solidFill>
            </a:endParaRPr>
          </a:p>
          <a:p>
            <a:pPr algn="l"/>
            <a:endParaRPr lang="uk-UA" sz="2000" b="1" dirty="0" smtClean="0">
              <a:solidFill>
                <a:srgbClr val="006666"/>
              </a:solidFill>
            </a:endParaRPr>
          </a:p>
          <a:p>
            <a:pPr algn="l"/>
            <a:endParaRPr lang="uk-UA" sz="2000" b="1" dirty="0" smtClean="0">
              <a:solidFill>
                <a:srgbClr val="006666"/>
              </a:solidFill>
            </a:endParaRPr>
          </a:p>
          <a:p>
            <a:pPr algn="l"/>
            <a:endParaRPr lang="uk-UA" sz="2000" b="1" dirty="0" smtClean="0">
              <a:solidFill>
                <a:srgbClr val="006666"/>
              </a:solidFill>
            </a:endParaRPr>
          </a:p>
          <a:p>
            <a:pPr algn="l"/>
            <a:endParaRPr lang="uk-UA" sz="2000" b="1" dirty="0" smtClean="0">
              <a:solidFill>
                <a:srgbClr val="006666"/>
              </a:solidFill>
            </a:endParaRPr>
          </a:p>
          <a:p>
            <a:pPr algn="l"/>
            <a:endParaRPr lang="uk-UA" sz="2000" b="1" dirty="0" smtClean="0">
              <a:solidFill>
                <a:srgbClr val="006666"/>
              </a:solidFill>
              <a:latin typeface="+mn-lt"/>
            </a:endParaRPr>
          </a:p>
        </p:txBody>
      </p:sp>
      <p:pic>
        <p:nvPicPr>
          <p:cNvPr id="28674" name="Picture 2" descr="flag_2colors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7839835" y="0"/>
            <a:ext cx="1304165" cy="91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C:\Users\VAIO\Desktop\Презентация ПОН\Полезные лого и изображения\55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51435"/>
            <a:ext cx="1152128" cy="1125713"/>
          </a:xfrm>
          <a:prstGeom prst="rect">
            <a:avLst/>
          </a:prstGeom>
          <a:noFill/>
        </p:spPr>
      </p:pic>
      <p:pic>
        <p:nvPicPr>
          <p:cNvPr id="12" name="Содержимое 6" descr="єкран.png"/>
          <p:cNvPicPr>
            <a:picLocks noChangeAspect="1"/>
          </p:cNvPicPr>
          <p:nvPr/>
        </p:nvPicPr>
        <p:blipFill>
          <a:blip r:embed="rId4" cstate="print"/>
          <a:srcRect t="12084" r="1373" b="5994"/>
          <a:stretch>
            <a:fillRect/>
          </a:stretch>
        </p:blipFill>
        <p:spPr>
          <a:xfrm>
            <a:off x="1187624" y="4653136"/>
            <a:ext cx="3500462" cy="1634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єкран-2.png"/>
          <p:cNvPicPr>
            <a:picLocks noChangeAspect="1"/>
          </p:cNvPicPr>
          <p:nvPr/>
        </p:nvPicPr>
        <p:blipFill>
          <a:blip r:embed="rId5" cstate="print"/>
          <a:srcRect l="19531" t="12481" r="20312" b="5534"/>
          <a:stretch>
            <a:fillRect/>
          </a:stretch>
        </p:blipFill>
        <p:spPr>
          <a:xfrm>
            <a:off x="6084168" y="4615729"/>
            <a:ext cx="2304256" cy="1765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187450" y="188913"/>
            <a:ext cx="79565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endParaRPr lang="ru-RU" sz="2800" b="1" dirty="0">
              <a:solidFill>
                <a:srgbClr val="CC3300"/>
              </a:solidFill>
            </a:endParaRPr>
          </a:p>
        </p:txBody>
      </p:sp>
      <p:sp>
        <p:nvSpPr>
          <p:cNvPr id="6" name="Rectangle 13"/>
          <p:cNvSpPr txBox="1">
            <a:spLocks noChangeArrowheads="1"/>
          </p:cNvSpPr>
          <p:nvPr/>
        </p:nvSpPr>
        <p:spPr bwMode="auto">
          <a:xfrm>
            <a:off x="1547664" y="404664"/>
            <a:ext cx="6553868" cy="102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14350" lvl="0" indent="-514350" eaLnBrk="0" hangingPunct="0">
              <a:defRPr/>
            </a:pPr>
            <a:r>
              <a:rPr lang="uk-UA" sz="3200" b="1" kern="0" dirty="0" smtClean="0">
                <a:solidFill>
                  <a:srgbClr val="CC3300"/>
                </a:solidFill>
              </a:rPr>
              <a:t>9. Якість</a:t>
            </a:r>
            <a:endParaRPr lang="ru-RU" sz="3200" b="1" kern="0" dirty="0" smtClean="0">
              <a:solidFill>
                <a:srgbClr val="CC3300"/>
              </a:solidFill>
            </a:endParaRPr>
          </a:p>
        </p:txBody>
      </p:sp>
      <p:sp>
        <p:nvSpPr>
          <p:cNvPr id="14" name="Rectangle 14"/>
          <p:cNvSpPr txBox="1">
            <a:spLocks noChangeArrowheads="1"/>
          </p:cNvSpPr>
          <p:nvPr/>
        </p:nvSpPr>
        <p:spPr bwMode="auto">
          <a:xfrm>
            <a:off x="251520" y="1772816"/>
            <a:ext cx="8712968" cy="47525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90000"/>
              <a:buFont typeface="Wingdings" pitchFamily="2" charset="2"/>
              <a:buNone/>
              <a:defRPr/>
            </a:pPr>
            <a:endParaRPr kumimoji="0" lang="ru-RU" sz="2000" b="1" i="0" u="none" strike="noStrike" kern="0" cap="none" spc="0" normalizeH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l"/>
            <a:r>
              <a:rPr lang="uk-UA" sz="2000" b="1" dirty="0" smtClean="0">
                <a:solidFill>
                  <a:srgbClr val="006666"/>
                </a:solidFill>
                <a:latin typeface="+mn-lt"/>
              </a:rPr>
              <a:t>За участю АПН України створено концепцію навчального закладу, який відповідає міжнародним стандартам превентивної освіти -  концепція «Школи, дружньої  до </a:t>
            </a:r>
            <a:r>
              <a:rPr lang="uk-UA" sz="2000" b="1" smtClean="0">
                <a:solidFill>
                  <a:srgbClr val="006666"/>
                </a:solidFill>
                <a:latin typeface="+mn-lt"/>
              </a:rPr>
              <a:t>дитини».</a:t>
            </a:r>
            <a:endParaRPr lang="uk-UA" sz="2000" b="1" dirty="0" smtClean="0">
              <a:solidFill>
                <a:srgbClr val="006666"/>
              </a:solidFill>
              <a:latin typeface="+mn-lt"/>
            </a:endParaRPr>
          </a:p>
          <a:p>
            <a:pPr marL="544513" indent="-457200" algn="just">
              <a:buSzPct val="60000"/>
              <a:defRPr/>
            </a:pPr>
            <a:endParaRPr lang="uk-UA" dirty="0" smtClean="0"/>
          </a:p>
          <a:p>
            <a:pPr marL="544513" indent="-457200" algn="l">
              <a:buFont typeface="Wingdings" pitchFamily="2" charset="2"/>
              <a:buChar char="ü"/>
            </a:pPr>
            <a:r>
              <a:rPr lang="uk-UA" sz="2000" dirty="0" smtClean="0"/>
              <a:t>Спеціально розроблені анкети дозволяють оцінити, наскільки навчальний заклад відповідає стандартам якості превентивної освіти за 9 визначальними напрямками</a:t>
            </a:r>
          </a:p>
          <a:p>
            <a:pPr marL="544513" indent="-457200" algn="l">
              <a:buFont typeface="Wingdings" pitchFamily="2" charset="2"/>
              <a:buChar char="ü"/>
            </a:pPr>
            <a:endParaRPr lang="ru-RU" dirty="0" smtClean="0"/>
          </a:p>
          <a:p>
            <a:pPr marL="544513" indent="-457200" algn="l">
              <a:buFont typeface="Wingdings" pitchFamily="2" charset="2"/>
              <a:buChar char="ü"/>
            </a:pPr>
            <a:r>
              <a:rPr lang="uk-UA" sz="2000" dirty="0" smtClean="0"/>
              <a:t>За цими анкетами було проведено Всеукраїнський розгляд моделей превентивної освіти серед базових навчальних закладів. В результаті розгляду визначено 25 кращих навчальних закладів </a:t>
            </a:r>
          </a:p>
          <a:p>
            <a:pPr marL="544513" indent="-457200" algn="l">
              <a:buFont typeface="Wingdings" pitchFamily="2" charset="2"/>
              <a:buChar char="ü"/>
            </a:pPr>
            <a:endParaRPr lang="uk-UA" sz="2000" dirty="0" smtClean="0"/>
          </a:p>
          <a:p>
            <a:pPr marL="87313" algn="just"/>
            <a:r>
              <a:rPr lang="uk-UA" sz="2000" b="1" dirty="0" smtClean="0">
                <a:solidFill>
                  <a:srgbClr val="006666"/>
                </a:solidFill>
              </a:rPr>
              <a:t>Задля забезпечення міжнародного рівня якості, ВСЕСВІТ встановив постійні контакти з регіональним офісом ЮНЕСКО, який здійснює науково-методичний супровід проекту</a:t>
            </a:r>
            <a:endParaRPr lang="uk-UA" sz="2000" b="1" dirty="0" smtClean="0">
              <a:solidFill>
                <a:srgbClr val="006666"/>
              </a:solidFill>
              <a:latin typeface="+mn-lt"/>
            </a:endParaRPr>
          </a:p>
        </p:txBody>
      </p:sp>
      <p:pic>
        <p:nvPicPr>
          <p:cNvPr id="28674" name="Picture 2" descr="flag_2colors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7839835" y="0"/>
            <a:ext cx="1304165" cy="91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:\Users\VAIO\Desktop\Презентация ПОН\Полезные лого и изображения\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76672"/>
            <a:ext cx="1296144" cy="1085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187450" y="188913"/>
            <a:ext cx="79565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endParaRPr lang="ru-RU" sz="2800" b="1" dirty="0">
              <a:solidFill>
                <a:srgbClr val="CC3300"/>
              </a:solidFill>
            </a:endParaRPr>
          </a:p>
        </p:txBody>
      </p:sp>
      <p:sp>
        <p:nvSpPr>
          <p:cNvPr id="6" name="Rectangle 13"/>
          <p:cNvSpPr txBox="1">
            <a:spLocks noChangeArrowheads="1"/>
          </p:cNvSpPr>
          <p:nvPr/>
        </p:nvSpPr>
        <p:spPr bwMode="auto">
          <a:xfrm>
            <a:off x="500034" y="333375"/>
            <a:ext cx="7169450" cy="102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uk-UA" sz="2800" b="1" dirty="0" smtClean="0">
                <a:solidFill>
                  <a:srgbClr val="CC3300"/>
                </a:solidFill>
              </a:rPr>
              <a:t>Мета і ключові цілі проекту</a:t>
            </a:r>
            <a:endParaRPr lang="ru-RU" sz="2800" b="1" kern="0" dirty="0" smtClean="0">
              <a:solidFill>
                <a:srgbClr val="CC3300"/>
              </a:solidFill>
            </a:endParaRPr>
          </a:p>
        </p:txBody>
      </p:sp>
      <p:sp>
        <p:nvSpPr>
          <p:cNvPr id="14" name="Rectangle 14"/>
          <p:cNvSpPr txBox="1">
            <a:spLocks noChangeArrowheads="1"/>
          </p:cNvSpPr>
          <p:nvPr/>
        </p:nvSpPr>
        <p:spPr bwMode="auto">
          <a:xfrm>
            <a:off x="323528" y="2276872"/>
            <a:ext cx="8568952" cy="41044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0" hangingPunct="0">
              <a:lnSpc>
                <a:spcPct val="80000"/>
              </a:lnSpc>
              <a:spcBef>
                <a:spcPct val="20000"/>
              </a:spcBef>
              <a:buClr>
                <a:srgbClr val="006666"/>
              </a:buClr>
              <a:buSzPct val="90000"/>
              <a:defRPr/>
            </a:pPr>
            <a:r>
              <a:rPr kumimoji="0" lang="uk-UA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Мета:</a:t>
            </a:r>
            <a:endParaRPr lang="uk-UA" sz="1800" b="1" kern="0" dirty="0" smtClean="0">
              <a:solidFill>
                <a:srgbClr val="CC3300"/>
              </a:solidFill>
              <a:latin typeface="+mn-lt"/>
            </a:endParaRPr>
          </a:p>
          <a:p>
            <a:pPr lvl="0" algn="l" eaLnBrk="0" hangingPunct="0">
              <a:lnSpc>
                <a:spcPct val="80000"/>
              </a:lnSpc>
              <a:spcBef>
                <a:spcPct val="20000"/>
              </a:spcBef>
              <a:buClr>
                <a:srgbClr val="006666"/>
              </a:buClr>
              <a:buSzPct val="90000"/>
              <a:defRPr/>
            </a:pPr>
            <a:r>
              <a:rPr lang="uk-UA" sz="1900" kern="0" dirty="0" smtClean="0">
                <a:solidFill>
                  <a:srgbClr val="006666"/>
                </a:solidFill>
                <a:latin typeface="+mn-lt"/>
              </a:rPr>
              <a:t>Зміцнення потенціалу </a:t>
            </a:r>
            <a:r>
              <a:rPr lang="uk-UA" sz="1900" dirty="0" smtClean="0">
                <a:solidFill>
                  <a:srgbClr val="006666"/>
                </a:solidFill>
                <a:latin typeface="+mn-lt"/>
              </a:rPr>
              <a:t> Всеукраїнської спілки вчителів і тренерів (ВСЕСВІТ) для поліпшення доступу до якісних послуг з профілактики ВІЛ/СНІДу</a:t>
            </a:r>
          </a:p>
          <a:p>
            <a:pPr marL="342900" lvl="0" indent="-342900" algn="l" eaLnBrk="0" hangingPunct="0">
              <a:lnSpc>
                <a:spcPct val="80000"/>
              </a:lnSpc>
              <a:spcBef>
                <a:spcPct val="20000"/>
              </a:spcBef>
              <a:buClr>
                <a:srgbClr val="006666"/>
              </a:buClr>
              <a:buSzPct val="90000"/>
              <a:defRPr/>
            </a:pPr>
            <a:endParaRPr lang="uk-UA" sz="1800" dirty="0" smtClean="0">
              <a:solidFill>
                <a:srgbClr val="008080"/>
              </a:solidFill>
              <a:latin typeface="+mn-lt"/>
            </a:endParaRPr>
          </a:p>
          <a:p>
            <a:pPr marL="342900" lvl="0" indent="-342900" algn="l" eaLnBrk="0" hangingPunct="0">
              <a:lnSpc>
                <a:spcPct val="80000"/>
              </a:lnSpc>
              <a:spcBef>
                <a:spcPct val="20000"/>
              </a:spcBef>
              <a:buClr>
                <a:srgbClr val="006666"/>
              </a:buClr>
              <a:buSzPct val="90000"/>
              <a:defRPr/>
            </a:pPr>
            <a:r>
              <a:rPr lang="uk-UA" sz="1800" b="1" kern="0" dirty="0" smtClean="0">
                <a:solidFill>
                  <a:srgbClr val="CC3300"/>
                </a:solidFill>
                <a:latin typeface="+mn-lt"/>
              </a:rPr>
              <a:t>Ключові цілі:</a:t>
            </a:r>
          </a:p>
          <a:p>
            <a:pPr marL="342900" lvl="0" indent="-342900" algn="l" eaLnBrk="0" hangingPunct="0">
              <a:lnSpc>
                <a:spcPct val="80000"/>
              </a:lnSpc>
              <a:spcBef>
                <a:spcPct val="20000"/>
              </a:spcBef>
              <a:buClr>
                <a:srgbClr val="006666"/>
              </a:buClr>
              <a:buSzPct val="90000"/>
              <a:defRPr/>
            </a:pPr>
            <a:r>
              <a:rPr lang="uk-UA" sz="1900" kern="0" dirty="0" smtClean="0">
                <a:solidFill>
                  <a:srgbClr val="006666"/>
                </a:solidFill>
                <a:latin typeface="+mn-lt"/>
              </a:rPr>
              <a:t>розвиток спроможностей ВСЕСВІТ за напрямками: </a:t>
            </a:r>
            <a:r>
              <a:rPr lang="uk-UA" sz="1900" i="1" kern="0" dirty="0" smtClean="0">
                <a:solidFill>
                  <a:srgbClr val="006666"/>
                </a:solidFill>
                <a:latin typeface="+mn-lt"/>
              </a:rPr>
              <a:t> </a:t>
            </a:r>
          </a:p>
          <a:p>
            <a:pPr marL="800100" lvl="1" indent="-342900" algn="l" eaLnBrk="0" hangingPunct="0">
              <a:lnSpc>
                <a:spcPct val="80000"/>
              </a:lnSpc>
              <a:spcBef>
                <a:spcPct val="20000"/>
              </a:spcBef>
              <a:buClr>
                <a:srgbClr val="006666"/>
              </a:buClr>
              <a:buSzPct val="90000"/>
              <a:buFont typeface="Wingdings" pitchFamily="2" charset="2"/>
              <a:buChar char="Ø"/>
              <a:defRPr/>
            </a:pPr>
            <a:r>
              <a:rPr lang="uk-UA" sz="1900" kern="0" noProof="1" smtClean="0">
                <a:solidFill>
                  <a:srgbClr val="006666"/>
                </a:solidFill>
                <a:latin typeface="+mn-lt"/>
              </a:rPr>
              <a:t>Адвокація </a:t>
            </a:r>
          </a:p>
          <a:p>
            <a:pPr marL="800100" lvl="1" indent="-342900" algn="l" eaLnBrk="0" hangingPunct="0">
              <a:lnSpc>
                <a:spcPct val="80000"/>
              </a:lnSpc>
              <a:spcBef>
                <a:spcPct val="20000"/>
              </a:spcBef>
              <a:buClr>
                <a:srgbClr val="006666"/>
              </a:buClr>
              <a:buSzPct val="90000"/>
              <a:buFont typeface="Wingdings" pitchFamily="2" charset="2"/>
              <a:buChar char="Ø"/>
              <a:defRPr/>
            </a:pPr>
            <a:r>
              <a:rPr lang="uk-UA" sz="1900" kern="0" dirty="0" smtClean="0">
                <a:solidFill>
                  <a:srgbClr val="006666"/>
                </a:solidFill>
                <a:latin typeface="+mn-lt"/>
              </a:rPr>
              <a:t>Партнерство </a:t>
            </a:r>
          </a:p>
          <a:p>
            <a:pPr marL="800100" lvl="1" indent="-342900" algn="l" eaLnBrk="0" hangingPunct="0">
              <a:lnSpc>
                <a:spcPct val="80000"/>
              </a:lnSpc>
              <a:spcBef>
                <a:spcPct val="20000"/>
              </a:spcBef>
              <a:buClr>
                <a:srgbClr val="006666"/>
              </a:buClr>
              <a:buSzPct val="90000"/>
              <a:buFont typeface="Wingdings" pitchFamily="2" charset="2"/>
              <a:buChar char="Ø"/>
              <a:defRPr/>
            </a:pPr>
            <a:r>
              <a:rPr lang="uk-UA" sz="1900" kern="0" dirty="0" smtClean="0">
                <a:solidFill>
                  <a:srgbClr val="006666"/>
                </a:solidFill>
                <a:latin typeface="+mn-lt"/>
              </a:rPr>
              <a:t>Якість </a:t>
            </a:r>
          </a:p>
          <a:p>
            <a:pPr marL="800100" lvl="1" indent="-342900" algn="l" eaLnBrk="0" hangingPunct="0">
              <a:lnSpc>
                <a:spcPct val="80000"/>
              </a:lnSpc>
              <a:spcBef>
                <a:spcPct val="20000"/>
              </a:spcBef>
              <a:buClr>
                <a:srgbClr val="006666"/>
              </a:buClr>
              <a:buSzPct val="90000"/>
              <a:buFont typeface="Wingdings" pitchFamily="2" charset="2"/>
              <a:buChar char="Ø"/>
              <a:defRPr/>
            </a:pPr>
            <a:r>
              <a:rPr lang="uk-UA" sz="1900" kern="0" dirty="0" smtClean="0">
                <a:solidFill>
                  <a:srgbClr val="006666"/>
                </a:solidFill>
                <a:latin typeface="+mn-lt"/>
              </a:rPr>
              <a:t>Охоплення</a:t>
            </a:r>
          </a:p>
          <a:p>
            <a:pPr marL="342900" lvl="0" indent="-342900" algn="l" eaLnBrk="0" hangingPunct="0">
              <a:lnSpc>
                <a:spcPct val="80000"/>
              </a:lnSpc>
              <a:spcBef>
                <a:spcPct val="20000"/>
              </a:spcBef>
              <a:buClr>
                <a:srgbClr val="006666"/>
              </a:buClr>
              <a:buSzPct val="90000"/>
              <a:defRPr/>
            </a:pPr>
            <a:r>
              <a:rPr lang="uk-UA" sz="1900" i="1" kern="0" dirty="0" smtClean="0">
                <a:solidFill>
                  <a:srgbClr val="006666"/>
                </a:solidFill>
                <a:latin typeface="+mn-lt"/>
              </a:rPr>
              <a:t>в контексті</a:t>
            </a:r>
            <a:endParaRPr lang="uk-UA" sz="1900" dirty="0" smtClean="0">
              <a:solidFill>
                <a:srgbClr val="006666"/>
              </a:solidFill>
              <a:latin typeface="+mn-lt"/>
            </a:endParaRPr>
          </a:p>
          <a:p>
            <a:pPr marL="450850" indent="-273050" algn="l" eaLnBrk="0" hangingPunct="0">
              <a:lnSpc>
                <a:spcPct val="80000"/>
              </a:lnSpc>
              <a:spcBef>
                <a:spcPct val="20000"/>
              </a:spcBef>
              <a:buClr>
                <a:srgbClr val="006666"/>
              </a:buClr>
              <a:buSzPct val="60000"/>
              <a:buFont typeface="Wingdings" pitchFamily="2" charset="2"/>
              <a:buChar char="Ø"/>
            </a:pPr>
            <a:r>
              <a:rPr lang="uk-UA" sz="1900" dirty="0" smtClean="0">
                <a:solidFill>
                  <a:srgbClr val="006666"/>
                </a:solidFill>
                <a:latin typeface="+mn-lt"/>
              </a:rPr>
              <a:t>забезпечення якісної превентивної освіти</a:t>
            </a:r>
          </a:p>
          <a:p>
            <a:pPr marL="450850" indent="-273050" algn="l" eaLnBrk="0" hangingPunct="0">
              <a:lnSpc>
                <a:spcPct val="80000"/>
              </a:lnSpc>
              <a:spcBef>
                <a:spcPct val="20000"/>
              </a:spcBef>
              <a:buClr>
                <a:srgbClr val="006666"/>
              </a:buClr>
              <a:buSzPct val="60000"/>
              <a:buFont typeface="Wingdings" pitchFamily="2" charset="2"/>
              <a:buChar char="Ø"/>
            </a:pPr>
            <a:r>
              <a:rPr lang="uk-UA" sz="1900" dirty="0" smtClean="0">
                <a:solidFill>
                  <a:srgbClr val="006666"/>
                </a:solidFill>
                <a:latin typeface="+mn-lt"/>
              </a:rPr>
              <a:t>зниження стигми, дискримінації та насильства</a:t>
            </a:r>
          </a:p>
          <a:p>
            <a:pPr marL="450850" indent="-273050" algn="l" eaLnBrk="0" hangingPunct="0">
              <a:lnSpc>
                <a:spcPct val="80000"/>
              </a:lnSpc>
              <a:spcBef>
                <a:spcPct val="20000"/>
              </a:spcBef>
              <a:buClr>
                <a:srgbClr val="006666"/>
              </a:buClr>
              <a:buSzPct val="60000"/>
              <a:buFont typeface="Wingdings" pitchFamily="2" charset="2"/>
              <a:buChar char="Ø"/>
            </a:pPr>
            <a:r>
              <a:rPr lang="uk-UA" sz="1900" dirty="0" smtClean="0">
                <a:solidFill>
                  <a:srgbClr val="006666"/>
                </a:solidFill>
                <a:latin typeface="+mn-lt"/>
              </a:rPr>
              <a:t>підтримки та інтеграції дітей, що живуть з ВІЛ</a:t>
            </a:r>
          </a:p>
        </p:txBody>
      </p:sp>
      <p:pic>
        <p:nvPicPr>
          <p:cNvPr id="28674" name="Picture 2" descr="flag_2colors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7839835" y="0"/>
            <a:ext cx="1304165" cy="91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VAIO\Desktop\ТИГРАН КУРС\Пон ЮНЕСКО МОДУЛЬ 7  МОНИТОРИНГ И ОЦЕНКА РЕЗУЛЬТАТОВ\8_Тексты модуля\Пиктограммы\ICON-Meta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3933056"/>
            <a:ext cx="792163" cy="792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187450" y="188913"/>
            <a:ext cx="79565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endParaRPr lang="ru-RU" sz="2800" b="1" dirty="0">
              <a:solidFill>
                <a:srgbClr val="CC3300"/>
              </a:solidFill>
            </a:endParaRPr>
          </a:p>
        </p:txBody>
      </p:sp>
      <p:sp>
        <p:nvSpPr>
          <p:cNvPr id="6" name="Rectangle 13"/>
          <p:cNvSpPr txBox="1">
            <a:spLocks noChangeArrowheads="1"/>
          </p:cNvSpPr>
          <p:nvPr/>
        </p:nvSpPr>
        <p:spPr bwMode="auto">
          <a:xfrm>
            <a:off x="1547664" y="404664"/>
            <a:ext cx="6553868" cy="102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14350" lvl="0" indent="-514350" eaLnBrk="0" hangingPunct="0">
              <a:defRPr/>
            </a:pPr>
            <a:r>
              <a:rPr lang="uk-UA" sz="3200" b="1" kern="0" dirty="0" smtClean="0">
                <a:solidFill>
                  <a:srgbClr val="CC3300"/>
                </a:solidFill>
              </a:rPr>
              <a:t>10. Ефективність</a:t>
            </a:r>
          </a:p>
          <a:p>
            <a:pPr marL="514350" lvl="0" indent="-514350" eaLnBrk="0" hangingPunct="0">
              <a:defRPr/>
            </a:pPr>
            <a:r>
              <a:rPr lang="uk-UA" sz="2800" b="1" kern="0" dirty="0" smtClean="0">
                <a:solidFill>
                  <a:srgbClr val="006666"/>
                </a:solidFill>
              </a:rPr>
              <a:t>(вплив проекту)</a:t>
            </a:r>
            <a:endParaRPr lang="ru-RU" sz="2800" b="1" kern="0" dirty="0" smtClean="0">
              <a:solidFill>
                <a:srgbClr val="006666"/>
              </a:solidFill>
            </a:endParaRPr>
          </a:p>
        </p:txBody>
      </p:sp>
      <p:sp>
        <p:nvSpPr>
          <p:cNvPr id="14" name="Rectangle 14"/>
          <p:cNvSpPr txBox="1">
            <a:spLocks noChangeArrowheads="1"/>
          </p:cNvSpPr>
          <p:nvPr/>
        </p:nvSpPr>
        <p:spPr bwMode="auto">
          <a:xfrm>
            <a:off x="251520" y="1844824"/>
            <a:ext cx="8640960" cy="48965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ru-RU" sz="1000" b="0" i="0" u="none" strike="noStrike" kern="0" cap="none" spc="0" normalizeH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l"/>
            <a:r>
              <a:rPr lang="uk-UA" sz="2000" b="1" dirty="0" smtClean="0">
                <a:solidFill>
                  <a:srgbClr val="006666"/>
                </a:solidFill>
              </a:rPr>
              <a:t>Моніторингові дослідження засвідчили високу ефективність проекту, зокрема:</a:t>
            </a:r>
          </a:p>
          <a:p>
            <a:pPr algn="l"/>
            <a:endParaRPr lang="uk-UA" dirty="0" smtClean="0"/>
          </a:p>
          <a:p>
            <a:pPr marL="363538" lvl="1" indent="-276225" algn="l">
              <a:buFont typeface="Wingdings" pitchFamily="2" charset="2"/>
              <a:buChar char="ü"/>
            </a:pPr>
            <a:r>
              <a:rPr lang="uk-UA" sz="2000" dirty="0" smtClean="0"/>
              <a:t> </a:t>
            </a:r>
            <a:r>
              <a:rPr lang="uk-UA" sz="1800" dirty="0" smtClean="0"/>
              <a:t>відсоток учнівської молоді 15-17 років, яка правильно визначає шляхи передання ВІЛ-інфекції та знає, як вона не передається, у базових навчальних закладах складає 76% (порівняно з 20% за опитуванням </a:t>
            </a:r>
            <a:r>
              <a:rPr lang="en-US" sz="1800" dirty="0" smtClean="0"/>
              <a:t>ESPAD </a:t>
            </a:r>
            <a:r>
              <a:rPr lang="uk-UA" sz="1800" dirty="0" smtClean="0"/>
              <a:t>у 2011 році);</a:t>
            </a:r>
          </a:p>
          <a:p>
            <a:pPr marL="363538" lvl="1" indent="-276225" algn="l">
              <a:buFont typeface="Wingdings" pitchFamily="2" charset="2"/>
              <a:buChar char="ü"/>
            </a:pPr>
            <a:endParaRPr lang="uk-UA" dirty="0" smtClean="0"/>
          </a:p>
          <a:p>
            <a:pPr marL="363538" lvl="1" indent="-276225" algn="l">
              <a:buFont typeface="Wingdings" pitchFamily="2" charset="2"/>
              <a:buChar char="ü"/>
            </a:pPr>
            <a:r>
              <a:rPr lang="uk-UA" sz="1800" dirty="0" smtClean="0"/>
              <a:t> рівень толерантності до ВІЛ-позитивних людей серед охоплених проектом учнів складає 72,5% (порівняно з 31,1% за опитуванням </a:t>
            </a:r>
            <a:r>
              <a:rPr lang="en-US" sz="1800" dirty="0" smtClean="0"/>
              <a:t>HBSC </a:t>
            </a:r>
            <a:r>
              <a:rPr lang="uk-UA" sz="1800" dirty="0" smtClean="0"/>
              <a:t>у 2010 році).</a:t>
            </a:r>
          </a:p>
          <a:p>
            <a:pPr lvl="1" algn="l">
              <a:buFont typeface="Wingdings" pitchFamily="2" charset="2"/>
              <a:buChar char="ü"/>
            </a:pPr>
            <a:endParaRPr lang="uk-UA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l"/>
            <a:r>
              <a:rPr lang="uk-UA" sz="2000" dirty="0" smtClean="0">
                <a:solidFill>
                  <a:srgbClr val="006666"/>
                </a:solidFill>
              </a:rPr>
              <a:t>Робота у базових навчальних закладах за концепцією  школи дружньої до дитини, </a:t>
            </a:r>
            <a:r>
              <a:rPr lang="uk-UA" sz="2000" smtClean="0">
                <a:solidFill>
                  <a:srgbClr val="006666"/>
                </a:solidFill>
              </a:rPr>
              <a:t>дає значно </a:t>
            </a:r>
            <a:r>
              <a:rPr lang="uk-UA" sz="2000" dirty="0" smtClean="0">
                <a:solidFill>
                  <a:srgbClr val="006666"/>
                </a:solidFill>
              </a:rPr>
              <a:t>кращі результати порівняно зі школами, де просто викладається курс “ Захисти себе від ВІЛ ”:</a:t>
            </a:r>
          </a:p>
          <a:p>
            <a:pPr algn="l"/>
            <a:endParaRPr lang="uk-UA" dirty="0" smtClean="0">
              <a:solidFill>
                <a:srgbClr val="006666"/>
              </a:solidFill>
            </a:endParaRPr>
          </a:p>
          <a:p>
            <a:pPr marL="363538" lvl="1" indent="-276225" algn="l">
              <a:buFont typeface="Wingdings" pitchFamily="2" charset="2"/>
              <a:buChar char="ü"/>
            </a:pPr>
            <a:r>
              <a:rPr lang="uk-UA" sz="1800" dirty="0" smtClean="0"/>
              <a:t>рівень обізнаності з питань ВІЛ/СНІД серед підлітків 15-17 років у базових навчальних закладах складає 76% порівняно із 64% за дослідженням проекту ГФ (за анкетою ESPAD).</a:t>
            </a:r>
            <a:endParaRPr lang="ru-RU" sz="1800" kern="0" dirty="0" smtClean="0"/>
          </a:p>
          <a:p>
            <a:pPr lvl="1" algn="l"/>
            <a:endParaRPr lang="uk-UA" sz="1800" b="1" dirty="0" smtClean="0">
              <a:solidFill>
                <a:srgbClr val="006666"/>
              </a:solidFill>
            </a:endParaRPr>
          </a:p>
          <a:p>
            <a:pPr lvl="1" algn="l">
              <a:buFont typeface="Wingdings" pitchFamily="2" charset="2"/>
              <a:buChar char="ü"/>
            </a:pPr>
            <a:endParaRPr lang="uk-UA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28674" name="Picture 2" descr="flag_2colors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7839835" y="0"/>
            <a:ext cx="1304165" cy="91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C:\Users\VAIO\Desktop\Презентация ПОН\Полезные лого и изображения\43453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76672"/>
            <a:ext cx="1008112" cy="1088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187450" y="188913"/>
            <a:ext cx="79565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endParaRPr lang="ru-RU" sz="2800" b="1" dirty="0">
              <a:solidFill>
                <a:srgbClr val="CC3300"/>
              </a:solidFill>
            </a:endParaRPr>
          </a:p>
        </p:txBody>
      </p:sp>
      <p:sp>
        <p:nvSpPr>
          <p:cNvPr id="6" name="Rectangle 13"/>
          <p:cNvSpPr txBox="1">
            <a:spLocks noChangeArrowheads="1"/>
          </p:cNvSpPr>
          <p:nvPr/>
        </p:nvSpPr>
        <p:spPr bwMode="auto">
          <a:xfrm>
            <a:off x="1547664" y="404665"/>
            <a:ext cx="655386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14350" lvl="0" indent="-514350" eaLnBrk="0" hangingPunct="0">
              <a:defRPr/>
            </a:pPr>
            <a:r>
              <a:rPr lang="uk-UA" sz="3200" b="1" kern="0" dirty="0" smtClean="0">
                <a:solidFill>
                  <a:srgbClr val="CC3300"/>
                </a:solidFill>
              </a:rPr>
              <a:t> </a:t>
            </a:r>
          </a:p>
          <a:p>
            <a:pPr marL="514350" lvl="0" indent="-514350" eaLnBrk="0" hangingPunct="0">
              <a:defRPr/>
            </a:pPr>
            <a:r>
              <a:rPr lang="uk-UA" sz="3200" b="1" kern="0" dirty="0" smtClean="0">
                <a:solidFill>
                  <a:srgbClr val="CC3300"/>
                </a:solidFill>
              </a:rPr>
              <a:t>ЩО ДАЛІ?</a:t>
            </a:r>
            <a:endParaRPr lang="ru-RU" sz="3200" b="1" kern="0" dirty="0" smtClean="0">
              <a:solidFill>
                <a:srgbClr val="CC3300"/>
              </a:solidFill>
            </a:endParaRPr>
          </a:p>
        </p:txBody>
      </p:sp>
      <p:sp>
        <p:nvSpPr>
          <p:cNvPr id="14" name="Rectangle 14"/>
          <p:cNvSpPr txBox="1">
            <a:spLocks noChangeArrowheads="1"/>
          </p:cNvSpPr>
          <p:nvPr/>
        </p:nvSpPr>
        <p:spPr bwMode="auto">
          <a:xfrm>
            <a:off x="251520" y="1844824"/>
            <a:ext cx="8640960" cy="47525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ru-RU" sz="2000" b="0" i="0" u="none" strike="noStrike" kern="0" cap="none" spc="0" normalizeH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uk-UA" sz="2800" b="1" dirty="0" smtClean="0">
                <a:solidFill>
                  <a:srgbClr val="006666"/>
                </a:solidFill>
              </a:rPr>
              <a:t>Обговорення цього питання відбудеться на круглому столі 19 вересня 2014 року.</a:t>
            </a:r>
          </a:p>
          <a:p>
            <a:endParaRPr lang="uk-UA" sz="2800" b="1" dirty="0" smtClean="0">
              <a:solidFill>
                <a:srgbClr val="006666"/>
              </a:solidFill>
            </a:endParaRPr>
          </a:p>
          <a:p>
            <a:r>
              <a:rPr lang="uk-UA" sz="2800" b="1" dirty="0" smtClean="0">
                <a:solidFill>
                  <a:srgbClr val="CC3300"/>
                </a:solidFill>
              </a:rPr>
              <a:t>Запрошуємо всіх учасників конференції до участі у роботі круглого столу</a:t>
            </a:r>
          </a:p>
          <a:p>
            <a:r>
              <a:rPr lang="uk-UA" sz="2800" b="1" dirty="0" smtClean="0">
                <a:solidFill>
                  <a:srgbClr val="006666"/>
                </a:solidFill>
              </a:rPr>
              <a:t> </a:t>
            </a:r>
            <a:endParaRPr lang="uk-UA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28674" name="Picture 2" descr="flag_2colors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7839835" y="0"/>
            <a:ext cx="1304165" cy="91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9828584" y="1412776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uk-UA" sz="2000" dirty="0" err="1" smtClean="0"/>
              <a:t>інтернет</a:t>
            </a:r>
            <a:r>
              <a:rPr lang="uk-UA" sz="2000" dirty="0" smtClean="0"/>
              <a:t> курси  дистанційної масової підготовки педагогів</a:t>
            </a:r>
          </a:p>
          <a:p>
            <a:pPr marL="457200" indent="-457200" algn="l">
              <a:buFont typeface="+mj-lt"/>
              <a:buAutoNum type="arabicPeriod"/>
            </a:pPr>
            <a:r>
              <a:rPr lang="uk-UA" sz="2000" dirty="0" smtClean="0"/>
              <a:t>Адаптація змісту програм і навчальних планів предмету ОЗ</a:t>
            </a:r>
          </a:p>
          <a:p>
            <a:pPr marL="457200" indent="-457200" algn="l">
              <a:buFont typeface="+mj-lt"/>
              <a:buAutoNum type="arabicPeriod"/>
            </a:pPr>
            <a:r>
              <a:rPr lang="uk-UA" sz="2000" dirty="0" smtClean="0"/>
              <a:t>Подальший розвиток моделей ШДД в контексті профілактики </a:t>
            </a:r>
            <a:r>
              <a:rPr lang="uk-UA" sz="2000" dirty="0" err="1" smtClean="0"/>
              <a:t>НІЗ</a:t>
            </a:r>
            <a:r>
              <a:rPr lang="uk-UA" sz="2000" dirty="0" smtClean="0"/>
              <a:t> та укріплення здоров</a:t>
            </a:r>
            <a:r>
              <a:rPr lang="en-US" sz="2000" dirty="0" smtClean="0"/>
              <a:t>’</a:t>
            </a:r>
            <a:r>
              <a:rPr lang="uk-UA" sz="2000" dirty="0" smtClean="0"/>
              <a:t>я</a:t>
            </a:r>
          </a:p>
          <a:p>
            <a:pPr marL="457200" indent="-457200" algn="l">
              <a:buFont typeface="+mj-lt"/>
              <a:buAutoNum type="arabicPeriod"/>
            </a:pPr>
            <a:r>
              <a:rPr lang="uk-UA" sz="2000" dirty="0" smtClean="0"/>
              <a:t> Робота з батьками</a:t>
            </a:r>
          </a:p>
          <a:p>
            <a:pPr marL="457200" indent="-457200" algn="l">
              <a:buFont typeface="+mj-lt"/>
              <a:buAutoNum type="arabicPeriod"/>
            </a:pPr>
            <a:r>
              <a:rPr lang="uk-UA" sz="2000" dirty="0" err="1" smtClean="0"/>
              <a:t>Позакласнна</a:t>
            </a:r>
            <a:r>
              <a:rPr lang="uk-UA" sz="2000" dirty="0" smtClean="0"/>
              <a:t> робота</a:t>
            </a:r>
          </a:p>
          <a:p>
            <a:pPr marL="457200" indent="-457200" algn="l">
              <a:buFont typeface="+mj-lt"/>
              <a:buAutoNum type="arabicPeriod"/>
            </a:pPr>
            <a:r>
              <a:rPr lang="uk-UA" sz="2000" dirty="0" smtClean="0"/>
              <a:t>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2204864"/>
            <a:ext cx="3429000" cy="43195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6666"/>
              </a:buClr>
              <a:buFont typeface="Wingdings" pitchFamily="2" charset="2"/>
              <a:buNone/>
            </a:pPr>
            <a:r>
              <a:rPr lang="uk-UA" sz="2800" b="1" dirty="0" smtClean="0"/>
              <a:t>   </a:t>
            </a:r>
            <a:endParaRPr lang="ru-RU" sz="2000" b="1" dirty="0" smtClean="0">
              <a:solidFill>
                <a:srgbClr val="006666"/>
              </a:solidFill>
            </a:endParaRP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899592" y="260648"/>
            <a:ext cx="79565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endParaRPr lang="ru-RU" sz="2800" b="1" dirty="0">
              <a:solidFill>
                <a:srgbClr val="CC3300"/>
              </a:solidFill>
            </a:endParaRPr>
          </a:p>
        </p:txBody>
      </p:sp>
      <p:sp>
        <p:nvSpPr>
          <p:cNvPr id="6" name="Rectangle 13"/>
          <p:cNvSpPr txBox="1">
            <a:spLocks noChangeArrowheads="1"/>
          </p:cNvSpPr>
          <p:nvPr/>
        </p:nvSpPr>
        <p:spPr bwMode="auto">
          <a:xfrm>
            <a:off x="1043608" y="332656"/>
            <a:ext cx="7169450" cy="102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uk-UA" sz="2800" b="1" dirty="0" smtClean="0">
                <a:solidFill>
                  <a:srgbClr val="CC3300"/>
                </a:solidFill>
              </a:rPr>
              <a:t>Кінцевий </a:t>
            </a:r>
            <a:r>
              <a:rPr lang="uk-UA" sz="2800" b="1" noProof="1" smtClean="0">
                <a:solidFill>
                  <a:srgbClr val="CC3300"/>
                </a:solidFill>
              </a:rPr>
              <a:t>бенефіціар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uk-UA" sz="2800" b="1" dirty="0" smtClean="0">
                <a:solidFill>
                  <a:srgbClr val="CC3300"/>
                </a:solidFill>
              </a:rPr>
              <a:t>проекту</a:t>
            </a:r>
            <a:endParaRPr lang="ru-RU" sz="2800" b="1" kern="0" dirty="0" smtClean="0">
              <a:solidFill>
                <a:srgbClr val="CC3300"/>
              </a:solidFill>
            </a:endParaRPr>
          </a:p>
        </p:txBody>
      </p:sp>
      <p:sp>
        <p:nvSpPr>
          <p:cNvPr id="14" name="Rectangle 14"/>
          <p:cNvSpPr txBox="1">
            <a:spLocks noChangeArrowheads="1"/>
          </p:cNvSpPr>
          <p:nvPr/>
        </p:nvSpPr>
        <p:spPr bwMode="auto">
          <a:xfrm>
            <a:off x="323528" y="1844824"/>
            <a:ext cx="8568952" cy="43924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uk-UA" b="0" i="0" u="none" strike="noStrike" kern="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7800" lvl="0" algn="l" eaLnBrk="0" hangingPunct="0">
              <a:lnSpc>
                <a:spcPct val="80000"/>
              </a:lnSpc>
              <a:spcBef>
                <a:spcPct val="20000"/>
              </a:spcBef>
              <a:buClr>
                <a:srgbClr val="006666"/>
              </a:buClr>
              <a:buSzPct val="60000"/>
            </a:pPr>
            <a:r>
              <a:rPr lang="uk-UA" sz="2000" b="1" dirty="0" smtClean="0">
                <a:solidFill>
                  <a:srgbClr val="006666"/>
                </a:solidFill>
              </a:rPr>
              <a:t>Кінцевим </a:t>
            </a:r>
            <a:r>
              <a:rPr lang="uk-UA" sz="2000" b="1" noProof="1" smtClean="0">
                <a:solidFill>
                  <a:srgbClr val="006666"/>
                </a:solidFill>
              </a:rPr>
              <a:t>бенефіціаром </a:t>
            </a:r>
            <a:r>
              <a:rPr lang="uk-UA" sz="2000" b="1" dirty="0" smtClean="0">
                <a:solidFill>
                  <a:srgbClr val="006666"/>
                </a:solidFill>
              </a:rPr>
              <a:t>проекту є учні базових навчальних закладів</a:t>
            </a:r>
          </a:p>
          <a:p>
            <a:pPr marL="177800" lvl="0" algn="l" eaLnBrk="0" hangingPunct="0">
              <a:lnSpc>
                <a:spcPct val="80000"/>
              </a:lnSpc>
              <a:spcBef>
                <a:spcPct val="20000"/>
              </a:spcBef>
              <a:buClr>
                <a:srgbClr val="006666"/>
              </a:buClr>
              <a:buSzPct val="60000"/>
            </a:pPr>
            <a:r>
              <a:rPr lang="uk-UA" b="1" dirty="0" smtClean="0">
                <a:solidFill>
                  <a:srgbClr val="006666"/>
                </a:solidFill>
              </a:rPr>
              <a:t>  </a:t>
            </a:r>
          </a:p>
          <a:p>
            <a:pPr marL="177800" lvl="0" algn="l" eaLnBrk="0" hangingPunct="0">
              <a:lnSpc>
                <a:spcPct val="80000"/>
              </a:lnSpc>
              <a:spcBef>
                <a:spcPct val="20000"/>
              </a:spcBef>
              <a:buClr>
                <a:srgbClr val="006666"/>
              </a:buClr>
              <a:buSzPct val="60000"/>
            </a:pPr>
            <a:r>
              <a:rPr lang="uk-UA" sz="2000" dirty="0" smtClean="0">
                <a:solidFill>
                  <a:srgbClr val="CC3300"/>
                </a:solidFill>
              </a:rPr>
              <a:t>В контексті  потреб кінцевого </a:t>
            </a:r>
            <a:r>
              <a:rPr lang="uk-UA" sz="2000" noProof="1" smtClean="0">
                <a:solidFill>
                  <a:srgbClr val="CC3300"/>
                </a:solidFill>
              </a:rPr>
              <a:t>бенефіціара</a:t>
            </a:r>
            <a:r>
              <a:rPr lang="uk-UA" sz="2000" dirty="0" smtClean="0">
                <a:solidFill>
                  <a:srgbClr val="CC3300"/>
                </a:solidFill>
              </a:rPr>
              <a:t> головне завдання проекту полягало в наступному:</a:t>
            </a:r>
          </a:p>
          <a:p>
            <a:pPr marL="177800" algn="l" eaLnBrk="0" hangingPunct="0">
              <a:lnSpc>
                <a:spcPct val="80000"/>
              </a:lnSpc>
              <a:spcBef>
                <a:spcPct val="20000"/>
              </a:spcBef>
              <a:buClr>
                <a:srgbClr val="006666"/>
              </a:buClr>
              <a:buSzPct val="60000"/>
            </a:pPr>
            <a:r>
              <a:rPr lang="uk-UA" sz="2000" b="1" dirty="0" smtClean="0">
                <a:solidFill>
                  <a:srgbClr val="006666"/>
                </a:solidFill>
              </a:rPr>
              <a:t>Запровадити в 400 базових* навчальних закладах моделі превентивної освіти, що забезпечують:</a:t>
            </a:r>
          </a:p>
          <a:p>
            <a:pPr marL="177800" algn="l" eaLnBrk="0" hangingPunct="0">
              <a:lnSpc>
                <a:spcPct val="80000"/>
              </a:lnSpc>
              <a:spcBef>
                <a:spcPct val="20000"/>
              </a:spcBef>
              <a:buClr>
                <a:srgbClr val="006666"/>
              </a:buClr>
              <a:buSzPct val="60000"/>
            </a:pPr>
            <a:endParaRPr lang="uk-UA" sz="900" dirty="0" smtClean="0">
              <a:solidFill>
                <a:srgbClr val="006666"/>
              </a:solidFill>
            </a:endParaRPr>
          </a:p>
          <a:p>
            <a:pPr marL="450850" indent="-273050" algn="l" eaLnBrk="0" hangingPunct="0">
              <a:lnSpc>
                <a:spcPct val="80000"/>
              </a:lnSpc>
              <a:spcBef>
                <a:spcPts val="200"/>
              </a:spcBef>
              <a:buClr>
                <a:srgbClr val="006666"/>
              </a:buClr>
              <a:buSzPct val="60000"/>
              <a:buFont typeface="Wingdings" pitchFamily="2" charset="2"/>
              <a:buChar char="Ø"/>
            </a:pPr>
            <a:r>
              <a:rPr lang="uk-UA" sz="2000" dirty="0" smtClean="0">
                <a:solidFill>
                  <a:srgbClr val="006666"/>
                </a:solidFill>
              </a:rPr>
              <a:t>навчання на основі розвитку життєвих навичок</a:t>
            </a:r>
          </a:p>
          <a:p>
            <a:pPr marL="450850" indent="-273050" algn="l" eaLnBrk="0" hangingPunct="0">
              <a:lnSpc>
                <a:spcPct val="80000"/>
              </a:lnSpc>
              <a:spcBef>
                <a:spcPts val="200"/>
              </a:spcBef>
              <a:buClr>
                <a:srgbClr val="006666"/>
              </a:buClr>
              <a:buSzPct val="60000"/>
              <a:buFont typeface="Wingdings" pitchFamily="2" charset="2"/>
              <a:buChar char="Ø"/>
            </a:pPr>
            <a:endParaRPr lang="uk-UA" sz="900" dirty="0" smtClean="0">
              <a:solidFill>
                <a:srgbClr val="006666"/>
              </a:solidFill>
            </a:endParaRPr>
          </a:p>
          <a:p>
            <a:pPr marL="450850" indent="-273050" algn="l" eaLnBrk="0" hangingPunct="0">
              <a:lnSpc>
                <a:spcPct val="80000"/>
              </a:lnSpc>
              <a:spcBef>
                <a:spcPts val="200"/>
              </a:spcBef>
              <a:buClr>
                <a:srgbClr val="006666"/>
              </a:buClr>
              <a:buSzPct val="60000"/>
              <a:buFont typeface="Wingdings" pitchFamily="2" charset="2"/>
              <a:buChar char="Ø"/>
            </a:pPr>
            <a:r>
              <a:rPr lang="uk-UA" sz="2000" dirty="0" smtClean="0">
                <a:solidFill>
                  <a:srgbClr val="006666"/>
                </a:solidFill>
              </a:rPr>
              <a:t>створення сприятливого шкільного середовища</a:t>
            </a:r>
          </a:p>
          <a:p>
            <a:pPr marL="450850" indent="-273050" algn="l" eaLnBrk="0" hangingPunct="0">
              <a:lnSpc>
                <a:spcPct val="80000"/>
              </a:lnSpc>
              <a:spcBef>
                <a:spcPts val="200"/>
              </a:spcBef>
              <a:buClr>
                <a:srgbClr val="006666"/>
              </a:buClr>
              <a:buSzPct val="60000"/>
              <a:buFont typeface="Wingdings" pitchFamily="2" charset="2"/>
              <a:buChar char="Ø"/>
            </a:pPr>
            <a:endParaRPr lang="uk-UA" sz="900" dirty="0" smtClean="0">
              <a:solidFill>
                <a:srgbClr val="006666"/>
              </a:solidFill>
            </a:endParaRPr>
          </a:p>
          <a:p>
            <a:pPr marL="450850" indent="-273050" algn="l" eaLnBrk="0" hangingPunct="0">
              <a:lnSpc>
                <a:spcPct val="80000"/>
              </a:lnSpc>
              <a:spcBef>
                <a:spcPts val="200"/>
              </a:spcBef>
              <a:buClr>
                <a:srgbClr val="006666"/>
              </a:buClr>
              <a:buSzPct val="60000"/>
              <a:buFont typeface="Wingdings" pitchFamily="2" charset="2"/>
              <a:buChar char="Ø"/>
            </a:pPr>
            <a:r>
              <a:rPr lang="uk-UA" sz="2000" dirty="0" smtClean="0">
                <a:solidFill>
                  <a:srgbClr val="006666"/>
                </a:solidFill>
              </a:rPr>
              <a:t>зниження стигми, дискримінації та насильства</a:t>
            </a:r>
          </a:p>
          <a:p>
            <a:pPr marL="450850" indent="-273050" algn="l" eaLnBrk="0" hangingPunct="0">
              <a:lnSpc>
                <a:spcPct val="80000"/>
              </a:lnSpc>
              <a:spcBef>
                <a:spcPts val="200"/>
              </a:spcBef>
              <a:buClr>
                <a:srgbClr val="006666"/>
              </a:buClr>
              <a:buSzPct val="60000"/>
              <a:buFont typeface="Wingdings" pitchFamily="2" charset="2"/>
              <a:buChar char="Ø"/>
            </a:pPr>
            <a:endParaRPr lang="uk-UA" sz="900" dirty="0" smtClean="0">
              <a:solidFill>
                <a:srgbClr val="006666"/>
              </a:solidFill>
            </a:endParaRPr>
          </a:p>
          <a:p>
            <a:pPr marL="450850" indent="-273050" algn="l" eaLnBrk="0" hangingPunct="0">
              <a:lnSpc>
                <a:spcPct val="80000"/>
              </a:lnSpc>
              <a:spcBef>
                <a:spcPts val="200"/>
              </a:spcBef>
              <a:buClr>
                <a:srgbClr val="006666"/>
              </a:buClr>
              <a:buSzPct val="60000"/>
              <a:buFont typeface="Wingdings" pitchFamily="2" charset="2"/>
              <a:buChar char="Ø"/>
            </a:pPr>
            <a:r>
              <a:rPr lang="uk-UA" sz="2000" dirty="0" smtClean="0">
                <a:solidFill>
                  <a:srgbClr val="006666"/>
                </a:solidFill>
              </a:rPr>
              <a:t>підтримку та інтеграцію ВІЛ + дітей</a:t>
            </a:r>
          </a:p>
          <a:p>
            <a:pPr marL="450850" indent="-273050" algn="l" eaLnBrk="0" hangingPunct="0">
              <a:lnSpc>
                <a:spcPct val="80000"/>
              </a:lnSpc>
              <a:spcBef>
                <a:spcPts val="200"/>
              </a:spcBef>
              <a:buClr>
                <a:srgbClr val="006666"/>
              </a:buClr>
              <a:buSzPct val="60000"/>
              <a:buFont typeface="Wingdings" pitchFamily="2" charset="2"/>
              <a:buChar char="Ø"/>
            </a:pPr>
            <a:endParaRPr lang="uk-UA" sz="900" dirty="0" smtClean="0">
              <a:solidFill>
                <a:srgbClr val="006666"/>
              </a:solidFill>
            </a:endParaRPr>
          </a:p>
          <a:p>
            <a:pPr marL="450850" indent="-273050" algn="l" eaLnBrk="0" hangingPunct="0">
              <a:lnSpc>
                <a:spcPct val="80000"/>
              </a:lnSpc>
              <a:spcBef>
                <a:spcPts val="200"/>
              </a:spcBef>
              <a:buClr>
                <a:srgbClr val="006666"/>
              </a:buClr>
              <a:buSzPct val="60000"/>
              <a:buFont typeface="Wingdings" pitchFamily="2" charset="2"/>
              <a:buChar char="Ø"/>
            </a:pPr>
            <a:r>
              <a:rPr lang="uk-UA" sz="2000" dirty="0" smtClean="0">
                <a:solidFill>
                  <a:srgbClr val="006666"/>
                </a:solidFill>
              </a:rPr>
              <a:t>розвиток партнерства з батьками, учнями, державними та громадськими організаціями</a:t>
            </a:r>
          </a:p>
        </p:txBody>
      </p:sp>
      <p:pic>
        <p:nvPicPr>
          <p:cNvPr id="28674" name="Picture 2" descr="flag_2colors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7839835" y="0"/>
            <a:ext cx="1304165" cy="91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51520" y="6237312"/>
            <a:ext cx="8280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kern="0" dirty="0" smtClean="0">
                <a:solidFill>
                  <a:srgbClr val="006666"/>
                </a:solidFill>
              </a:rPr>
              <a:t>* </a:t>
            </a:r>
            <a:r>
              <a:rPr lang="ru-RU" sz="1200" b="1" i="1" kern="0" dirty="0" smtClean="0">
                <a:solidFill>
                  <a:srgbClr val="006666"/>
                </a:solidFill>
              </a:rPr>
              <a:t> </a:t>
            </a:r>
            <a:r>
              <a:rPr lang="uk-UA" sz="1200" b="1" i="1" kern="0" dirty="0" smtClean="0">
                <a:solidFill>
                  <a:srgbClr val="006666"/>
                </a:solidFill>
              </a:rPr>
              <a:t>Базові школи слугуватимуть зразком та  центрами поширення кращих практик для інших шкіл</a:t>
            </a:r>
            <a:endParaRPr lang="uk-UA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205038"/>
            <a:ext cx="3429000" cy="43195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6666"/>
              </a:buClr>
              <a:buFont typeface="Wingdings" pitchFamily="2" charset="2"/>
              <a:buNone/>
            </a:pPr>
            <a:r>
              <a:rPr lang="uk-UA" sz="2800" b="1" dirty="0" smtClean="0"/>
              <a:t>   </a:t>
            </a:r>
            <a:endParaRPr lang="ru-RU" sz="2000" b="1" dirty="0" smtClean="0">
              <a:solidFill>
                <a:srgbClr val="006666"/>
              </a:solidFill>
            </a:endParaRP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1187450" y="188913"/>
            <a:ext cx="79565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800" b="1" dirty="0">
              <a:solidFill>
                <a:srgbClr val="CC3300"/>
              </a:solidFill>
            </a:endParaRPr>
          </a:p>
        </p:txBody>
      </p:sp>
      <p:sp>
        <p:nvSpPr>
          <p:cNvPr id="6" name="Rectangle 13"/>
          <p:cNvSpPr txBox="1">
            <a:spLocks noChangeArrowheads="1"/>
          </p:cNvSpPr>
          <p:nvPr/>
        </p:nvSpPr>
        <p:spPr bwMode="auto">
          <a:xfrm>
            <a:off x="755576" y="116632"/>
            <a:ext cx="7488832" cy="12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lvl="0" eaLnBrk="0" hangingPunct="0">
              <a:defRPr/>
            </a:pPr>
            <a:r>
              <a:rPr lang="uk-UA" sz="3000" b="1" dirty="0" smtClean="0">
                <a:solidFill>
                  <a:srgbClr val="CC3300"/>
                </a:solidFill>
              </a:rPr>
              <a:t>Найважливіші досягнення </a:t>
            </a:r>
          </a:p>
          <a:p>
            <a:pPr lvl="0" eaLnBrk="0" hangingPunct="0">
              <a:defRPr/>
            </a:pPr>
            <a:r>
              <a:rPr lang="uk-UA" sz="3000" b="1" dirty="0" smtClean="0">
                <a:solidFill>
                  <a:srgbClr val="CC3300"/>
                </a:solidFill>
              </a:rPr>
              <a:t>проекту</a:t>
            </a:r>
            <a:r>
              <a:rPr lang="en-US" sz="3000" b="1" dirty="0" smtClean="0">
                <a:solidFill>
                  <a:srgbClr val="CC3300"/>
                </a:solidFill>
              </a:rPr>
              <a:t> </a:t>
            </a:r>
            <a:r>
              <a:rPr lang="uk-UA" sz="3000" b="1" dirty="0" smtClean="0">
                <a:solidFill>
                  <a:srgbClr val="CC3300"/>
                </a:solidFill>
              </a:rPr>
              <a:t>за 10 напрямками</a:t>
            </a:r>
            <a:endParaRPr lang="ru-RU" sz="3000" b="1" kern="0" dirty="0">
              <a:solidFill>
                <a:srgbClr val="CC33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4"/>
          <p:cNvSpPr txBox="1">
            <a:spLocks noChangeArrowheads="1"/>
          </p:cNvSpPr>
          <p:nvPr/>
        </p:nvSpPr>
        <p:spPr bwMode="auto">
          <a:xfrm>
            <a:off x="395536" y="2348880"/>
            <a:ext cx="3714776" cy="42386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spcBef>
                <a:spcPts val="600"/>
              </a:spcBef>
              <a:buClr>
                <a:srgbClr val="006666"/>
              </a:buClr>
              <a:buSzPct val="90000"/>
              <a:defRPr/>
            </a:pPr>
            <a:r>
              <a:rPr lang="uk-UA" sz="2400" dirty="0" smtClean="0">
                <a:solidFill>
                  <a:srgbClr val="006666"/>
                </a:solidFill>
              </a:rPr>
              <a:t>1. Сталість</a:t>
            </a:r>
          </a:p>
          <a:p>
            <a:pPr marL="457200" indent="-457200" algn="l">
              <a:spcBef>
                <a:spcPts val="600"/>
              </a:spcBef>
              <a:buClr>
                <a:srgbClr val="006666"/>
              </a:buClr>
              <a:buSzPct val="90000"/>
              <a:defRPr/>
            </a:pPr>
            <a:endParaRPr lang="uk-UA" sz="2400" dirty="0" smtClean="0">
              <a:solidFill>
                <a:srgbClr val="006666"/>
              </a:solidFill>
            </a:endParaRPr>
          </a:p>
          <a:p>
            <a:pPr marL="457200" indent="-457200" algn="l">
              <a:spcBef>
                <a:spcPts val="600"/>
              </a:spcBef>
              <a:buClr>
                <a:srgbClr val="006666"/>
              </a:buClr>
              <a:buSzPct val="90000"/>
              <a:defRPr/>
            </a:pPr>
            <a:r>
              <a:rPr lang="uk-UA" sz="2400" dirty="0" smtClean="0">
                <a:solidFill>
                  <a:srgbClr val="006666"/>
                </a:solidFill>
              </a:rPr>
              <a:t>2. Партнерство</a:t>
            </a:r>
          </a:p>
          <a:p>
            <a:pPr marL="457200" indent="-457200" algn="l">
              <a:spcBef>
                <a:spcPts val="600"/>
              </a:spcBef>
              <a:buClr>
                <a:srgbClr val="006666"/>
              </a:buClr>
              <a:buSzPct val="90000"/>
              <a:defRPr/>
            </a:pPr>
            <a:endParaRPr lang="uk-UA" sz="2400" dirty="0" smtClean="0">
              <a:solidFill>
                <a:srgbClr val="006666"/>
              </a:solidFill>
            </a:endParaRPr>
          </a:p>
          <a:p>
            <a:pPr marL="457200" indent="-457200" algn="l">
              <a:spcBef>
                <a:spcPts val="600"/>
              </a:spcBef>
              <a:buClr>
                <a:srgbClr val="006666"/>
              </a:buClr>
              <a:buSzPct val="90000"/>
              <a:defRPr/>
            </a:pPr>
            <a:r>
              <a:rPr lang="uk-UA" sz="2400" dirty="0" smtClean="0">
                <a:solidFill>
                  <a:srgbClr val="006666"/>
                </a:solidFill>
              </a:rPr>
              <a:t>3. Адвокація</a:t>
            </a:r>
          </a:p>
          <a:p>
            <a:pPr marL="457200" indent="-457200" algn="l">
              <a:spcBef>
                <a:spcPts val="600"/>
              </a:spcBef>
              <a:buClr>
                <a:srgbClr val="006666"/>
              </a:buClr>
              <a:buSzPct val="90000"/>
              <a:defRPr/>
            </a:pPr>
            <a:endParaRPr lang="uk-UA" sz="2400" dirty="0" smtClean="0">
              <a:solidFill>
                <a:srgbClr val="006666"/>
              </a:solidFill>
            </a:endParaRPr>
          </a:p>
          <a:p>
            <a:pPr marL="457200" indent="-457200" algn="l">
              <a:spcBef>
                <a:spcPts val="600"/>
              </a:spcBef>
              <a:buClr>
                <a:srgbClr val="006666"/>
              </a:buClr>
              <a:buSzPct val="90000"/>
              <a:defRPr/>
            </a:pPr>
            <a:r>
              <a:rPr lang="uk-UA" sz="2400" dirty="0" smtClean="0">
                <a:solidFill>
                  <a:srgbClr val="006666"/>
                </a:solidFill>
              </a:rPr>
              <a:t>4. Поширення</a:t>
            </a:r>
          </a:p>
          <a:p>
            <a:pPr marL="457200" indent="-457200" algn="l">
              <a:spcBef>
                <a:spcPts val="600"/>
              </a:spcBef>
              <a:buClr>
                <a:srgbClr val="006666"/>
              </a:buClr>
              <a:buSzPct val="90000"/>
              <a:defRPr/>
            </a:pPr>
            <a:endParaRPr lang="uk-UA" sz="2400" dirty="0" smtClean="0">
              <a:solidFill>
                <a:srgbClr val="006666"/>
              </a:solidFill>
            </a:endParaRPr>
          </a:p>
          <a:p>
            <a:pPr marL="457200" indent="-457200" algn="l">
              <a:spcBef>
                <a:spcPts val="600"/>
              </a:spcBef>
              <a:buClr>
                <a:srgbClr val="006666"/>
              </a:buClr>
              <a:buSzPct val="90000"/>
              <a:defRPr/>
            </a:pPr>
            <a:r>
              <a:rPr lang="uk-UA" sz="2400" dirty="0" smtClean="0">
                <a:solidFill>
                  <a:srgbClr val="006666"/>
                </a:solidFill>
              </a:rPr>
              <a:t>5. Потенціал</a:t>
            </a:r>
          </a:p>
        </p:txBody>
      </p:sp>
      <p:sp>
        <p:nvSpPr>
          <p:cNvPr id="16" name="Rectangle 13"/>
          <p:cNvSpPr txBox="1">
            <a:spLocks noChangeArrowheads="1"/>
          </p:cNvSpPr>
          <p:nvPr/>
        </p:nvSpPr>
        <p:spPr bwMode="auto">
          <a:xfrm>
            <a:off x="-2928938" y="-1366838"/>
            <a:ext cx="157162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endParaRPr lang="ru-RU" sz="2800" b="1" kern="0" dirty="0">
              <a:solidFill>
                <a:srgbClr val="00666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" name="Picture 2" descr="flag_2colors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7839835" y="0"/>
            <a:ext cx="1304165" cy="91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4"/>
          <p:cNvSpPr txBox="1">
            <a:spLocks noChangeArrowheads="1"/>
          </p:cNvSpPr>
          <p:nvPr/>
        </p:nvSpPr>
        <p:spPr bwMode="auto">
          <a:xfrm>
            <a:off x="4644008" y="2276872"/>
            <a:ext cx="4176464" cy="42386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spcBef>
                <a:spcPts val="600"/>
              </a:spcBef>
              <a:buClr>
                <a:srgbClr val="006666"/>
              </a:buClr>
              <a:buSzPct val="90000"/>
              <a:defRPr/>
            </a:pPr>
            <a:r>
              <a:rPr lang="uk-UA" sz="2000" dirty="0" smtClean="0">
                <a:solidFill>
                  <a:srgbClr val="006666"/>
                </a:solidFill>
              </a:rPr>
              <a:t>6. </a:t>
            </a:r>
            <a:r>
              <a:rPr lang="uk-UA" sz="2400" dirty="0" smtClean="0">
                <a:solidFill>
                  <a:srgbClr val="006666"/>
                </a:solidFill>
              </a:rPr>
              <a:t>Профілактика</a:t>
            </a:r>
          </a:p>
          <a:p>
            <a:pPr marL="457200" indent="-457200" algn="l">
              <a:spcBef>
                <a:spcPts val="600"/>
              </a:spcBef>
              <a:buClr>
                <a:srgbClr val="006666"/>
              </a:buClr>
              <a:buSzPct val="90000"/>
              <a:defRPr/>
            </a:pPr>
            <a:endParaRPr lang="uk-UA" sz="2000" dirty="0" smtClean="0">
              <a:solidFill>
                <a:srgbClr val="006666"/>
              </a:solidFill>
            </a:endParaRPr>
          </a:p>
          <a:p>
            <a:pPr marL="457200" indent="-457200" algn="l">
              <a:spcBef>
                <a:spcPts val="600"/>
              </a:spcBef>
              <a:buClr>
                <a:srgbClr val="006666"/>
              </a:buClr>
              <a:buSzPct val="90000"/>
              <a:defRPr/>
            </a:pPr>
            <a:r>
              <a:rPr lang="uk-UA" sz="2400" dirty="0" smtClean="0">
                <a:solidFill>
                  <a:srgbClr val="006666"/>
                </a:solidFill>
              </a:rPr>
              <a:t>7. Громадська</a:t>
            </a:r>
          </a:p>
          <a:p>
            <a:pPr marL="457200" indent="-457200" algn="l">
              <a:spcBef>
                <a:spcPts val="600"/>
              </a:spcBef>
              <a:buClr>
                <a:srgbClr val="006666"/>
              </a:buClr>
              <a:buSzPct val="90000"/>
              <a:defRPr/>
            </a:pPr>
            <a:r>
              <a:rPr lang="uk-UA" sz="2400" dirty="0" smtClean="0">
                <a:solidFill>
                  <a:srgbClr val="006666"/>
                </a:solidFill>
              </a:rPr>
              <a:t>   активність</a:t>
            </a:r>
          </a:p>
          <a:p>
            <a:pPr marL="457200" indent="-457200" algn="l">
              <a:spcBef>
                <a:spcPts val="600"/>
              </a:spcBef>
              <a:buClr>
                <a:srgbClr val="006666"/>
              </a:buClr>
              <a:buSzPct val="90000"/>
              <a:defRPr/>
            </a:pPr>
            <a:endParaRPr lang="uk-UA" sz="2000" dirty="0" smtClean="0">
              <a:solidFill>
                <a:srgbClr val="006666"/>
              </a:solidFill>
            </a:endParaRPr>
          </a:p>
          <a:p>
            <a:pPr marL="457200" indent="-457200" algn="l">
              <a:spcBef>
                <a:spcPts val="600"/>
              </a:spcBef>
              <a:buClr>
                <a:srgbClr val="006666"/>
              </a:buClr>
              <a:buSzPct val="90000"/>
              <a:defRPr/>
            </a:pPr>
            <a:r>
              <a:rPr lang="uk-UA" sz="2400" dirty="0" smtClean="0">
                <a:solidFill>
                  <a:srgbClr val="006666"/>
                </a:solidFill>
              </a:rPr>
              <a:t>8. Технології</a:t>
            </a:r>
          </a:p>
          <a:p>
            <a:pPr marL="457200" indent="-457200" algn="l">
              <a:spcBef>
                <a:spcPts val="600"/>
              </a:spcBef>
              <a:buClr>
                <a:srgbClr val="006666"/>
              </a:buClr>
              <a:buSzPct val="90000"/>
              <a:defRPr/>
            </a:pPr>
            <a:endParaRPr lang="uk-UA" sz="2000" dirty="0" smtClean="0">
              <a:solidFill>
                <a:srgbClr val="006666"/>
              </a:solidFill>
            </a:endParaRPr>
          </a:p>
          <a:p>
            <a:pPr marL="457200" indent="-457200" algn="l">
              <a:spcBef>
                <a:spcPts val="600"/>
              </a:spcBef>
              <a:buClr>
                <a:srgbClr val="006666"/>
              </a:buClr>
              <a:buSzPct val="90000"/>
              <a:defRPr/>
            </a:pPr>
            <a:r>
              <a:rPr lang="uk-UA" sz="2400" dirty="0" smtClean="0">
                <a:solidFill>
                  <a:srgbClr val="006666"/>
                </a:solidFill>
              </a:rPr>
              <a:t>9. Якість </a:t>
            </a:r>
          </a:p>
          <a:p>
            <a:pPr marL="457200" indent="-457200" algn="l">
              <a:spcBef>
                <a:spcPts val="600"/>
              </a:spcBef>
              <a:buClr>
                <a:srgbClr val="006666"/>
              </a:buClr>
              <a:buSzPct val="90000"/>
              <a:defRPr/>
            </a:pPr>
            <a:endParaRPr lang="uk-UA" sz="2400" dirty="0" smtClean="0">
              <a:solidFill>
                <a:srgbClr val="006666"/>
              </a:solidFill>
            </a:endParaRPr>
          </a:p>
          <a:p>
            <a:pPr marL="457200" indent="-457200" algn="l">
              <a:spcBef>
                <a:spcPts val="600"/>
              </a:spcBef>
              <a:buClr>
                <a:srgbClr val="006666"/>
              </a:buClr>
              <a:buSzPct val="90000"/>
              <a:defRPr/>
            </a:pPr>
            <a:r>
              <a:rPr lang="uk-UA" sz="2400" dirty="0" smtClean="0">
                <a:solidFill>
                  <a:srgbClr val="006666"/>
                </a:solidFill>
              </a:rPr>
              <a:t>10. Ефективність</a:t>
            </a:r>
          </a:p>
        </p:txBody>
      </p:sp>
      <p:pic>
        <p:nvPicPr>
          <p:cNvPr id="3" name="Picture 3" descr="C:\Users\VAIO\Desktop\Презентация ПОН\Полезные лого и изображения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140968"/>
            <a:ext cx="668683" cy="648072"/>
          </a:xfrm>
          <a:prstGeom prst="rect">
            <a:avLst/>
          </a:prstGeom>
          <a:noFill/>
        </p:spPr>
      </p:pic>
      <p:pic>
        <p:nvPicPr>
          <p:cNvPr id="2052" name="Picture 4" descr="C:\Users\VAIO\Desktop\Презентация ПОН\Полезные лого и изображения\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7463" y="3986137"/>
            <a:ext cx="806425" cy="594991"/>
          </a:xfrm>
          <a:prstGeom prst="rect">
            <a:avLst/>
          </a:prstGeom>
          <a:noFill/>
        </p:spPr>
      </p:pic>
      <p:pic>
        <p:nvPicPr>
          <p:cNvPr id="2053" name="Picture 5" descr="C:\Users\VAIO\Desktop\Презентация ПОН\Полезные лого и изображения\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869160"/>
            <a:ext cx="830039" cy="715150"/>
          </a:xfrm>
          <a:prstGeom prst="rect">
            <a:avLst/>
          </a:prstGeom>
          <a:noFill/>
        </p:spPr>
      </p:pic>
      <p:pic>
        <p:nvPicPr>
          <p:cNvPr id="2054" name="Picture 6" descr="C:\Users\VAIO\Desktop\Презентация ПОН\Полезные лого и изображения\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5641217"/>
            <a:ext cx="1014263" cy="740111"/>
          </a:xfrm>
          <a:prstGeom prst="rect">
            <a:avLst/>
          </a:prstGeom>
          <a:noFill/>
        </p:spPr>
      </p:pic>
      <p:pic>
        <p:nvPicPr>
          <p:cNvPr id="2055" name="Picture 7" descr="C:\Users\VAIO\Desktop\Презентация ПОН\Полезные лого и изображения\5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7" y="2132856"/>
            <a:ext cx="864096" cy="777973"/>
          </a:xfrm>
          <a:prstGeom prst="rect">
            <a:avLst/>
          </a:prstGeom>
          <a:noFill/>
        </p:spPr>
      </p:pic>
      <p:pic>
        <p:nvPicPr>
          <p:cNvPr id="2056" name="Picture 8" descr="C:\Users\VAIO\Desktop\Презентация ПОН\Полезные лого и изображения\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5085184"/>
            <a:ext cx="792088" cy="663448"/>
          </a:xfrm>
          <a:prstGeom prst="rect">
            <a:avLst/>
          </a:prstGeom>
          <a:noFill/>
        </p:spPr>
      </p:pic>
      <p:pic>
        <p:nvPicPr>
          <p:cNvPr id="2057" name="Picture 9" descr="C:\Users\VAIO\Desktop\Презентация ПОН\Полезные лого и изображения\554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312" y="4272740"/>
            <a:ext cx="684113" cy="668428"/>
          </a:xfrm>
          <a:prstGeom prst="rect">
            <a:avLst/>
          </a:prstGeom>
          <a:noFill/>
        </p:spPr>
      </p:pic>
      <p:pic>
        <p:nvPicPr>
          <p:cNvPr id="2058" name="Picture 10" descr="C:\Users\VAIO\Desktop\Презентация ПОН\Полезные лого и изображения\6545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6296" y="3212976"/>
            <a:ext cx="877590" cy="590005"/>
          </a:xfrm>
          <a:prstGeom prst="rect">
            <a:avLst/>
          </a:prstGeom>
          <a:noFill/>
        </p:spPr>
      </p:pic>
      <p:pic>
        <p:nvPicPr>
          <p:cNvPr id="4" name="Picture 11" descr="C:\Users\VAIO\Desktop\Презентация ПОН\Полезные лого и изображения\434534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42573" y="5809255"/>
            <a:ext cx="729827" cy="788097"/>
          </a:xfrm>
          <a:prstGeom prst="rect">
            <a:avLst/>
          </a:prstGeom>
          <a:noFill/>
        </p:spPr>
      </p:pic>
      <p:pic>
        <p:nvPicPr>
          <p:cNvPr id="1026" name="Picture 2" descr="d:\Users\One\Desktop\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27784" y="2270625"/>
            <a:ext cx="1012923" cy="654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187450" y="188913"/>
            <a:ext cx="79565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endParaRPr lang="ru-RU" sz="2800" b="1" dirty="0">
              <a:solidFill>
                <a:srgbClr val="CC3300"/>
              </a:solidFill>
            </a:endParaRPr>
          </a:p>
        </p:txBody>
      </p:sp>
      <p:sp>
        <p:nvSpPr>
          <p:cNvPr id="6" name="Rectangle 13"/>
          <p:cNvSpPr txBox="1">
            <a:spLocks noChangeArrowheads="1"/>
          </p:cNvSpPr>
          <p:nvPr/>
        </p:nvSpPr>
        <p:spPr bwMode="auto">
          <a:xfrm>
            <a:off x="1403648" y="333375"/>
            <a:ext cx="6265836" cy="102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14350" lvl="0" indent="-514350" eaLnBrk="0" hangingPunct="0">
              <a:defRPr/>
            </a:pPr>
            <a:r>
              <a:rPr lang="uk-UA" sz="3200" b="1" kern="0" dirty="0" smtClean="0">
                <a:solidFill>
                  <a:srgbClr val="CC3300"/>
                </a:solidFill>
              </a:rPr>
              <a:t>1. Сталість</a:t>
            </a:r>
            <a:endParaRPr lang="ru-RU" sz="3200" b="1" kern="0" dirty="0" smtClean="0">
              <a:solidFill>
                <a:srgbClr val="CC3300"/>
              </a:solidFill>
            </a:endParaRPr>
          </a:p>
        </p:txBody>
      </p:sp>
      <p:sp>
        <p:nvSpPr>
          <p:cNvPr id="14" name="Rectangle 14"/>
          <p:cNvSpPr txBox="1">
            <a:spLocks noChangeArrowheads="1"/>
          </p:cNvSpPr>
          <p:nvPr/>
        </p:nvSpPr>
        <p:spPr bwMode="auto">
          <a:xfrm>
            <a:off x="323528" y="1988840"/>
            <a:ext cx="8568952" cy="4536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l"/>
            <a:r>
              <a:rPr lang="uk-UA" sz="2000" b="1" dirty="0" smtClean="0">
                <a:solidFill>
                  <a:srgbClr val="006666"/>
                </a:solidFill>
                <a:latin typeface="+mn-lt"/>
              </a:rPr>
              <a:t>Сталість (життєздатність) результатів проекту забезпечує державна підтримка та інтеграція напрацювань у національні  програми. В рамках проекту:</a:t>
            </a:r>
          </a:p>
          <a:p>
            <a:pPr algn="l"/>
            <a:endParaRPr lang="uk-UA" dirty="0" smtClean="0">
              <a:latin typeface="+mn-lt"/>
            </a:endParaRPr>
          </a:p>
          <a:p>
            <a:pPr marL="457200" indent="-457200" algn="l">
              <a:buAutoNum type="arabicPeriod"/>
            </a:pPr>
            <a:r>
              <a:rPr lang="uk-UA" sz="2000" dirty="0" smtClean="0">
                <a:latin typeface="+mn-lt"/>
              </a:rPr>
              <a:t>Підписано меморандум між виконавцем проекту, Державною службою України з питань протидії ВІЛ-інфекції/СНІДу та інших соціально небезпечних захворювань і Міністерством освіти і науки України</a:t>
            </a:r>
          </a:p>
          <a:p>
            <a:pPr marL="457200" indent="-457200" algn="l">
              <a:buAutoNum type="arabicPeriod"/>
            </a:pPr>
            <a:endParaRPr lang="uk-UA" dirty="0" smtClean="0">
              <a:latin typeface="+mn-lt"/>
            </a:endParaRPr>
          </a:p>
          <a:p>
            <a:pPr marL="457200" indent="-457200" algn="l">
              <a:buAutoNum type="arabicPeriod"/>
            </a:pPr>
            <a:r>
              <a:rPr lang="uk-UA" sz="2000" dirty="0" smtClean="0">
                <a:latin typeface="+mn-lt"/>
              </a:rPr>
              <a:t>Видано відповідні накази та отримано підтримку на національному та регіональному рівні</a:t>
            </a:r>
          </a:p>
          <a:p>
            <a:pPr marL="457200" indent="-457200" algn="l">
              <a:buAutoNum type="arabicPeriod"/>
            </a:pPr>
            <a:endParaRPr lang="uk-UA" dirty="0" smtClean="0">
              <a:latin typeface="+mn-lt"/>
            </a:endParaRPr>
          </a:p>
          <a:p>
            <a:pPr marL="457200" indent="-457200" algn="l">
              <a:buFontTx/>
              <a:buAutoNum type="arabicPeriod"/>
            </a:pPr>
            <a:r>
              <a:rPr lang="uk-UA" sz="2000" dirty="0" smtClean="0">
                <a:latin typeface="+mn-lt"/>
              </a:rPr>
              <a:t>Напрацювання проекту включено до Загальнодержавної цільової соціальної програми протидії ВІЛ-інфекції/СНІДу на 2014-2018 роки,</a:t>
            </a:r>
            <a:r>
              <a:rPr lang="uk-UA" sz="2000" dirty="0" smtClean="0"/>
              <a:t> що забезпечить поширення досягнень проекту на інші загальноосвітні навчальні заклади</a:t>
            </a:r>
          </a:p>
          <a:p>
            <a:pPr marL="457200" indent="-457200" algn="l">
              <a:buAutoNum type="arabicPeriod"/>
            </a:pPr>
            <a:endParaRPr lang="uk-UA" sz="2000" dirty="0" smtClean="0">
              <a:latin typeface="+mn-lt"/>
            </a:endParaRPr>
          </a:p>
        </p:txBody>
      </p:sp>
      <p:pic>
        <p:nvPicPr>
          <p:cNvPr id="28674" name="Picture 2" descr="flag_2colors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7839835" y="0"/>
            <a:ext cx="1304165" cy="91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Users\One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620688"/>
            <a:ext cx="1512168" cy="976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187450" y="188913"/>
            <a:ext cx="79565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endParaRPr lang="ru-RU" sz="2800" b="1" dirty="0">
              <a:solidFill>
                <a:srgbClr val="CC3300"/>
              </a:solidFill>
            </a:endParaRPr>
          </a:p>
        </p:txBody>
      </p:sp>
      <p:sp>
        <p:nvSpPr>
          <p:cNvPr id="6" name="Rectangle 13"/>
          <p:cNvSpPr txBox="1">
            <a:spLocks noChangeArrowheads="1"/>
          </p:cNvSpPr>
          <p:nvPr/>
        </p:nvSpPr>
        <p:spPr bwMode="auto">
          <a:xfrm>
            <a:off x="1403648" y="333375"/>
            <a:ext cx="6265836" cy="102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14350" lvl="0" indent="-514350" eaLnBrk="0" hangingPunct="0">
              <a:defRPr/>
            </a:pPr>
            <a:r>
              <a:rPr lang="uk-UA" sz="3200" b="1" kern="0" dirty="0" smtClean="0">
                <a:solidFill>
                  <a:srgbClr val="CC3300"/>
                </a:solidFill>
              </a:rPr>
              <a:t>2. Партнерство</a:t>
            </a:r>
            <a:endParaRPr lang="ru-RU" sz="3200" b="1" kern="0" dirty="0" smtClean="0">
              <a:solidFill>
                <a:srgbClr val="CC3300"/>
              </a:solidFill>
            </a:endParaRPr>
          </a:p>
        </p:txBody>
      </p:sp>
      <p:sp>
        <p:nvSpPr>
          <p:cNvPr id="14" name="Rectangle 14"/>
          <p:cNvSpPr txBox="1">
            <a:spLocks noChangeArrowheads="1"/>
          </p:cNvSpPr>
          <p:nvPr/>
        </p:nvSpPr>
        <p:spPr bwMode="auto">
          <a:xfrm>
            <a:off x="323528" y="1988840"/>
            <a:ext cx="8568952" cy="4536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l"/>
            <a:r>
              <a:rPr lang="uk-UA" sz="2000" b="1" dirty="0" smtClean="0">
                <a:solidFill>
                  <a:srgbClr val="006666"/>
                </a:solidFill>
                <a:latin typeface="+mn-lt"/>
              </a:rPr>
              <a:t>Партнерство дає можливість  досягти результатів, які  неможливо досягти поодинці . В рамках проекту:</a:t>
            </a:r>
          </a:p>
          <a:p>
            <a:pPr algn="l"/>
            <a:endParaRPr lang="uk-UA" dirty="0" smtClean="0">
              <a:latin typeface="+mn-lt"/>
            </a:endParaRPr>
          </a:p>
          <a:p>
            <a:pPr marL="457200" indent="-457200" algn="l">
              <a:buAutoNum type="arabicPeriod"/>
            </a:pPr>
            <a:r>
              <a:rPr lang="uk-UA" sz="2000" dirty="0" smtClean="0">
                <a:latin typeface="+mn-lt"/>
              </a:rPr>
              <a:t>Налагоджено партнерство з центральними органами влади, державними, громадськими і  міжнародними організаціями.</a:t>
            </a:r>
          </a:p>
          <a:p>
            <a:pPr marL="457200" indent="-457200" algn="l">
              <a:buAutoNum type="arabicPeriod"/>
            </a:pPr>
            <a:endParaRPr lang="uk-UA" dirty="0" smtClean="0">
              <a:latin typeface="+mn-lt"/>
            </a:endParaRPr>
          </a:p>
          <a:p>
            <a:pPr marL="457200" indent="-457200" algn="l">
              <a:buAutoNum type="arabicPeriod"/>
            </a:pPr>
            <a:r>
              <a:rPr lang="uk-UA" sz="2000" dirty="0" smtClean="0">
                <a:latin typeface="+mn-lt"/>
              </a:rPr>
              <a:t>Основними партнерами за проектом первісно було визначено Міністерство освіти і науки, Державну службу соціальних захворювань, Мережу ЛЖВ, ВСЕСВІТ, регіональні управління освіти і інститути післядипломної освіти, базові навчальні заклади.</a:t>
            </a:r>
          </a:p>
          <a:p>
            <a:pPr marL="457200" indent="-457200" algn="l">
              <a:buAutoNum type="arabicPeriod"/>
            </a:pPr>
            <a:endParaRPr lang="uk-UA" dirty="0" smtClean="0">
              <a:latin typeface="+mn-lt"/>
            </a:endParaRPr>
          </a:p>
          <a:p>
            <a:pPr marL="457200" indent="-457200" algn="l">
              <a:buFontTx/>
              <a:buAutoNum type="arabicPeriod"/>
            </a:pPr>
            <a:r>
              <a:rPr lang="uk-UA" sz="2000" dirty="0" smtClean="0">
                <a:latin typeface="+mn-lt"/>
              </a:rPr>
              <a:t>Ключові цілі проекту було значно посилено за рахунок залучення до проекту  нових  партнерів: Німецького товариства міжнародного співробітництва (GIZ), ЮНЕСКО, Інституту проблем виховання НАПН України, Благодійного фонду «Здоров'я жінки і планування сім'ї» та інших.</a:t>
            </a:r>
          </a:p>
          <a:p>
            <a:pPr marL="457200" indent="-457200" algn="l">
              <a:buFontTx/>
              <a:buAutoNum type="arabicPeriod"/>
            </a:pPr>
            <a:endParaRPr lang="ru-RU" sz="2000" dirty="0" smtClean="0"/>
          </a:p>
        </p:txBody>
      </p:sp>
      <p:pic>
        <p:nvPicPr>
          <p:cNvPr id="28674" name="Picture 2" descr="flag_2colors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7839835" y="0"/>
            <a:ext cx="1304165" cy="91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VAIO\Desktop\Презентация ПОН\Полезные лого и изображения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620688"/>
            <a:ext cx="1008112" cy="977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2204864"/>
            <a:ext cx="3429000" cy="43195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6666"/>
              </a:buClr>
              <a:buFont typeface="Wingdings" pitchFamily="2" charset="2"/>
              <a:buNone/>
            </a:pPr>
            <a:r>
              <a:rPr lang="uk-UA" sz="2800" b="1" dirty="0" smtClean="0"/>
              <a:t>   </a:t>
            </a:r>
            <a:endParaRPr lang="ru-RU" sz="2000" b="1" dirty="0" smtClean="0">
              <a:solidFill>
                <a:srgbClr val="006666"/>
              </a:solidFill>
            </a:endParaRP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187450" y="188913"/>
            <a:ext cx="79565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endParaRPr lang="ru-RU" sz="2800" b="1" dirty="0">
              <a:solidFill>
                <a:srgbClr val="CC3300"/>
              </a:solidFill>
            </a:endParaRPr>
          </a:p>
        </p:txBody>
      </p:sp>
      <p:sp>
        <p:nvSpPr>
          <p:cNvPr id="6" name="Rectangle 13"/>
          <p:cNvSpPr txBox="1">
            <a:spLocks noChangeArrowheads="1"/>
          </p:cNvSpPr>
          <p:nvPr/>
        </p:nvSpPr>
        <p:spPr bwMode="auto">
          <a:xfrm>
            <a:off x="755576" y="285728"/>
            <a:ext cx="6552728" cy="134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uk-UA" sz="2800" b="1" i="1" dirty="0" smtClean="0">
                <a:solidFill>
                  <a:srgbClr val="CC3300"/>
                </a:solidFill>
              </a:rPr>
              <a:t>Партнерство:</a:t>
            </a:r>
            <a:r>
              <a:rPr lang="uk-UA" sz="2800" b="1" i="1" dirty="0" smtClean="0">
                <a:solidFill>
                  <a:srgbClr val="006666"/>
                </a:solidFill>
              </a:rPr>
              <a:t>  </a:t>
            </a:r>
            <a:r>
              <a:rPr lang="uk-UA" sz="2700" b="1" dirty="0" smtClean="0">
                <a:solidFill>
                  <a:srgbClr val="006666"/>
                </a:solidFill>
              </a:rPr>
              <a:t>внесок Мережі ЛЖВ </a:t>
            </a:r>
          </a:p>
          <a:p>
            <a:pPr eaLnBrk="0" hangingPunct="0">
              <a:defRPr/>
            </a:pPr>
            <a:r>
              <a:rPr lang="uk-UA" sz="2700" b="1" dirty="0" smtClean="0">
                <a:solidFill>
                  <a:srgbClr val="006666"/>
                </a:solidFill>
              </a:rPr>
              <a:t>за фінансової підтримки Глобального фонду</a:t>
            </a:r>
            <a:endParaRPr lang="ru-RU" sz="2700" b="1" kern="0" dirty="0" smtClean="0">
              <a:solidFill>
                <a:srgbClr val="006666"/>
              </a:solidFill>
            </a:endParaRPr>
          </a:p>
        </p:txBody>
      </p:sp>
      <p:pic>
        <p:nvPicPr>
          <p:cNvPr id="8" name="Picture 2" descr="C:\Users\VAIO\Desktop\Панельная Презентация Париж\Глобальный фон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285728"/>
            <a:ext cx="857256" cy="642942"/>
          </a:xfrm>
          <a:prstGeom prst="rect">
            <a:avLst/>
          </a:prstGeom>
          <a:noFill/>
        </p:spPr>
      </p:pic>
      <p:sp>
        <p:nvSpPr>
          <p:cNvPr id="14" name="Rectangle 14"/>
          <p:cNvSpPr txBox="1">
            <a:spLocks noChangeArrowheads="1"/>
          </p:cNvSpPr>
          <p:nvPr/>
        </p:nvSpPr>
        <p:spPr bwMode="auto">
          <a:xfrm>
            <a:off x="251520" y="1988840"/>
            <a:ext cx="8568952" cy="46805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7800" lvl="0" algn="l" eaLnBrk="0" hangingPunct="0">
              <a:spcBef>
                <a:spcPts val="0"/>
              </a:spcBef>
              <a:buClr>
                <a:srgbClr val="006666"/>
              </a:buClr>
              <a:buSzPct val="60000"/>
            </a:pPr>
            <a:r>
              <a:rPr lang="uk-UA" sz="2000" b="1" dirty="0" smtClean="0">
                <a:solidFill>
                  <a:srgbClr val="CC3300"/>
                </a:solidFill>
                <a:latin typeface="+mn-lt"/>
              </a:rPr>
              <a:t>Цілі:</a:t>
            </a:r>
          </a:p>
          <a:p>
            <a:pPr marL="177800" lvl="0" algn="l" eaLnBrk="0" hangingPunct="0">
              <a:spcBef>
                <a:spcPts val="0"/>
              </a:spcBef>
              <a:buClr>
                <a:srgbClr val="006666"/>
              </a:buClr>
              <a:buSzPct val="60000"/>
            </a:pPr>
            <a:r>
              <a:rPr lang="uk-UA" sz="2000" dirty="0" smtClean="0">
                <a:solidFill>
                  <a:srgbClr val="006666"/>
                </a:solidFill>
                <a:latin typeface="+mn-lt"/>
              </a:rPr>
              <a:t> Забезпечити установи післядипломної освіти і педагогічні ВНЗ, ЗНЗ і ПТНЗ навчальними  програмами, тренерами та навчально-методичними матеріалами для підготовки вчителів і навчання учнів.</a:t>
            </a:r>
          </a:p>
          <a:p>
            <a:pPr marL="177800" lvl="0" algn="l" eaLnBrk="0" hangingPunct="0">
              <a:spcBef>
                <a:spcPts val="0"/>
              </a:spcBef>
              <a:buClr>
                <a:srgbClr val="006666"/>
              </a:buClr>
              <a:buSzPct val="60000"/>
            </a:pPr>
            <a:endParaRPr lang="uk-UA" b="1" dirty="0" smtClean="0">
              <a:solidFill>
                <a:srgbClr val="CC3300"/>
              </a:solidFill>
              <a:latin typeface="+mn-lt"/>
            </a:endParaRPr>
          </a:p>
          <a:p>
            <a:pPr marL="177800" lvl="0" algn="l" eaLnBrk="0" hangingPunct="0">
              <a:spcBef>
                <a:spcPts val="0"/>
              </a:spcBef>
              <a:buClr>
                <a:srgbClr val="006666"/>
              </a:buClr>
              <a:buSzPct val="60000"/>
            </a:pPr>
            <a:r>
              <a:rPr lang="uk-UA" sz="2000" b="1" dirty="0" smtClean="0">
                <a:solidFill>
                  <a:srgbClr val="CC3300"/>
                </a:solidFill>
                <a:latin typeface="+mn-lt"/>
              </a:rPr>
              <a:t>Результати:</a:t>
            </a:r>
            <a:endParaRPr lang="uk-UA" dirty="0" smtClean="0">
              <a:solidFill>
                <a:srgbClr val="006666"/>
              </a:solidFill>
              <a:latin typeface="+mn-lt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uk-UA" sz="2000" dirty="0" smtClean="0"/>
              <a:t>Підготовлено 216 регіональних тренерів та 19 447 педагогів для ЗНЗ  та ПТНЗ.</a:t>
            </a:r>
          </a:p>
          <a:p>
            <a:pPr marL="457200" indent="-457200" algn="l">
              <a:buFont typeface="+mj-lt"/>
              <a:buAutoNum type="arabicPeriod"/>
            </a:pPr>
            <a:endParaRPr lang="uk-UA" dirty="0" smtClean="0"/>
          </a:p>
          <a:p>
            <a:pPr marL="457200" indent="-457200" algn="l">
              <a:buFont typeface="+mj-lt"/>
              <a:buAutoNum type="arabicPeriod"/>
            </a:pPr>
            <a:r>
              <a:rPr lang="uk-UA" sz="2000" dirty="0" smtClean="0">
                <a:latin typeface="+mn-lt"/>
              </a:rPr>
              <a:t>Розроблено і видано 11 ресурсних матеріалів загальним накладом  328 300 примірників для забезпечення 8000 навчальних закладів.</a:t>
            </a:r>
          </a:p>
          <a:p>
            <a:pPr marL="457200" indent="-457200" algn="l">
              <a:buFont typeface="+mj-lt"/>
              <a:buAutoNum type="arabicPeriod"/>
            </a:pPr>
            <a:endParaRPr lang="uk-UA" dirty="0" smtClean="0">
              <a:latin typeface="+mn-lt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uk-UA" sz="2000" dirty="0" smtClean="0"/>
              <a:t>Додатково до проекту ЄС, навчанням за курсом "Захисти себе від </a:t>
            </a:r>
            <a:r>
              <a:rPr lang="uk-UA" sz="2000" dirty="0" err="1" smtClean="0"/>
              <a:t>ВІЛ”</a:t>
            </a:r>
            <a:r>
              <a:rPr lang="uk-UA" sz="2000" dirty="0" smtClean="0"/>
              <a:t>  охоплено понад 172 000 учнів ЗНЗ і ПТНЗ віком 15-17 років.</a:t>
            </a:r>
          </a:p>
          <a:p>
            <a:pPr marL="457200" indent="-457200" algn="l">
              <a:buFont typeface="+mj-lt"/>
              <a:buAutoNum type="arabicPeriod"/>
            </a:pPr>
            <a:endParaRPr lang="uk-UA" dirty="0" smtClean="0"/>
          </a:p>
          <a:p>
            <a:pPr marL="457200" indent="-457200" algn="l">
              <a:buFont typeface="+mj-lt"/>
              <a:buAutoNum type="arabicPeriod"/>
            </a:pPr>
            <a:r>
              <a:rPr lang="uk-UA" sz="2000" dirty="0" smtClean="0"/>
              <a:t>Обізнаність з питань ВІЛ/СНІД серед підлітків 15-17 років, що пройшли навчання,  зросла на 44% (за анкетою ESPAD).</a:t>
            </a:r>
            <a:endParaRPr lang="ru-RU" sz="2000" kern="0" dirty="0" smtClean="0">
              <a:solidFill>
                <a:srgbClr val="006666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uk-UA" sz="2000" dirty="0" smtClean="0">
              <a:latin typeface="+mn-lt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1142984"/>
            <a:ext cx="1857356" cy="60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205038"/>
            <a:ext cx="3429000" cy="43195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6666"/>
              </a:buClr>
              <a:buFont typeface="Wingdings" pitchFamily="2" charset="2"/>
              <a:buNone/>
            </a:pPr>
            <a:r>
              <a:rPr lang="uk-UA" sz="2800" b="1" dirty="0" smtClean="0"/>
              <a:t>   </a:t>
            </a:r>
            <a:endParaRPr lang="ru-RU" sz="2000" b="1" dirty="0" smtClean="0">
              <a:solidFill>
                <a:srgbClr val="006666"/>
              </a:solidFill>
            </a:endParaRP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1187450" y="188913"/>
            <a:ext cx="79565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800" b="1" dirty="0">
              <a:solidFill>
                <a:srgbClr val="CC3300"/>
              </a:solidFill>
            </a:endParaRPr>
          </a:p>
        </p:txBody>
      </p:sp>
      <p:sp>
        <p:nvSpPr>
          <p:cNvPr id="6" name="Rectangle 13"/>
          <p:cNvSpPr txBox="1">
            <a:spLocks noChangeArrowheads="1"/>
          </p:cNvSpPr>
          <p:nvPr/>
        </p:nvSpPr>
        <p:spPr bwMode="auto">
          <a:xfrm>
            <a:off x="755576" y="333375"/>
            <a:ext cx="7056512" cy="12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lvl="0" eaLnBrk="0" hangingPunct="0">
              <a:defRPr/>
            </a:pPr>
            <a:r>
              <a:rPr lang="uk-UA" sz="2800" b="1" i="1" dirty="0" smtClean="0">
                <a:solidFill>
                  <a:srgbClr val="CC3300"/>
                </a:solidFill>
              </a:rPr>
              <a:t>Партнерство:</a:t>
            </a:r>
            <a:r>
              <a:rPr lang="uk-UA" sz="2800" b="1" dirty="0" smtClean="0">
                <a:solidFill>
                  <a:srgbClr val="CC3300"/>
                </a:solidFill>
              </a:rPr>
              <a:t>  </a:t>
            </a:r>
            <a:r>
              <a:rPr lang="uk-UA" sz="2800" b="1" dirty="0" smtClean="0">
                <a:solidFill>
                  <a:srgbClr val="006666"/>
                </a:solidFill>
              </a:rPr>
              <a:t>внесок п</a:t>
            </a:r>
            <a:r>
              <a:rPr lang="uk-UA" sz="2800" b="1" kern="0" dirty="0" smtClean="0">
                <a:solidFill>
                  <a:srgbClr val="006666"/>
                </a:solidFill>
                <a:latin typeface="+mj-lt"/>
                <a:ea typeface="+mj-ea"/>
                <a:cs typeface="+mj-cs"/>
              </a:rPr>
              <a:t>роектів за підтримки Німецького  товариства міжнародного співробітництва</a:t>
            </a:r>
            <a:endParaRPr lang="ru-RU" sz="2800" b="1" kern="0" dirty="0">
              <a:solidFill>
                <a:srgbClr val="0066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822825" y="2285992"/>
            <a:ext cx="4035455" cy="4023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l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AutoNum type="arabicPeriod"/>
              <a:defRPr/>
            </a:pPr>
            <a:endParaRPr lang="ru-RU" b="1" kern="0" dirty="0">
              <a:latin typeface="+mn-lt"/>
            </a:endParaRPr>
          </a:p>
          <a:p>
            <a:pPr marL="95250" algn="l">
              <a:lnSpc>
                <a:spcPct val="80000"/>
              </a:lnSpc>
              <a:buClr>
                <a:schemeClr val="folHlink"/>
              </a:buClr>
              <a:buSzPct val="60000"/>
              <a:defRPr/>
            </a:pPr>
            <a:r>
              <a:rPr lang="uk-UA" sz="2000" b="1" dirty="0" smtClean="0">
                <a:solidFill>
                  <a:srgbClr val="CC3300"/>
                </a:solidFill>
              </a:rPr>
              <a:t>РЕЗУЛЬТАТИ:</a:t>
            </a:r>
            <a:endParaRPr lang="uk-UA" b="1" dirty="0" smtClean="0">
              <a:solidFill>
                <a:srgbClr val="CC3300"/>
              </a:solidFill>
            </a:endParaRPr>
          </a:p>
          <a:p>
            <a:pPr marL="95250">
              <a:lnSpc>
                <a:spcPct val="80000"/>
              </a:lnSpc>
              <a:buClr>
                <a:schemeClr val="folHlink"/>
              </a:buClr>
              <a:buSzPct val="60000"/>
              <a:defRPr/>
            </a:pPr>
            <a:endParaRPr lang="uk-UA" b="1" dirty="0" smtClean="0">
              <a:solidFill>
                <a:srgbClr val="CC3300"/>
              </a:solidFill>
            </a:endParaRPr>
          </a:p>
          <a:p>
            <a:pPr marL="273050" indent="-273050" algn="l">
              <a:lnSpc>
                <a:spcPct val="80000"/>
              </a:lnSpc>
              <a:buClr>
                <a:srgbClr val="006666"/>
              </a:buClr>
              <a:buSzPct val="90000"/>
              <a:buFont typeface="Wingdings" pitchFamily="2" charset="2"/>
              <a:buChar char="ü"/>
              <a:defRPr/>
            </a:pPr>
            <a:r>
              <a:rPr lang="uk-UA" sz="1800" dirty="0" smtClean="0">
                <a:solidFill>
                  <a:srgbClr val="006666"/>
                </a:solidFill>
                <a:latin typeface="+mj-lt"/>
              </a:rPr>
              <a:t>Підготовлено 27 педагогів  - майстер-тренерів  «Маршруту безпеки»</a:t>
            </a:r>
          </a:p>
          <a:p>
            <a:pPr marL="273050" indent="-273050" algn="l">
              <a:lnSpc>
                <a:spcPct val="80000"/>
              </a:lnSpc>
              <a:buClr>
                <a:srgbClr val="006666"/>
              </a:buClr>
              <a:buSzPct val="90000"/>
              <a:buFont typeface="Wingdings" pitchFamily="2" charset="2"/>
              <a:buChar char="ü"/>
              <a:defRPr/>
            </a:pPr>
            <a:endParaRPr lang="uk-UA" sz="1000" dirty="0" smtClean="0">
              <a:solidFill>
                <a:srgbClr val="006666"/>
              </a:solidFill>
              <a:latin typeface="+mj-lt"/>
            </a:endParaRPr>
          </a:p>
          <a:p>
            <a:pPr marL="273050" indent="-273050" algn="l">
              <a:lnSpc>
                <a:spcPct val="80000"/>
              </a:lnSpc>
              <a:buClr>
                <a:srgbClr val="006666"/>
              </a:buClr>
              <a:buSzPct val="90000"/>
              <a:defRPr/>
            </a:pPr>
            <a:endParaRPr lang="uk-UA" dirty="0" smtClean="0">
              <a:solidFill>
                <a:srgbClr val="006666"/>
              </a:solidFill>
              <a:latin typeface="+mj-lt"/>
            </a:endParaRPr>
          </a:p>
          <a:p>
            <a:pPr marL="273050" indent="-273050" algn="l">
              <a:lnSpc>
                <a:spcPct val="80000"/>
              </a:lnSpc>
              <a:buClr>
                <a:srgbClr val="006666"/>
              </a:buClr>
              <a:buSzPct val="90000"/>
              <a:buFont typeface="Wingdings" pitchFamily="2" charset="2"/>
              <a:buChar char="ü"/>
              <a:defRPr/>
            </a:pPr>
            <a:r>
              <a:rPr lang="uk-UA" sz="1800" kern="0" dirty="0" smtClean="0">
                <a:solidFill>
                  <a:srgbClr val="006666"/>
                </a:solidFill>
                <a:latin typeface="+mj-lt"/>
              </a:rPr>
              <a:t>615 шкіл, визначених як базові майданчики для впровадження  стандартів якості превентивної освіти, стали  </a:t>
            </a:r>
            <a:r>
              <a:rPr lang="uk-UA" sz="1800" kern="0" dirty="0">
                <a:solidFill>
                  <a:srgbClr val="006666"/>
                </a:solidFill>
                <a:latin typeface="+mj-lt"/>
              </a:rPr>
              <a:t>центрами </a:t>
            </a:r>
            <a:r>
              <a:rPr lang="uk-UA" sz="1800" dirty="0" smtClean="0">
                <a:solidFill>
                  <a:srgbClr val="006666"/>
                </a:solidFill>
              </a:rPr>
              <a:t>«</a:t>
            </a:r>
            <a:r>
              <a:rPr lang="uk-UA" sz="1800" kern="0" dirty="0" smtClean="0">
                <a:solidFill>
                  <a:srgbClr val="006666"/>
                </a:solidFill>
                <a:latin typeface="+mj-lt"/>
              </a:rPr>
              <a:t>Маршруту безпеки</a:t>
            </a:r>
            <a:r>
              <a:rPr lang="uk-UA" sz="1800" dirty="0" smtClean="0">
                <a:solidFill>
                  <a:srgbClr val="006666"/>
                </a:solidFill>
              </a:rPr>
              <a:t>»</a:t>
            </a:r>
            <a:r>
              <a:rPr lang="uk-UA" sz="1800" kern="0" dirty="0" smtClean="0">
                <a:solidFill>
                  <a:srgbClr val="006666"/>
                </a:solidFill>
                <a:latin typeface="+mj-lt"/>
              </a:rPr>
              <a:t>  і забезпечені відповідними матеріалами з</a:t>
            </a:r>
            <a:r>
              <a:rPr lang="uk-UA" sz="1800" dirty="0" smtClean="0">
                <a:solidFill>
                  <a:srgbClr val="006666"/>
                </a:solidFill>
              </a:rPr>
              <a:t> питань репродуктивного здоров’я, профілактики ВІЛ/СНІД та ІПСШ</a:t>
            </a:r>
          </a:p>
          <a:p>
            <a:pPr marL="273050" indent="-273050" algn="l">
              <a:lnSpc>
                <a:spcPct val="80000"/>
              </a:lnSpc>
              <a:buClr>
                <a:srgbClr val="006666"/>
              </a:buClr>
              <a:buSzPct val="90000"/>
              <a:buFont typeface="Wingdings" pitchFamily="2" charset="2"/>
              <a:buChar char="ü"/>
              <a:defRPr/>
            </a:pPr>
            <a:endParaRPr lang="uk-UA" sz="1800" b="1" dirty="0" smtClean="0">
              <a:solidFill>
                <a:srgbClr val="006666"/>
              </a:solidFill>
            </a:endParaRPr>
          </a:p>
          <a:p>
            <a:pPr marL="273050" indent="-273050" algn="l">
              <a:lnSpc>
                <a:spcPct val="80000"/>
              </a:lnSpc>
              <a:buClr>
                <a:srgbClr val="006666"/>
              </a:buClr>
              <a:buSzPct val="90000"/>
              <a:buFont typeface="Wingdings" pitchFamily="2" charset="2"/>
              <a:buChar char="ü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Додатково запроваджено програму  “ Чесна гра ”</a:t>
            </a:r>
          </a:p>
          <a:p>
            <a:pPr marL="273050" lvl="1" indent="-273050">
              <a:lnSpc>
                <a:spcPct val="80000"/>
              </a:lnSpc>
              <a:spcBef>
                <a:spcPct val="20000"/>
              </a:spcBef>
              <a:buClr>
                <a:srgbClr val="006666"/>
              </a:buClr>
              <a:buSzPct val="90000"/>
              <a:buFont typeface="Wingdings" pitchFamily="2" charset="2"/>
              <a:buChar char="ü"/>
              <a:tabLst>
                <a:tab pos="355600" algn="l"/>
              </a:tabLst>
              <a:defRPr/>
            </a:pPr>
            <a:endParaRPr lang="uk-UA" kern="0" dirty="0" smtClean="0">
              <a:solidFill>
                <a:srgbClr val="006666"/>
              </a:solidFill>
              <a:latin typeface="+mn-lt"/>
            </a:endParaRPr>
          </a:p>
          <a:p>
            <a:pPr marL="273050" lvl="1" indent="-273050">
              <a:lnSpc>
                <a:spcPct val="85000"/>
              </a:lnSpc>
              <a:spcBef>
                <a:spcPct val="20000"/>
              </a:spcBef>
              <a:buClr>
                <a:srgbClr val="006666"/>
              </a:buClr>
              <a:buSzPct val="90000"/>
              <a:buFont typeface="Wingdings" pitchFamily="2" charset="2"/>
              <a:buChar char="ü"/>
              <a:defRPr/>
            </a:pPr>
            <a:endParaRPr lang="ru-RU" dirty="0">
              <a:solidFill>
                <a:srgbClr val="006666"/>
              </a:solidFill>
            </a:endParaRPr>
          </a:p>
        </p:txBody>
      </p:sp>
      <p:sp>
        <p:nvSpPr>
          <p:cNvPr id="14" name="Rectangle 14"/>
          <p:cNvSpPr txBox="1">
            <a:spLocks noChangeArrowheads="1"/>
          </p:cNvSpPr>
          <p:nvPr/>
        </p:nvSpPr>
        <p:spPr bwMode="auto">
          <a:xfrm>
            <a:off x="285720" y="2358719"/>
            <a:ext cx="3714776" cy="42386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lnSpc>
                <a:spcPct val="80000"/>
              </a:lnSpc>
              <a:spcBef>
                <a:spcPct val="20000"/>
              </a:spcBef>
              <a:buClr>
                <a:srgbClr val="006666"/>
              </a:buClr>
              <a:buSzPct val="90000"/>
              <a:buFont typeface="Wingdings" pitchFamily="2" charset="2"/>
              <a:buNone/>
            </a:pPr>
            <a:r>
              <a:rPr lang="uk-UA" sz="2000" b="1" dirty="0" smtClean="0">
                <a:solidFill>
                  <a:srgbClr val="CC3300"/>
                </a:solidFill>
              </a:rPr>
              <a:t>ЦІЛІ:</a:t>
            </a:r>
            <a:endParaRPr lang="en-US" sz="2000" b="1" dirty="0">
              <a:solidFill>
                <a:srgbClr val="CC3300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spcBef>
                <a:spcPct val="20000"/>
              </a:spcBef>
              <a:buClr>
                <a:srgbClr val="006666"/>
              </a:buClr>
              <a:buSzPct val="90000"/>
              <a:buFont typeface="Wingdings" pitchFamily="2" charset="2"/>
              <a:buChar char="ü"/>
            </a:pPr>
            <a:endParaRPr lang="ru-RU" dirty="0">
              <a:solidFill>
                <a:srgbClr val="006666"/>
              </a:solidFill>
            </a:endParaRPr>
          </a:p>
          <a:p>
            <a:pPr marL="95250" algn="l" eaLnBrk="0" hangingPunct="0">
              <a:spcBef>
                <a:spcPts val="0"/>
              </a:spcBef>
              <a:buClr>
                <a:srgbClr val="006666"/>
              </a:buClr>
              <a:buSzPct val="60000"/>
              <a:tabLst>
                <a:tab pos="95250" algn="l"/>
              </a:tabLst>
            </a:pPr>
            <a:r>
              <a:rPr lang="uk-UA" sz="2000" dirty="0" smtClean="0">
                <a:solidFill>
                  <a:srgbClr val="006666"/>
                </a:solidFill>
              </a:rPr>
              <a:t>Підготувати тренерів  для всіх регіонів України та  забезпечити базові навчальні заклади інтерактивною навчальною виставкою «Маршрут безпеки»</a:t>
            </a:r>
            <a:endParaRPr lang="uk-UA" sz="2000" b="1" dirty="0">
              <a:solidFill>
                <a:srgbClr val="006666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139952" y="2348880"/>
            <a:ext cx="762384" cy="43204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059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357188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3"/>
          <p:cNvSpPr txBox="1">
            <a:spLocks noChangeArrowheads="1"/>
          </p:cNvSpPr>
          <p:nvPr/>
        </p:nvSpPr>
        <p:spPr bwMode="auto">
          <a:xfrm>
            <a:off x="-2928938" y="-1366838"/>
            <a:ext cx="157162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endParaRPr lang="ru-RU" sz="2800" b="1" kern="0" dirty="0">
              <a:solidFill>
                <a:srgbClr val="00666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Picture 4" descr="oblogka 201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034526"/>
            <a:ext cx="1368152" cy="163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Content Placeholder 6" descr="Обкладинка МБ_утверждено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5022138"/>
            <a:ext cx="1224136" cy="165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187450" y="188913"/>
            <a:ext cx="79565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endParaRPr lang="ru-RU" sz="2800" b="1" dirty="0">
              <a:solidFill>
                <a:srgbClr val="CC3300"/>
              </a:solidFill>
            </a:endParaRPr>
          </a:p>
        </p:txBody>
      </p:sp>
      <p:sp>
        <p:nvSpPr>
          <p:cNvPr id="6" name="Rectangle 13"/>
          <p:cNvSpPr txBox="1">
            <a:spLocks noChangeArrowheads="1"/>
          </p:cNvSpPr>
          <p:nvPr/>
        </p:nvSpPr>
        <p:spPr bwMode="auto">
          <a:xfrm>
            <a:off x="1403648" y="285729"/>
            <a:ext cx="5811558" cy="119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uk-UA" sz="2800" b="1" dirty="0" smtClean="0">
                <a:solidFill>
                  <a:srgbClr val="CC3300"/>
                </a:solidFill>
              </a:rPr>
              <a:t>Партнерство: </a:t>
            </a:r>
            <a:r>
              <a:rPr lang="uk-UA" sz="2800" b="1" dirty="0" smtClean="0">
                <a:solidFill>
                  <a:srgbClr val="006666"/>
                </a:solidFill>
              </a:rPr>
              <a:t>надбання </a:t>
            </a:r>
          </a:p>
          <a:p>
            <a:pPr lvl="0" eaLnBrk="0" hangingPunct="0"/>
            <a:r>
              <a:rPr lang="uk-UA" sz="2800" b="1" dirty="0" smtClean="0">
                <a:solidFill>
                  <a:srgbClr val="006666"/>
                </a:solidFill>
              </a:rPr>
              <a:t>від співпраці з ЮНЕСКО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650" name="Picture 2" descr="C:\Users\VAIO\Desktop\Панельная Презентация Париж\ЮНЕС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88640"/>
            <a:ext cx="2071670" cy="1160135"/>
          </a:xfrm>
          <a:prstGeom prst="rect">
            <a:avLst/>
          </a:prstGeom>
          <a:noFill/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499992" y="2132856"/>
            <a:ext cx="4464496" cy="446449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5250" algn="l">
              <a:lnSpc>
                <a:spcPct val="80000"/>
              </a:lnSpc>
              <a:buClr>
                <a:schemeClr val="folHlink"/>
              </a:buClr>
              <a:buSzPct val="60000"/>
              <a:defRPr/>
            </a:pPr>
            <a:r>
              <a:rPr lang="ru-RU" sz="2000" b="1" dirty="0" smtClean="0">
                <a:solidFill>
                  <a:srgbClr val="CC3300"/>
                </a:solidFill>
              </a:rPr>
              <a:t>РЕЗУЛЬТАТИ ДЛЯ</a:t>
            </a:r>
          </a:p>
          <a:p>
            <a:pPr marL="95250" algn="l">
              <a:lnSpc>
                <a:spcPct val="80000"/>
              </a:lnSpc>
              <a:buClr>
                <a:schemeClr val="folHlink"/>
              </a:buClr>
              <a:buSzPct val="60000"/>
              <a:defRPr/>
            </a:pPr>
            <a:endParaRPr lang="ru-RU" b="1" dirty="0" smtClean="0">
              <a:solidFill>
                <a:srgbClr val="CC3300"/>
              </a:solidFill>
            </a:endParaRPr>
          </a:p>
          <a:p>
            <a:pPr marL="95250" algn="l">
              <a:lnSpc>
                <a:spcPct val="80000"/>
              </a:lnSpc>
              <a:buClr>
                <a:schemeClr val="folHlink"/>
              </a:buClr>
              <a:buSzPct val="60000"/>
              <a:defRPr/>
            </a:pPr>
            <a:endParaRPr lang="ru-RU" b="1" dirty="0" smtClean="0">
              <a:solidFill>
                <a:srgbClr val="CC3300"/>
              </a:solidFill>
            </a:endParaRPr>
          </a:p>
          <a:p>
            <a:pPr marL="177800" algn="l">
              <a:lnSpc>
                <a:spcPct val="80000"/>
              </a:lnSpc>
              <a:buClr>
                <a:srgbClr val="006666"/>
              </a:buClr>
              <a:buSzPct val="90000"/>
            </a:pPr>
            <a:r>
              <a:rPr lang="uk-UA" sz="1800" dirty="0" smtClean="0">
                <a:solidFill>
                  <a:srgbClr val="006666"/>
                </a:solidFill>
              </a:rPr>
              <a:t>Найбільш успішні превентивні програми в Україні  базуються на рекомендаціях, посібниках та матеріалах, розроблених ЮНЕСКО</a:t>
            </a:r>
          </a:p>
          <a:p>
            <a:pPr marL="177800" algn="l">
              <a:lnSpc>
                <a:spcPct val="80000"/>
              </a:lnSpc>
              <a:buClr>
                <a:srgbClr val="006666"/>
              </a:buClr>
              <a:buSzPct val="90000"/>
            </a:pPr>
            <a:endParaRPr kumimoji="0" lang="ru-RU" i="0" u="none" strike="noStrike" kern="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</a:endParaRPr>
          </a:p>
          <a:p>
            <a:pPr marL="273050" lvl="1" indent="-273050" algn="l">
              <a:lnSpc>
                <a:spcPct val="85000"/>
              </a:lnSpc>
              <a:spcBef>
                <a:spcPct val="20000"/>
              </a:spcBef>
              <a:buClr>
                <a:srgbClr val="006666"/>
              </a:buClr>
              <a:buSzPct val="90000"/>
              <a:buFont typeface="Wingdings" pitchFamily="2" charset="2"/>
              <a:buChar char="Ø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ЮНЕСКО здійснює методичну допомогу у виконанні проектів ГФ та ЄС, надає рекомендації з питань шкільної  політики в контексті ВІЛ</a:t>
            </a:r>
          </a:p>
          <a:p>
            <a:pPr marL="273050" lvl="1" indent="-273050" algn="l">
              <a:lnSpc>
                <a:spcPct val="85000"/>
              </a:lnSpc>
              <a:spcBef>
                <a:spcPct val="20000"/>
              </a:spcBef>
              <a:buClr>
                <a:srgbClr val="006666"/>
              </a:buClr>
              <a:buSzPct val="90000"/>
              <a:buFont typeface="Wingdings" pitchFamily="2" charset="2"/>
              <a:buChar char="Ø"/>
              <a:defRPr/>
            </a:pPr>
            <a:endParaRPr lang="ru-RU" dirty="0" smtClean="0">
              <a:solidFill>
                <a:srgbClr val="006666"/>
              </a:solidFill>
            </a:endParaRPr>
          </a:p>
          <a:p>
            <a:pPr marL="273050" lvl="1" indent="-273050" algn="l">
              <a:lnSpc>
                <a:spcPct val="85000"/>
              </a:lnSpc>
              <a:spcBef>
                <a:spcPct val="20000"/>
              </a:spcBef>
              <a:buClr>
                <a:srgbClr val="006666"/>
              </a:buClr>
              <a:buSzPct val="90000"/>
              <a:buFont typeface="Wingdings" pitchFamily="2" charset="2"/>
              <a:buChar char="Ø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ЮНЕСКО і ВСЕСВІТ спільно розробляють для України підручники  і посібники  з основ здоров'я а також  модулі для дистанційного навчання  вчителів</a:t>
            </a:r>
          </a:p>
          <a:p>
            <a:pPr marL="273050" lvl="1" indent="-273050" algn="l">
              <a:lnSpc>
                <a:spcPct val="85000"/>
              </a:lnSpc>
              <a:spcBef>
                <a:spcPct val="20000"/>
              </a:spcBef>
              <a:buClr>
                <a:srgbClr val="006666"/>
              </a:buClr>
              <a:buSzPct val="90000"/>
              <a:buFont typeface="Wingdings" pitchFamily="2" charset="2"/>
              <a:buChar char="Ø"/>
              <a:defRPr/>
            </a:pPr>
            <a:endParaRPr lang="ru-RU" dirty="0" smtClean="0">
              <a:solidFill>
                <a:srgbClr val="006666"/>
              </a:solidFill>
            </a:endParaRPr>
          </a:p>
          <a:p>
            <a:pPr marL="273050" lvl="1" indent="-273050" algn="l">
              <a:lnSpc>
                <a:spcPct val="85000"/>
              </a:lnSpc>
              <a:spcBef>
                <a:spcPct val="20000"/>
              </a:spcBef>
              <a:buClr>
                <a:srgbClr val="006666"/>
              </a:buClr>
              <a:buSzPct val="90000"/>
              <a:buFont typeface="Wingdings" pitchFamily="2" charset="2"/>
              <a:buChar char="Ø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ЮНЕСКО організує регіональні конференції, круглі столи, семінари</a:t>
            </a:r>
            <a:endParaRPr lang="ru-RU" sz="1800" dirty="0" smtClean="0">
              <a:solidFill>
                <a:srgbClr val="006666"/>
              </a:solidFill>
            </a:endParaRPr>
          </a:p>
          <a:p>
            <a:pPr marL="273050" lvl="1" indent="-273050" algn="l">
              <a:lnSpc>
                <a:spcPct val="85000"/>
              </a:lnSpc>
              <a:spcBef>
                <a:spcPct val="20000"/>
              </a:spcBef>
              <a:buClr>
                <a:srgbClr val="006666"/>
              </a:buClr>
              <a:buSzPct val="90000"/>
              <a:buFont typeface="Wingdings" pitchFamily="2" charset="2"/>
              <a:buChar char="Ø"/>
              <a:defRPr/>
            </a:pPr>
            <a:endParaRPr lang="ru-RU" sz="1800" dirty="0" smtClean="0">
              <a:solidFill>
                <a:srgbClr val="006666"/>
              </a:solidFill>
            </a:endParaRPr>
          </a:p>
        </p:txBody>
      </p:sp>
      <p:sp>
        <p:nvSpPr>
          <p:cNvPr id="15" name="Rectangle 14"/>
          <p:cNvSpPr txBox="1">
            <a:spLocks noChangeArrowheads="1"/>
          </p:cNvSpPr>
          <p:nvPr/>
        </p:nvSpPr>
        <p:spPr bwMode="auto">
          <a:xfrm>
            <a:off x="179512" y="2249488"/>
            <a:ext cx="3456384" cy="44918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1119188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90000"/>
              <a:tabLst/>
              <a:defRPr/>
            </a:pPr>
            <a:r>
              <a:rPr kumimoji="0" lang="uk-UA" sz="2000" b="1" i="0" u="none" strike="noStrike" kern="0" cap="none" spc="0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ЮНЕСКО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273050" marR="0" lvl="0" indent="-273050" algn="l" defTabSz="1119188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90000"/>
              <a:tabLst/>
              <a:defRPr/>
            </a:pP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5600" indent="-260350" algn="l" eaLnBrk="0" hangingPunct="0">
              <a:lnSpc>
                <a:spcPct val="80000"/>
              </a:lnSpc>
              <a:spcBef>
                <a:spcPct val="20000"/>
              </a:spcBef>
              <a:buClr>
                <a:srgbClr val="006666"/>
              </a:buClr>
              <a:buSzPct val="100000"/>
              <a:buAutoNum type="arabicPeriod"/>
            </a:pPr>
            <a:r>
              <a:rPr lang="uk-UA" sz="1900" dirty="0" smtClean="0">
                <a:solidFill>
                  <a:srgbClr val="006666"/>
                </a:solidFill>
              </a:rPr>
              <a:t>Має широкий набір ресурсів для здійснення всебічної ефективної профілактики ВІЛ</a:t>
            </a:r>
            <a:r>
              <a:rPr lang="en-US" sz="1900" dirty="0" smtClean="0">
                <a:solidFill>
                  <a:srgbClr val="006666"/>
                </a:solidFill>
              </a:rPr>
              <a:t>/</a:t>
            </a:r>
            <a:r>
              <a:rPr lang="uk-UA" sz="1900" dirty="0" smtClean="0">
                <a:solidFill>
                  <a:srgbClr val="006666"/>
                </a:solidFill>
              </a:rPr>
              <a:t>СНІД: докази, стандарти, керівництва, навчальні посібники</a:t>
            </a:r>
            <a:endParaRPr lang="ru-RU" sz="1900" dirty="0" smtClean="0">
              <a:solidFill>
                <a:srgbClr val="006666"/>
              </a:solidFill>
            </a:endParaRPr>
          </a:p>
          <a:p>
            <a:pPr marL="450850" indent="-355600" algn="l" eaLnBrk="0" hangingPunct="0">
              <a:lnSpc>
                <a:spcPct val="80000"/>
              </a:lnSpc>
              <a:spcBef>
                <a:spcPct val="20000"/>
              </a:spcBef>
              <a:buClr>
                <a:srgbClr val="006666"/>
              </a:buClr>
              <a:buSzPct val="100000"/>
              <a:buAutoNum type="arabicPeriod"/>
            </a:pPr>
            <a:endParaRPr lang="uk-UA" dirty="0" smtClean="0">
              <a:solidFill>
                <a:srgbClr val="006666"/>
              </a:solidFill>
            </a:endParaRPr>
          </a:p>
          <a:p>
            <a:pPr marL="450850" indent="-355600" algn="l" eaLnBrk="0" hangingPunct="0">
              <a:lnSpc>
                <a:spcPct val="80000"/>
              </a:lnSpc>
              <a:spcBef>
                <a:spcPct val="20000"/>
              </a:spcBef>
              <a:buClr>
                <a:srgbClr val="006666"/>
              </a:buClr>
              <a:buSzPct val="100000"/>
              <a:buAutoNum type="arabicPeriod"/>
            </a:pPr>
            <a:r>
              <a:rPr lang="uk-UA" sz="1900" dirty="0" smtClean="0">
                <a:solidFill>
                  <a:srgbClr val="006666"/>
                </a:solidFill>
              </a:rPr>
              <a:t>Співпраця ВСЕСВІТ із ЮНЕСКО розпочалася в 2011 році</a:t>
            </a:r>
            <a:endParaRPr kumimoji="0" lang="ru-RU" sz="1900" b="1" i="0" u="none" strike="noStrike" kern="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7800" algn="l" eaLnBrk="0" hangingPunct="0">
              <a:lnSpc>
                <a:spcPct val="80000"/>
              </a:lnSpc>
              <a:spcBef>
                <a:spcPct val="20000"/>
              </a:spcBef>
              <a:buClr>
                <a:srgbClr val="006666"/>
              </a:buClr>
              <a:buSzPct val="60000"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665600" y="2924944"/>
            <a:ext cx="762384" cy="43204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3635896" y="4572008"/>
            <a:ext cx="762384" cy="43204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Левая фигурная скобка 20"/>
          <p:cNvSpPr/>
          <p:nvPr/>
        </p:nvSpPr>
        <p:spPr>
          <a:xfrm>
            <a:off x="4355976" y="3645024"/>
            <a:ext cx="288032" cy="28803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1" name="Picture 3" descr="C:\Users\VAIO\Desktop\Панельная Презентация Париж\ЮНЕСКО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060848"/>
            <a:ext cx="646488" cy="506363"/>
          </a:xfrm>
          <a:prstGeom prst="rect">
            <a:avLst/>
          </a:prstGeom>
          <a:noFill/>
        </p:spPr>
      </p:pic>
      <p:pic>
        <p:nvPicPr>
          <p:cNvPr id="11" name="Содержимое 11" descr="flagua_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936097"/>
            <a:ext cx="958124" cy="62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29" name="Picture 1" descr="C:\Documents and Settings\Администратор\Рабочий стол\Для презентации\IMG_03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5013176"/>
            <a:ext cx="2000129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литра">
  <a:themeElements>
    <a:clrScheme name="Палитра 6">
      <a:dk1>
        <a:srgbClr val="000000"/>
      </a:dk1>
      <a:lt1>
        <a:srgbClr val="FFFFFF"/>
      </a:lt1>
      <a:dk2>
        <a:srgbClr val="6A4076"/>
      </a:dk2>
      <a:lt2>
        <a:srgbClr val="969696"/>
      </a:lt2>
      <a:accent1>
        <a:srgbClr val="DBA9C2"/>
      </a:accent1>
      <a:accent2>
        <a:srgbClr val="E1BF91"/>
      </a:accent2>
      <a:accent3>
        <a:srgbClr val="FFFFFF"/>
      </a:accent3>
      <a:accent4>
        <a:srgbClr val="000000"/>
      </a:accent4>
      <a:accent5>
        <a:srgbClr val="EAD1DD"/>
      </a:accent5>
      <a:accent6>
        <a:srgbClr val="CCAD83"/>
      </a:accent6>
      <a:hlink>
        <a:srgbClr val="B3CE82"/>
      </a:hlink>
      <a:folHlink>
        <a:srgbClr val="B8AD48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10495</TotalTime>
  <Words>1681</Words>
  <Application>Microsoft Office PowerPoint</Application>
  <PresentationFormat>Экран (4:3)</PresentationFormat>
  <Paragraphs>268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Палитра</vt:lpstr>
      <vt:lpstr>Основні досягнення проекту  «Зміцнення потенціалу Всеукраїнської спілки вчителів і тренерів для поліпшення доступу до якісних послуг з профілактики ВІЛ/СНІДу»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Навчання здоровому способу життя на основі розвитку життєвих навичок</dc:title>
  <dc:creator>test</dc:creator>
  <cp:lastModifiedBy>VAIO</cp:lastModifiedBy>
  <cp:revision>1234</cp:revision>
  <dcterms:created xsi:type="dcterms:W3CDTF">2005-03-31T10:45:48Z</dcterms:created>
  <dcterms:modified xsi:type="dcterms:W3CDTF">2014-09-16T13:36:11Z</dcterms:modified>
</cp:coreProperties>
</file>