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53" r:id="rId2"/>
    <p:sldId id="468" r:id="rId3"/>
    <p:sldId id="467" r:id="rId4"/>
    <p:sldId id="454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66"/>
    <a:srgbClr val="6699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3" autoAdjust="0"/>
    <p:restoredTop sz="94674"/>
  </p:normalViewPr>
  <p:slideViewPr>
    <p:cSldViewPr>
      <p:cViewPr varScale="1">
        <p:scale>
          <a:sx n="124" d="100"/>
          <a:sy n="124" d="100"/>
        </p:scale>
        <p:origin x="7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Absolutely2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Лист1!$B$2:$B$9</c:f>
            </c:numRef>
          </c:val>
          <c:extLst>
            <c:ext xmlns:c16="http://schemas.microsoft.com/office/drawing/2014/chart" uri="{C3380CC4-5D6E-409C-BE32-E72D297353CC}">
              <c16:uniqueId val="{00000000-44D6-D64A-B80E-539FBFCD06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Mostly2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Лист1!$C$2:$C$9</c:f>
            </c:numRef>
          </c:val>
          <c:extLst>
            <c:ext xmlns:c16="http://schemas.microsoft.com/office/drawing/2014/chart" uri="{C3380CC4-5D6E-409C-BE32-E72D297353CC}">
              <c16:uniqueId val="{00000001-44D6-D64A-B80E-539FBFCD06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81.14</c:v>
                </c:pt>
                <c:pt idx="1">
                  <c:v>74.5</c:v>
                </c:pt>
                <c:pt idx="2">
                  <c:v>79.91</c:v>
                </c:pt>
                <c:pt idx="3">
                  <c:v>82.83</c:v>
                </c:pt>
                <c:pt idx="4">
                  <c:v>68.63</c:v>
                </c:pt>
                <c:pt idx="5">
                  <c:v>73.78</c:v>
                </c:pt>
                <c:pt idx="6">
                  <c:v>73.11</c:v>
                </c:pt>
                <c:pt idx="7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D6-D64A-B80E-539FBFCD064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Absolutely22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Лист1!$E$2:$E$9</c:f>
            </c:numRef>
          </c:val>
          <c:extLst>
            <c:ext xmlns:c16="http://schemas.microsoft.com/office/drawing/2014/chart" uri="{C3380CC4-5D6E-409C-BE32-E72D297353CC}">
              <c16:uniqueId val="{00000003-44D6-D64A-B80E-539FBFCD064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Mostly3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Лист1!$F$2:$F$9</c:f>
            </c:numRef>
          </c:val>
          <c:extLst>
            <c:ext xmlns:c16="http://schemas.microsoft.com/office/drawing/2014/chart" uri="{C3380CC4-5D6E-409C-BE32-E72D297353CC}">
              <c16:uniqueId val="{00000004-44D6-D64A-B80E-539FBFCD064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FFFF00">
                <a:alpha val="90000"/>
              </a:srgbClr>
            </a:solidFill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Лист1!$G$2:$G$9</c:f>
              <c:numCache>
                <c:formatCode>0</c:formatCode>
                <c:ptCount val="8"/>
                <c:pt idx="0" formatCode="0.0">
                  <c:v>77.34</c:v>
                </c:pt>
                <c:pt idx="1">
                  <c:v>68.990000000000009</c:v>
                </c:pt>
                <c:pt idx="2" formatCode="0.0">
                  <c:v>75.47</c:v>
                </c:pt>
                <c:pt idx="3" formatCode="0.0">
                  <c:v>79.33</c:v>
                </c:pt>
                <c:pt idx="4" formatCode="0.0">
                  <c:v>61.550000000000004</c:v>
                </c:pt>
                <c:pt idx="5" formatCode="0.0">
                  <c:v>68.09</c:v>
                </c:pt>
                <c:pt idx="6">
                  <c:v>68.06</c:v>
                </c:pt>
                <c:pt idx="7" formatCode="0.0">
                  <c:v>72.84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D6-D64A-B80E-539FBFCD0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952256"/>
        <c:axId val="109793664"/>
      </c:radarChart>
      <c:catAx>
        <c:axId val="113952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9793664"/>
        <c:crosses val="autoZero"/>
        <c:auto val="1"/>
        <c:lblAlgn val="ctr"/>
        <c:lblOffset val="100"/>
        <c:noMultiLvlLbl val="0"/>
      </c:catAx>
      <c:valAx>
        <c:axId val="109793664"/>
        <c:scaling>
          <c:orientation val="minMax"/>
          <c:max val="90"/>
          <c:min val="3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113952256"/>
        <c:crosses val="autoZero"/>
        <c:crossBetween val="between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Absolutely2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Лист1!$B$2:$B$9</c:f>
            </c:numRef>
          </c:val>
          <c:extLst>
            <c:ext xmlns:c16="http://schemas.microsoft.com/office/drawing/2014/chart" uri="{C3380CC4-5D6E-409C-BE32-E72D297353CC}">
              <c16:uniqueId val="{00000000-A4BF-6D4D-ADAD-996E43044B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Mostly2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Лист1!$C$2:$C$9</c:f>
            </c:numRef>
          </c:val>
          <c:extLst>
            <c:ext xmlns:c16="http://schemas.microsoft.com/office/drawing/2014/chart" uri="{C3380CC4-5D6E-409C-BE32-E72D297353CC}">
              <c16:uniqueId val="{00000001-A4BF-6D4D-ADAD-996E43044B6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79.05</c:v>
                </c:pt>
                <c:pt idx="1">
                  <c:v>68.02</c:v>
                </c:pt>
                <c:pt idx="2">
                  <c:v>72.97</c:v>
                </c:pt>
                <c:pt idx="3">
                  <c:v>75.33</c:v>
                </c:pt>
                <c:pt idx="4">
                  <c:v>66.209999999999994</c:v>
                </c:pt>
                <c:pt idx="5">
                  <c:v>73.16</c:v>
                </c:pt>
                <c:pt idx="6">
                  <c:v>73.819999999999993</c:v>
                </c:pt>
                <c:pt idx="7">
                  <c:v>74.33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BF-6D4D-ADAD-996E43044B6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Absolutely22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Лист1!$E$2:$E$9</c:f>
            </c:numRef>
          </c:val>
          <c:extLst>
            <c:ext xmlns:c16="http://schemas.microsoft.com/office/drawing/2014/chart" uri="{C3380CC4-5D6E-409C-BE32-E72D297353CC}">
              <c16:uniqueId val="{00000003-A4BF-6D4D-ADAD-996E43044B6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Mostly3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Лист1!$F$2:$F$9</c:f>
            </c:numRef>
          </c:val>
          <c:extLst>
            <c:ext xmlns:c16="http://schemas.microsoft.com/office/drawing/2014/chart" uri="{C3380CC4-5D6E-409C-BE32-E72D297353CC}">
              <c16:uniqueId val="{00000004-A4BF-6D4D-ADAD-996E43044B6E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FFFF00">
                <a:alpha val="90000"/>
              </a:srgbClr>
            </a:solidFill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Лист1!$G$2:$G$9</c:f>
              <c:numCache>
                <c:formatCode>0</c:formatCode>
                <c:ptCount val="8"/>
                <c:pt idx="0" formatCode="0.0">
                  <c:v>68.25</c:v>
                </c:pt>
                <c:pt idx="1">
                  <c:v>51.64</c:v>
                </c:pt>
                <c:pt idx="2" formatCode="0.0">
                  <c:v>66.67</c:v>
                </c:pt>
                <c:pt idx="3" formatCode="0.0">
                  <c:v>70.63</c:v>
                </c:pt>
                <c:pt idx="4" formatCode="0.0">
                  <c:v>38.21</c:v>
                </c:pt>
                <c:pt idx="5" formatCode="0.0">
                  <c:v>53.220000000000006</c:v>
                </c:pt>
                <c:pt idx="6">
                  <c:v>52.459999999999994</c:v>
                </c:pt>
                <c:pt idx="7" formatCode="0.0">
                  <c:v>59.35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BF-6D4D-ADAD-996E43044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916928"/>
        <c:axId val="109918464"/>
      </c:radarChart>
      <c:catAx>
        <c:axId val="1099169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9918464"/>
        <c:crosses val="autoZero"/>
        <c:auto val="1"/>
        <c:lblAlgn val="ctr"/>
        <c:lblOffset val="100"/>
        <c:noMultiLvlLbl val="0"/>
      </c:catAx>
      <c:valAx>
        <c:axId val="109918464"/>
        <c:scaling>
          <c:orientation val="minMax"/>
          <c:max val="90"/>
          <c:min val="3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109916928"/>
        <c:crosses val="autoZero"/>
        <c:crossBetween val="between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Absolutely2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Лист1!$B$2:$B$9</c:f>
            </c:numRef>
          </c:val>
          <c:extLst>
            <c:ext xmlns:c16="http://schemas.microsoft.com/office/drawing/2014/chart" uri="{C3380CC4-5D6E-409C-BE32-E72D297353CC}">
              <c16:uniqueId val="{00000000-1883-1C4F-A56D-4DC1A4F114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Mostly2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Лист1!$C$2:$C$9</c:f>
            </c:numRef>
          </c:val>
          <c:extLst>
            <c:ext xmlns:c16="http://schemas.microsoft.com/office/drawing/2014/chart" uri="{C3380CC4-5D6E-409C-BE32-E72D297353CC}">
              <c16:uniqueId val="{00000001-1883-1C4F-A56D-4DC1A4F114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83.66</c:v>
                </c:pt>
                <c:pt idx="1">
                  <c:v>76.61</c:v>
                </c:pt>
                <c:pt idx="2">
                  <c:v>83.25</c:v>
                </c:pt>
                <c:pt idx="3">
                  <c:v>87.87</c:v>
                </c:pt>
                <c:pt idx="4">
                  <c:v>68.759999999999991</c:v>
                </c:pt>
                <c:pt idx="5">
                  <c:v>76.52</c:v>
                </c:pt>
                <c:pt idx="6">
                  <c:v>74.33</c:v>
                </c:pt>
                <c:pt idx="7">
                  <c:v>81.52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83-1C4F-A56D-4DC1A4F114E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Absolutely22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Лист1!$E$2:$E$9</c:f>
            </c:numRef>
          </c:val>
          <c:extLst>
            <c:ext xmlns:c16="http://schemas.microsoft.com/office/drawing/2014/chart" uri="{C3380CC4-5D6E-409C-BE32-E72D297353CC}">
              <c16:uniqueId val="{00000003-1883-1C4F-A56D-4DC1A4F114E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Mostly3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Лист1!$F$2:$F$9</c:f>
            </c:numRef>
          </c:val>
          <c:extLst>
            <c:ext xmlns:c16="http://schemas.microsoft.com/office/drawing/2014/chart" uri="{C3380CC4-5D6E-409C-BE32-E72D297353CC}">
              <c16:uniqueId val="{00000004-1883-1C4F-A56D-4DC1A4F114E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FFFF00">
                <a:alpha val="90000"/>
              </a:srgbClr>
            </a:solidFill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Лист1!$G$2:$G$9</c:f>
              <c:numCache>
                <c:formatCode>0</c:formatCode>
                <c:ptCount val="8"/>
                <c:pt idx="0" formatCode="0.0">
                  <c:v>73.91</c:v>
                </c:pt>
                <c:pt idx="1">
                  <c:v>62.800000000000004</c:v>
                </c:pt>
                <c:pt idx="2" formatCode="0.0">
                  <c:v>69.48</c:v>
                </c:pt>
                <c:pt idx="3" formatCode="0.0">
                  <c:v>74.59</c:v>
                </c:pt>
                <c:pt idx="4" formatCode="0.0">
                  <c:v>50.07</c:v>
                </c:pt>
                <c:pt idx="5" formatCode="0.0">
                  <c:v>59.37</c:v>
                </c:pt>
                <c:pt idx="6">
                  <c:v>61.51</c:v>
                </c:pt>
                <c:pt idx="7" formatCode="0.0">
                  <c:v>68.02000000000001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83-1C4F-A56D-4DC1A4F11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318528"/>
        <c:axId val="110298240"/>
      </c:radarChart>
      <c:catAx>
        <c:axId val="93318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10298240"/>
        <c:crosses val="autoZero"/>
        <c:auto val="1"/>
        <c:lblAlgn val="ctr"/>
        <c:lblOffset val="100"/>
        <c:noMultiLvlLbl val="0"/>
      </c:catAx>
      <c:valAx>
        <c:axId val="110298240"/>
        <c:scaling>
          <c:orientation val="minMax"/>
          <c:max val="90"/>
          <c:min val="3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93318528"/>
        <c:crosses val="autoZero"/>
        <c:crossBetween val="between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Absolutely2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Лист1!$B$2:$B$9</c:f>
            </c:numRef>
          </c:val>
          <c:extLst>
            <c:ext xmlns:c16="http://schemas.microsoft.com/office/drawing/2014/chart" uri="{C3380CC4-5D6E-409C-BE32-E72D297353CC}">
              <c16:uniqueId val="{00000000-3A01-9546-81AB-0692784B8C8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Mostly2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Лист1!$C$2:$C$9</c:f>
            </c:numRef>
          </c:val>
          <c:extLst>
            <c:ext xmlns:c16="http://schemas.microsoft.com/office/drawing/2014/chart" uri="{C3380CC4-5D6E-409C-BE32-E72D297353CC}">
              <c16:uniqueId val="{00000001-3A01-9546-81AB-0692784B8C8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AFTER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Лист1!$D$2:$D$9</c:f>
              <c:numCache>
                <c:formatCode>0.0</c:formatCode>
                <c:ptCount val="8"/>
                <c:pt idx="0">
                  <c:v>82.43</c:v>
                </c:pt>
                <c:pt idx="1">
                  <c:v>74.180000000000007</c:v>
                </c:pt>
                <c:pt idx="2">
                  <c:v>80.38</c:v>
                </c:pt>
                <c:pt idx="3">
                  <c:v>84.34</c:v>
                </c:pt>
                <c:pt idx="4">
                  <c:v>67.36</c:v>
                </c:pt>
                <c:pt idx="5">
                  <c:v>75.08</c:v>
                </c:pt>
                <c:pt idx="6">
                  <c:v>73.760000000000005</c:v>
                </c:pt>
                <c:pt idx="7">
                  <c:v>79.210000000000008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01-9546-81AB-0692784B8C8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Absolutely22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Лист1!$E$2:$E$9</c:f>
            </c:numRef>
          </c:val>
          <c:extLst>
            <c:ext xmlns:c16="http://schemas.microsoft.com/office/drawing/2014/chart" uri="{C3380CC4-5D6E-409C-BE32-E72D297353CC}">
              <c16:uniqueId val="{00000003-3A01-9546-81AB-0692784B8C8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Mostly3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Лист1!$F$2:$F$9</c:f>
            </c:numRef>
          </c:val>
          <c:extLst>
            <c:ext xmlns:c16="http://schemas.microsoft.com/office/drawing/2014/chart" uri="{C3380CC4-5D6E-409C-BE32-E72D297353CC}">
              <c16:uniqueId val="{00000004-3A01-9546-81AB-0692784B8C8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BEFORE</c:v>
                </c:pt>
              </c:strCache>
            </c:strRef>
          </c:tx>
          <c:spPr>
            <a:solidFill>
              <a:srgbClr val="FFFF00">
                <a:alpha val="90000"/>
              </a:srgbClr>
            </a:solidFill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Лист1!$G$2:$G$9</c:f>
              <c:numCache>
                <c:formatCode>0</c:formatCode>
                <c:ptCount val="8"/>
                <c:pt idx="0" formatCode="0.0">
                  <c:v>72.92</c:v>
                </c:pt>
                <c:pt idx="1">
                  <c:v>61.45</c:v>
                </c:pt>
                <c:pt idx="2" formatCode="0.0">
                  <c:v>69.150000000000006</c:v>
                </c:pt>
                <c:pt idx="3" formatCode="0.0">
                  <c:v>73.77000000000001</c:v>
                </c:pt>
                <c:pt idx="4" formatCode="0.0">
                  <c:v>48.44</c:v>
                </c:pt>
                <c:pt idx="5" formatCode="0.0">
                  <c:v>58.24</c:v>
                </c:pt>
                <c:pt idx="6">
                  <c:v>59.980000000000004</c:v>
                </c:pt>
                <c:pt idx="7" formatCode="0.0">
                  <c:v>66.84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A01-9546-81AB-0692784B8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455424"/>
        <c:axId val="109165184"/>
      </c:radarChart>
      <c:catAx>
        <c:axId val="46455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09165184"/>
        <c:crosses val="autoZero"/>
        <c:auto val="1"/>
        <c:lblAlgn val="ctr"/>
        <c:lblOffset val="100"/>
        <c:noMultiLvlLbl val="0"/>
      </c:catAx>
      <c:valAx>
        <c:axId val="109165184"/>
        <c:scaling>
          <c:orientation val="minMax"/>
          <c:max val="90"/>
          <c:min val="30"/>
        </c:scaling>
        <c:delete val="0"/>
        <c:axPos val="l"/>
        <c:majorGridlines/>
        <c:numFmt formatCode="0" sourceLinked="0"/>
        <c:majorTickMark val="cross"/>
        <c:minorTickMark val="none"/>
        <c:tickLblPos val="nextTo"/>
        <c:crossAx val="46455424"/>
        <c:crosses val="autoZero"/>
        <c:crossBetween val="between"/>
        <c:majorUnit val="1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5D-2242-A60F-8CBD8072CFE1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ЕСНО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10.8</c:v>
                </c:pt>
                <c:pt idx="1">
                  <c:v>16</c:v>
                </c:pt>
                <c:pt idx="2">
                  <c:v>6.3</c:v>
                </c:pt>
                <c:pt idx="3">
                  <c:v>4.7</c:v>
                </c:pt>
                <c:pt idx="4">
                  <c:v>28</c:v>
                </c:pt>
                <c:pt idx="5">
                  <c:v>20</c:v>
                </c:pt>
                <c:pt idx="6">
                  <c:v>21.8</c:v>
                </c:pt>
                <c:pt idx="7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5D-2242-A60F-8CBD8072CFE1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3.8</c:v>
                </c:pt>
                <c:pt idx="1">
                  <c:v>5.5</c:v>
                </c:pt>
                <c:pt idx="2">
                  <c:v>4.4000000000000004</c:v>
                </c:pt>
                <c:pt idx="3">
                  <c:v>3.5</c:v>
                </c:pt>
                <c:pt idx="4">
                  <c:v>7</c:v>
                </c:pt>
                <c:pt idx="5">
                  <c:v>5.7</c:v>
                </c:pt>
                <c:pt idx="6">
                  <c:v>5.0999999999999996</c:v>
                </c:pt>
                <c:pt idx="7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5D-2242-A60F-8CBD8072C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609536"/>
        <c:axId val="46611072"/>
      </c:radarChart>
      <c:catAx>
        <c:axId val="466095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6611072"/>
        <c:crosses val="autoZero"/>
        <c:auto val="1"/>
        <c:lblAlgn val="ctr"/>
        <c:lblOffset val="100"/>
        <c:noMultiLvlLbl val="0"/>
      </c:catAx>
      <c:valAx>
        <c:axId val="4661107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4660953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4399848593498863"/>
          <c:y val="0.41687511343382244"/>
          <c:w val="0.23559514966656614"/>
          <c:h val="0.183487836016188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01-9E4E-A885-8ABBBDDAE9F7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UNICEF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9.8000000000000007</c:v>
                </c:pt>
                <c:pt idx="1">
                  <c:v>13.6</c:v>
                </c:pt>
                <c:pt idx="2">
                  <c:v>13.8</c:v>
                </c:pt>
                <c:pt idx="3">
                  <c:v>13.3</c:v>
                </c:pt>
                <c:pt idx="4">
                  <c:v>18.7</c:v>
                </c:pt>
                <c:pt idx="5">
                  <c:v>17.100000000000001</c:v>
                </c:pt>
                <c:pt idx="6">
                  <c:v>12.3</c:v>
                </c:pt>
                <c:pt idx="7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01-9E4E-A885-8ABBBDDAE9F7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3.8</c:v>
                </c:pt>
                <c:pt idx="1">
                  <c:v>5.5</c:v>
                </c:pt>
                <c:pt idx="2">
                  <c:v>4.4000000000000004</c:v>
                </c:pt>
                <c:pt idx="3">
                  <c:v>3.5</c:v>
                </c:pt>
                <c:pt idx="4">
                  <c:v>7</c:v>
                </c:pt>
                <c:pt idx="5">
                  <c:v>5.7</c:v>
                </c:pt>
                <c:pt idx="6">
                  <c:v>5.0999999999999996</c:v>
                </c:pt>
                <c:pt idx="7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01-9E4E-A885-8ABBBDDAE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947712"/>
        <c:axId val="46949504"/>
      </c:radarChart>
      <c:catAx>
        <c:axId val="469477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6949504"/>
        <c:crosses val="autoZero"/>
        <c:auto val="1"/>
        <c:lblAlgn val="ctr"/>
        <c:lblOffset val="100"/>
        <c:noMultiLvlLbl val="0"/>
      </c:catAx>
      <c:valAx>
        <c:axId val="46949504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4694771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7101503175641473"/>
          <c:y val="0.39983434380306998"/>
          <c:w val="0.22898496824358497"/>
          <c:h val="0.139861840747853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C-5C41-B5BD-F5F8D607E6A4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ECHO+UNICEF combined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9.5</c:v>
                </c:pt>
                <c:pt idx="1">
                  <c:v>13.2</c:v>
                </c:pt>
                <c:pt idx="2">
                  <c:v>11.2</c:v>
                </c:pt>
                <c:pt idx="3">
                  <c:v>10.5</c:v>
                </c:pt>
                <c:pt idx="4">
                  <c:v>19</c:v>
                </c:pt>
                <c:pt idx="5">
                  <c:v>16.899999999999999</c:v>
                </c:pt>
                <c:pt idx="6">
                  <c:v>13.8</c:v>
                </c:pt>
                <c:pt idx="7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AC-5C41-B5BD-F5F8D607E6A4}"/>
            </c:ext>
          </c:extLst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Control group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Лист1!$A$2:$A$9</c:f>
              <c:strCache>
                <c:ptCount val="8"/>
                <c:pt idx="0">
                  <c:v>communications</c:v>
                </c:pt>
                <c:pt idx="1">
                  <c:v>self-control</c:v>
                </c:pt>
                <c:pt idx="2">
                  <c:v>empathy</c:v>
                </c:pt>
                <c:pt idx="3">
                  <c:v>cooperation</c:v>
                </c:pt>
                <c:pt idx="4">
                  <c:v>problem analysis and solving</c:v>
                </c:pt>
                <c:pt idx="5">
                  <c:v>conflict prevention and resolution</c:v>
                </c:pt>
                <c:pt idx="6">
                  <c:v>assertiveness</c:v>
                </c:pt>
                <c:pt idx="7">
                  <c:v>self-awareness and self-esteem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3.8</c:v>
                </c:pt>
                <c:pt idx="1">
                  <c:v>5.5</c:v>
                </c:pt>
                <c:pt idx="2">
                  <c:v>4.4000000000000004</c:v>
                </c:pt>
                <c:pt idx="3">
                  <c:v>3.5</c:v>
                </c:pt>
                <c:pt idx="4">
                  <c:v>7</c:v>
                </c:pt>
                <c:pt idx="5">
                  <c:v>5.7</c:v>
                </c:pt>
                <c:pt idx="6">
                  <c:v>5.0999999999999996</c:v>
                </c:pt>
                <c:pt idx="7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AC-5C41-B5BD-F5F8D607E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084288"/>
        <c:axId val="47085824"/>
      </c:radarChart>
      <c:catAx>
        <c:axId val="470842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7085824"/>
        <c:crosses val="autoZero"/>
        <c:auto val="1"/>
        <c:lblAlgn val="ctr"/>
        <c:lblOffset val="100"/>
        <c:noMultiLvlLbl val="0"/>
      </c:catAx>
      <c:valAx>
        <c:axId val="47085824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47084288"/>
        <c:crosses val="autoZero"/>
        <c:crossBetween val="between"/>
      </c:valAx>
    </c:plotArea>
    <c:legend>
      <c:legendPos val="r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r">
              <a:defRPr sz="1300"/>
            </a:lvl1pPr>
          </a:lstStyle>
          <a:p>
            <a:fld id="{941F68F8-94D0-4E6B-B21B-6988BBB8E1E8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r">
              <a:defRPr sz="1300"/>
            </a:lvl1pPr>
          </a:lstStyle>
          <a:p>
            <a:fld id="{2EFAEF36-2D6B-4083-831D-D5EA1335CB6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/>
          <a:lstStyle>
            <a:lvl1pPr algn="r">
              <a:defRPr sz="1300"/>
            </a:lvl1pPr>
          </a:lstStyle>
          <a:p>
            <a:fld id="{09602A06-961D-4B4C-A146-09D7EDBADCF0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6" tIns="49518" rIns="99036" bIns="49518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36" tIns="49518" rIns="99036" bIns="495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6" tIns="49518" rIns="99036" bIns="49518" rtlCol="0" anchor="b"/>
          <a:lstStyle>
            <a:lvl1pPr algn="r">
              <a:defRPr sz="1300"/>
            </a:lvl1pPr>
          </a:lstStyle>
          <a:p>
            <a:fld id="{9D8140ED-4FD7-4D6C-BF3A-26998656E4D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15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ABACA-184F-45E2-84B9-CE5F50AEC5DE}" type="datetimeFigureOut">
              <a:rPr lang="uk-UA" smtClean="0"/>
              <a:pPr/>
              <a:t>25.05.18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176" y="188640"/>
            <a:ext cx="8938320" cy="576064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700" b="1" dirty="0">
                <a:solidFill>
                  <a:srgbClr val="0070C0"/>
                </a:solidFill>
              </a:rPr>
              <a:t>Assessment of students’ key life skills by teachers</a:t>
            </a:r>
            <a:endParaRPr lang="uk-UA" sz="2700" b="1" dirty="0">
              <a:solidFill>
                <a:srgbClr val="0070C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4726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>
              <a:lnSpc>
                <a:spcPct val="80000"/>
              </a:lnSpc>
              <a:buNone/>
            </a:pPr>
            <a:r>
              <a:rPr lang="en-US" sz="2400" b="1" dirty="0">
                <a:solidFill>
                  <a:srgbClr val="0070C0"/>
                </a:solidFill>
              </a:rPr>
              <a:t>The goal of the study</a:t>
            </a:r>
            <a:r>
              <a:rPr lang="uk-UA" sz="2400" b="1" dirty="0">
                <a:solidFill>
                  <a:srgbClr val="0070C0"/>
                </a:solidFill>
              </a:rPr>
              <a:t>:</a:t>
            </a:r>
            <a:br>
              <a:rPr lang="uk-UA" sz="2000" dirty="0"/>
            </a:br>
            <a:r>
              <a:rPr lang="en-US" sz="2200" dirty="0"/>
              <a:t>To assess progress in the development of students’ life skills that contribute to child’s better adaptation</a:t>
            </a:r>
            <a:r>
              <a:rPr lang="uk-UA" sz="2200" dirty="0"/>
              <a:t>, </a:t>
            </a:r>
            <a:r>
              <a:rPr lang="en-US" sz="2200" dirty="0"/>
              <a:t>increase his/her resilience and improve psychological climate in the school</a:t>
            </a:r>
            <a:r>
              <a:rPr lang="uk-UA" sz="2200" dirty="0"/>
              <a:t>.</a:t>
            </a:r>
            <a:br>
              <a:rPr lang="uk-UA" sz="2200" dirty="0"/>
            </a:br>
            <a:r>
              <a:rPr lang="en-US" sz="2200" dirty="0"/>
              <a:t>In particular, these skills include self-awareness and self-esteem</a:t>
            </a:r>
            <a:r>
              <a:rPr lang="uk-UA" sz="2200" dirty="0"/>
              <a:t>,</a:t>
            </a:r>
            <a:r>
              <a:rPr lang="en-US" sz="2200" dirty="0"/>
              <a:t> effective communication, self-control</a:t>
            </a:r>
            <a:r>
              <a:rPr lang="uk-UA" sz="2200" dirty="0"/>
              <a:t>, </a:t>
            </a:r>
            <a:r>
              <a:rPr lang="en-US" sz="2200" dirty="0"/>
              <a:t>empathy, ability to cooperate</a:t>
            </a:r>
            <a:r>
              <a:rPr lang="uk-UA" sz="2200" dirty="0"/>
              <a:t>, </a:t>
            </a:r>
            <a:r>
              <a:rPr lang="en-US" sz="2200" dirty="0"/>
              <a:t>problem analysis and making calculated decisions</a:t>
            </a:r>
            <a:r>
              <a:rPr lang="uk-UA" sz="2200" dirty="0"/>
              <a:t>, </a:t>
            </a:r>
            <a:r>
              <a:rPr lang="en-US" sz="2200" dirty="0"/>
              <a:t>conflict prevention and constructive conflict resolution</a:t>
            </a:r>
            <a:r>
              <a:rPr lang="uk-UA" sz="2200" dirty="0"/>
              <a:t>.</a:t>
            </a:r>
            <a:endParaRPr lang="uk-UA" sz="2200" b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Samples for comparison</a:t>
            </a:r>
            <a:r>
              <a:rPr lang="uk-UA" sz="2400" b="1" dirty="0">
                <a:solidFill>
                  <a:srgbClr val="0070C0"/>
                </a:solidFill>
              </a:rPr>
              <a:t>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200" dirty="0"/>
              <a:t>Country-wide sample excluding the ECHO and UNICEF sample (the control group</a:t>
            </a:r>
            <a:r>
              <a:rPr lang="uk-UA" sz="2200" dirty="0"/>
              <a:t>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200" dirty="0"/>
              <a:t>The </a:t>
            </a:r>
            <a:r>
              <a:rPr lang="uk-UA" sz="2200" dirty="0"/>
              <a:t>Е</a:t>
            </a:r>
            <a:r>
              <a:rPr lang="en-US" sz="2200" dirty="0"/>
              <a:t>CHO sample – educational establishments within 0-5 km of the contact line</a:t>
            </a:r>
            <a:endParaRPr lang="uk-UA" sz="22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200" dirty="0"/>
              <a:t>The UNICEF sample – educational establishments in the Donetsk and Luhansk oblasts excluding schools within 0-5 km of the contact line</a:t>
            </a:r>
            <a:endParaRPr lang="uk-UA" sz="220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200" dirty="0"/>
              <a:t>The ECHO and UNICEF schools – the ECHO and UNICEF samples combined</a:t>
            </a:r>
            <a:endParaRPr lang="uk-UA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1520" y="1196752"/>
            <a:ext cx="8424936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uk-UA" dirty="0"/>
              <a:t>% </a:t>
            </a:r>
            <a:r>
              <a:rPr lang="en-US" dirty="0"/>
              <a:t>of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641630"/>
              </p:ext>
            </p:extLst>
          </p:nvPr>
        </p:nvGraphicFramePr>
        <p:xfrm>
          <a:off x="179512" y="2540931"/>
          <a:ext cx="8712968" cy="3422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0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8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Life skills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BEFORE</a:t>
                      </a:r>
                      <a:r>
                        <a:rPr lang="uk-UA" dirty="0"/>
                        <a:t> </a:t>
                      </a:r>
                      <a:r>
                        <a:rPr lang="en-US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AFTER</a:t>
                      </a:r>
                      <a:r>
                        <a:rPr lang="uk-UA" dirty="0"/>
                        <a:t> </a:t>
                      </a:r>
                      <a:r>
                        <a:rPr lang="de-CH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Progress</a:t>
                      </a:r>
                      <a:r>
                        <a:rPr lang="uk-UA" dirty="0"/>
                        <a:t> </a:t>
                      </a:r>
                      <a:r>
                        <a:rPr lang="en-US" baseline="0" dirty="0"/>
                        <a:t>(%)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communications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self-control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empathy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11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cooperation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414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problem analysis and solving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88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conflict prevention and resolution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16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assertiveness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self-awareness and self-esteem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12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8176" y="188640"/>
            <a:ext cx="89383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700" b="1" dirty="0">
                <a:solidFill>
                  <a:srgbClr val="0070C0"/>
                </a:solidFill>
              </a:rPr>
              <a:t>Assessment of students’ key life skills by teachers</a:t>
            </a:r>
            <a:br>
              <a:rPr lang="uk-UA" sz="44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Sample</a:t>
            </a:r>
            <a:r>
              <a:rPr lang="uk-UA" sz="2000" b="1" dirty="0"/>
              <a:t>:</a:t>
            </a:r>
            <a:r>
              <a:rPr lang="uk-UA" sz="2000" dirty="0"/>
              <a:t> </a:t>
            </a:r>
            <a:r>
              <a:rPr lang="en-US" sz="2000" b="1" dirty="0"/>
              <a:t>the ECHO</a:t>
            </a:r>
            <a:r>
              <a:rPr lang="uk-UA" sz="2000" b="1" dirty="0"/>
              <a:t> </a:t>
            </a:r>
            <a:r>
              <a:rPr lang="en-US" sz="2000" b="1" dirty="0"/>
              <a:t>and UNICEF schools – the ECHO and UNICEF samples combined</a:t>
            </a:r>
            <a:b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uk-UA" sz="2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8640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1" dirty="0">
                <a:solidFill>
                  <a:srgbClr val="0070C0"/>
                </a:solidFill>
              </a:rPr>
              <a:t>The progress comparison</a:t>
            </a:r>
            <a:br>
              <a:rPr lang="uk-UA" sz="2700" b="1" dirty="0">
                <a:solidFill>
                  <a:srgbClr val="0070C0"/>
                </a:solidFill>
              </a:rPr>
            </a:br>
            <a:r>
              <a:rPr lang="en-US" sz="2000" b="1" dirty="0"/>
              <a:t>The ECHO</a:t>
            </a:r>
            <a:r>
              <a:rPr lang="uk-UA" sz="2000" b="1" dirty="0"/>
              <a:t> </a:t>
            </a:r>
            <a:r>
              <a:rPr lang="en-US" sz="2000" b="1" dirty="0"/>
              <a:t>sample vs the control group</a:t>
            </a:r>
            <a:endParaRPr lang="uk-UA" sz="20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908720"/>
            <a:ext cx="7776864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/>
              <a:t>the progress in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184349"/>
              </p:ext>
            </p:extLst>
          </p:nvPr>
        </p:nvGraphicFramePr>
        <p:xfrm>
          <a:off x="179512" y="1484784"/>
          <a:ext cx="8712968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746848"/>
              </p:ext>
            </p:extLst>
          </p:nvPr>
        </p:nvGraphicFramePr>
        <p:xfrm>
          <a:off x="251520" y="2276875"/>
          <a:ext cx="8712968" cy="416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Life skills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control group</a:t>
                      </a:r>
                      <a:r>
                        <a:rPr lang="uk-UA" dirty="0"/>
                        <a:t> </a:t>
                      </a:r>
                      <a:r>
                        <a:rPr lang="en-US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ЕСНО </a:t>
                      </a:r>
                      <a:r>
                        <a:rPr lang="de-CH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 in progress</a:t>
                      </a:r>
                      <a:r>
                        <a:rPr lang="uk-UA" dirty="0"/>
                        <a:t> </a:t>
                      </a:r>
                      <a:r>
                        <a:rPr lang="en-US" baseline="0" dirty="0"/>
                        <a:t>(%)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39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communications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39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self-control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39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empathy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6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39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cooperation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39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problem analysis and solving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645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conflict prevention and resolution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39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assertiveness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21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39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self-awareness and self-esteem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14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67544" y="908720"/>
            <a:ext cx="7776864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en-US" dirty="0"/>
              <a:t>the progress in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496" y="0"/>
            <a:ext cx="89644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70C0"/>
                </a:solidFill>
              </a:rPr>
              <a:t>The progress comparison</a:t>
            </a:r>
            <a:br>
              <a:rPr lang="uk-UA" sz="3600" b="1" dirty="0">
                <a:solidFill>
                  <a:srgbClr val="0070C0"/>
                </a:solidFill>
              </a:rPr>
            </a:br>
            <a:r>
              <a:rPr lang="en-US" sz="2000" b="1" dirty="0"/>
              <a:t>The ECHO</a:t>
            </a:r>
            <a:r>
              <a:rPr lang="uk-UA" sz="2000" b="1" dirty="0"/>
              <a:t> </a:t>
            </a:r>
            <a:r>
              <a:rPr lang="en-US" sz="2000" b="1" dirty="0"/>
              <a:t>sample vs the control group</a:t>
            </a:r>
            <a:endParaRPr kumimoji="0" lang="uk-UA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44624"/>
            <a:ext cx="8964488" cy="864096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0070C0"/>
                </a:solidFill>
              </a:rPr>
              <a:t>The progress comparison</a:t>
            </a:r>
            <a:br>
              <a:rPr lang="uk-UA" sz="3600" b="1" dirty="0">
                <a:solidFill>
                  <a:srgbClr val="0070C0"/>
                </a:solidFill>
              </a:rPr>
            </a:br>
            <a:r>
              <a:rPr lang="en-US" sz="2200" b="1" dirty="0"/>
              <a:t>The UNICEF</a:t>
            </a:r>
            <a:r>
              <a:rPr lang="uk-UA" sz="2200" b="1" dirty="0"/>
              <a:t> </a:t>
            </a:r>
            <a:r>
              <a:rPr lang="en-US" sz="2200" b="1" dirty="0"/>
              <a:t>sample vs the control group</a:t>
            </a:r>
            <a:endParaRPr lang="uk-UA" sz="2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980728"/>
            <a:ext cx="7776864" cy="86409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/>
              <a:t>the progress in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33665"/>
              </p:ext>
            </p:extLst>
          </p:nvPr>
        </p:nvGraphicFramePr>
        <p:xfrm>
          <a:off x="0" y="1628800"/>
          <a:ext cx="88924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057012"/>
              </p:ext>
            </p:extLst>
          </p:nvPr>
        </p:nvGraphicFramePr>
        <p:xfrm>
          <a:off x="251520" y="2564904"/>
          <a:ext cx="8712968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Life skills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control group</a:t>
                      </a:r>
                      <a:r>
                        <a:rPr lang="uk-UA" dirty="0"/>
                        <a:t> </a:t>
                      </a:r>
                      <a:r>
                        <a:rPr lang="en-US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UNICEF</a:t>
                      </a:r>
                      <a:r>
                        <a:rPr lang="uk-UA" dirty="0"/>
                        <a:t> </a:t>
                      </a:r>
                      <a:r>
                        <a:rPr lang="de-CH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 in progress</a:t>
                      </a:r>
                      <a:r>
                        <a:rPr lang="uk-UA" dirty="0"/>
                        <a:t> </a:t>
                      </a:r>
                      <a:r>
                        <a:rPr lang="en-US" baseline="0" dirty="0"/>
                        <a:t>(%)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communications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9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self-control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empathy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cooperation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problem analysis and solving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18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conflict prevention and resolution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17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assertiveness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12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self-awareness and self-esteem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83568" y="1052736"/>
            <a:ext cx="7776864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/>
              <a:t>the progress in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44624"/>
            <a:ext cx="89644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70C0"/>
                </a:solidFill>
              </a:rPr>
              <a:t>The progress comparison</a:t>
            </a:r>
            <a:br>
              <a:rPr lang="uk-UA" sz="4400" b="1" dirty="0">
                <a:solidFill>
                  <a:srgbClr val="0070C0"/>
                </a:solidFill>
              </a:rPr>
            </a:br>
            <a:r>
              <a:rPr lang="en-US" sz="2200" b="1" dirty="0"/>
              <a:t>The UNICEF</a:t>
            </a:r>
            <a:r>
              <a:rPr lang="uk-UA" sz="2200" b="1" dirty="0"/>
              <a:t> </a:t>
            </a:r>
            <a:r>
              <a:rPr lang="en-US" sz="2200" b="1" dirty="0"/>
              <a:t>sample vs the control group</a:t>
            </a:r>
            <a:endParaRPr lang="uk-UA" sz="2200" b="1" dirty="0"/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99592" y="980728"/>
            <a:ext cx="7776864" cy="10081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/>
              <a:t>the progress in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192872"/>
              </p:ext>
            </p:extLst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89644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The progress comparison</a:t>
            </a:r>
            <a:br>
              <a:rPr kumimoji="0" lang="uk-UA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400" b="1" dirty="0">
                <a:latin typeface="+mj-lt"/>
                <a:ea typeface="+mj-ea"/>
                <a:cs typeface="+mj-cs"/>
              </a:rPr>
              <a:t>The ECHO and UNICEF samples combined vs the control group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184869"/>
              </p:ext>
            </p:extLst>
          </p:nvPr>
        </p:nvGraphicFramePr>
        <p:xfrm>
          <a:off x="251520" y="2564904"/>
          <a:ext cx="8712968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Life skills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The control group</a:t>
                      </a:r>
                      <a:r>
                        <a:rPr lang="uk-UA" dirty="0"/>
                        <a:t> </a:t>
                      </a:r>
                      <a:r>
                        <a:rPr lang="en-US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ECHO+UNICEF</a:t>
                      </a:r>
                      <a:r>
                        <a:rPr lang="uk-UA" dirty="0"/>
                        <a:t> </a:t>
                      </a:r>
                      <a:r>
                        <a:rPr lang="de-CH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 in progress</a:t>
                      </a:r>
                      <a:r>
                        <a:rPr lang="uk-UA" dirty="0"/>
                        <a:t> </a:t>
                      </a:r>
                      <a:r>
                        <a:rPr lang="en-US" baseline="0" dirty="0"/>
                        <a:t>(%)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communications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9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self-control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empathy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11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cooperation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problem analysis and solving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conflict prevention and resolution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16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assertiveness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self-awareness and self-esteem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12</a:t>
                      </a:r>
                      <a:r>
                        <a:rPr lang="en-US" dirty="0"/>
                        <a:t>.</a:t>
                      </a:r>
                      <a:r>
                        <a:rPr lang="uk-UA" dirty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67544" y="908720"/>
            <a:ext cx="7776864" cy="10801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/>
              <a:t>the progress in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89644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700" b="1" dirty="0">
                <a:solidFill>
                  <a:srgbClr val="0070C0"/>
                </a:solidFill>
              </a:rPr>
              <a:t>The progress comparison</a:t>
            </a:r>
            <a:br>
              <a:rPr kumimoji="0" lang="uk-UA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000" b="1" dirty="0"/>
              <a:t>The ECHO and UNICEF samples combined vs the control group</a:t>
            </a:r>
            <a:endParaRPr kumimoji="0" lang="uk-UA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176" y="188640"/>
            <a:ext cx="8938320" cy="57606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700" b="1" dirty="0">
                <a:solidFill>
                  <a:srgbClr val="0070C0"/>
                </a:solidFill>
              </a:rPr>
              <a:t>Online survey parameters</a:t>
            </a:r>
            <a:endParaRPr lang="uk-UA" sz="2700" b="1" dirty="0">
              <a:solidFill>
                <a:srgbClr val="0070C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4726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>
              <a:lnSpc>
                <a:spcPct val="80000"/>
              </a:lnSpc>
              <a:buNone/>
            </a:pPr>
            <a:endParaRPr lang="uk-UA" sz="2400" b="1" dirty="0">
              <a:solidFill>
                <a:srgbClr val="0070C0"/>
              </a:solidFill>
            </a:endParaRPr>
          </a:p>
          <a:p>
            <a:pPr marL="0">
              <a:lnSpc>
                <a:spcPct val="80000"/>
              </a:lnSpc>
              <a:buNone/>
            </a:pPr>
            <a:r>
              <a:rPr lang="en-US" sz="2400" b="1" dirty="0">
                <a:solidFill>
                  <a:srgbClr val="0070C0"/>
                </a:solidFill>
              </a:rPr>
              <a:t>Survey BEFORE</a:t>
            </a:r>
            <a:r>
              <a:rPr lang="uk-UA" sz="2400" b="1" dirty="0">
                <a:solidFill>
                  <a:srgbClr val="0070C0"/>
                </a:solidFill>
              </a:rPr>
              <a:t>:</a:t>
            </a:r>
          </a:p>
          <a:p>
            <a:pPr marL="36000">
              <a:lnSpc>
                <a:spcPct val="80000"/>
              </a:lnSpc>
            </a:pPr>
            <a:r>
              <a:rPr lang="en-US" sz="2400" dirty="0"/>
              <a:t>Period</a:t>
            </a:r>
            <a:r>
              <a:rPr lang="uk-UA" sz="2400" dirty="0"/>
              <a:t> – 10-20 </a:t>
            </a:r>
            <a:r>
              <a:rPr lang="en-US" sz="2400" dirty="0"/>
              <a:t>October 2017</a:t>
            </a:r>
            <a:endParaRPr lang="uk-UA" sz="2400" dirty="0"/>
          </a:p>
          <a:p>
            <a:pPr marL="36000">
              <a:lnSpc>
                <a:spcPct val="80000"/>
              </a:lnSpc>
            </a:pPr>
            <a:r>
              <a:rPr lang="en-US" sz="2400" dirty="0"/>
              <a:t>Region – entire Ukraine</a:t>
            </a:r>
            <a:endParaRPr lang="uk-UA" sz="2400" dirty="0"/>
          </a:p>
          <a:p>
            <a:pPr marL="36000">
              <a:lnSpc>
                <a:spcPct val="80000"/>
              </a:lnSpc>
            </a:pPr>
            <a:r>
              <a:rPr lang="en-US" sz="2400" dirty="0"/>
              <a:t>Respondents</a:t>
            </a:r>
            <a:r>
              <a:rPr lang="uk-UA" sz="2400" dirty="0"/>
              <a:t>: </a:t>
            </a:r>
            <a:br>
              <a:rPr lang="uk-UA" sz="2400" dirty="0"/>
            </a:br>
            <a:r>
              <a:rPr lang="uk-UA" sz="2400" dirty="0"/>
              <a:t>        - </a:t>
            </a:r>
            <a:r>
              <a:rPr lang="en-US" sz="2400" dirty="0"/>
              <a:t>teachers of grades 1-11</a:t>
            </a:r>
            <a:r>
              <a:rPr lang="uk-UA" sz="2400" dirty="0"/>
              <a:t> – 15</a:t>
            </a:r>
            <a:r>
              <a:rPr lang="en-US" sz="2400" dirty="0"/>
              <a:t>,</a:t>
            </a:r>
            <a:r>
              <a:rPr lang="uk-UA" sz="2400" dirty="0"/>
              <a:t>586</a:t>
            </a:r>
          </a:p>
          <a:p>
            <a:pPr marL="36000">
              <a:lnSpc>
                <a:spcPct val="80000"/>
              </a:lnSpc>
              <a:buNone/>
            </a:pPr>
            <a:r>
              <a:rPr lang="uk-UA" sz="2400" dirty="0"/>
              <a:t>        - </a:t>
            </a:r>
            <a:r>
              <a:rPr lang="en-US" sz="2400" dirty="0"/>
              <a:t>students of grades 4-11</a:t>
            </a:r>
            <a:r>
              <a:rPr lang="uk-UA" sz="2400" dirty="0"/>
              <a:t> – 161</a:t>
            </a:r>
            <a:r>
              <a:rPr lang="en-US" sz="2400" dirty="0"/>
              <a:t>,</a:t>
            </a:r>
            <a:r>
              <a:rPr lang="uk-UA" sz="2400" dirty="0"/>
              <a:t>195</a:t>
            </a:r>
          </a:p>
          <a:p>
            <a:pPr marL="0">
              <a:lnSpc>
                <a:spcPct val="80000"/>
              </a:lnSpc>
              <a:buNone/>
            </a:pPr>
            <a:r>
              <a:rPr lang="uk-UA" sz="2400" dirty="0"/>
              <a:t>  </a:t>
            </a:r>
          </a:p>
          <a:p>
            <a:pPr marL="0">
              <a:lnSpc>
                <a:spcPct val="80000"/>
              </a:lnSpc>
              <a:buNone/>
            </a:pPr>
            <a:r>
              <a:rPr lang="en-US" sz="2400" b="1" dirty="0">
                <a:solidFill>
                  <a:srgbClr val="0070C0"/>
                </a:solidFill>
              </a:rPr>
              <a:t>Survey AFTER</a:t>
            </a:r>
            <a:r>
              <a:rPr lang="uk-UA" sz="2400" b="1" dirty="0">
                <a:solidFill>
                  <a:srgbClr val="0070C0"/>
                </a:solidFill>
              </a:rPr>
              <a:t>:</a:t>
            </a:r>
          </a:p>
          <a:p>
            <a:pPr marL="0">
              <a:lnSpc>
                <a:spcPct val="80000"/>
              </a:lnSpc>
            </a:pPr>
            <a:r>
              <a:rPr lang="en-US" sz="2400" dirty="0"/>
              <a:t>Period</a:t>
            </a:r>
            <a:r>
              <a:rPr lang="uk-UA" sz="2400" dirty="0"/>
              <a:t> – 10-20 </a:t>
            </a:r>
            <a:r>
              <a:rPr lang="en-US" sz="2400" dirty="0"/>
              <a:t>April </a:t>
            </a:r>
            <a:r>
              <a:rPr lang="uk-UA" sz="2400" dirty="0"/>
              <a:t>2018</a:t>
            </a:r>
          </a:p>
          <a:p>
            <a:pPr marL="0">
              <a:lnSpc>
                <a:spcPct val="80000"/>
              </a:lnSpc>
            </a:pPr>
            <a:r>
              <a:rPr lang="en-US" sz="2400" dirty="0"/>
              <a:t>Region</a:t>
            </a:r>
            <a:r>
              <a:rPr lang="uk-UA" sz="2400" dirty="0"/>
              <a:t> – </a:t>
            </a:r>
            <a:r>
              <a:rPr lang="en-US" sz="2400" dirty="0"/>
              <a:t>entire Ukraine</a:t>
            </a:r>
            <a:endParaRPr lang="uk-UA" sz="2400" dirty="0"/>
          </a:p>
          <a:p>
            <a:pPr marL="0">
              <a:lnSpc>
                <a:spcPct val="80000"/>
              </a:lnSpc>
            </a:pPr>
            <a:r>
              <a:rPr lang="en-US" sz="2400" dirty="0"/>
              <a:t>Respondents</a:t>
            </a:r>
            <a:r>
              <a:rPr lang="uk-UA" sz="2400" dirty="0"/>
              <a:t>: </a:t>
            </a:r>
            <a:br>
              <a:rPr lang="uk-UA" sz="2400" dirty="0"/>
            </a:br>
            <a:r>
              <a:rPr lang="uk-UA" sz="2400" dirty="0"/>
              <a:t>        - </a:t>
            </a:r>
            <a:r>
              <a:rPr lang="en-US" sz="2400" dirty="0"/>
              <a:t>teachers of grades 1-11</a:t>
            </a:r>
            <a:r>
              <a:rPr lang="uk-UA" sz="2400" dirty="0"/>
              <a:t> – 8</a:t>
            </a:r>
            <a:r>
              <a:rPr lang="en-US" sz="2400" dirty="0"/>
              <a:t>,</a:t>
            </a:r>
            <a:r>
              <a:rPr lang="uk-UA" sz="2400" dirty="0"/>
              <a:t>312</a:t>
            </a:r>
          </a:p>
          <a:p>
            <a:pPr marL="0">
              <a:lnSpc>
                <a:spcPct val="80000"/>
              </a:lnSpc>
              <a:buNone/>
            </a:pPr>
            <a:r>
              <a:rPr lang="uk-UA" sz="2400" dirty="0"/>
              <a:t>        - </a:t>
            </a:r>
            <a:r>
              <a:rPr lang="en-US" sz="2400" dirty="0"/>
              <a:t>students of grades 4-11 </a:t>
            </a:r>
            <a:r>
              <a:rPr lang="uk-UA" sz="2400" dirty="0"/>
              <a:t>– 106</a:t>
            </a:r>
            <a:r>
              <a:rPr lang="en-US" sz="2400" dirty="0"/>
              <a:t>,</a:t>
            </a:r>
            <a:r>
              <a:rPr lang="uk-UA" sz="2400" dirty="0"/>
              <a:t>726</a:t>
            </a:r>
            <a:endParaRPr lang="uk-UA" sz="1600" dirty="0"/>
          </a:p>
          <a:p>
            <a:pPr marL="0">
              <a:lnSpc>
                <a:spcPct val="80000"/>
              </a:lnSpc>
              <a:buNone/>
            </a:pPr>
            <a:r>
              <a:rPr lang="uk-UA" sz="2400" dirty="0"/>
              <a:t>     </a:t>
            </a:r>
            <a:endParaRPr lang="uk-UA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305008"/>
              </p:ext>
            </p:extLst>
          </p:nvPr>
        </p:nvGraphicFramePr>
        <p:xfrm>
          <a:off x="0" y="1628800"/>
          <a:ext cx="882047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95536" y="980728"/>
            <a:ext cx="8424936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/>
              <a:t>% </a:t>
            </a:r>
            <a:r>
              <a:rPr lang="en-US" dirty="0"/>
              <a:t>of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  <a:p>
            <a:pPr lvl="0">
              <a:spcBef>
                <a:spcPct val="0"/>
              </a:spcBef>
            </a:pPr>
            <a:endParaRPr lang="uk-UA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176" y="188640"/>
            <a:ext cx="8938320" cy="57606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700" b="1" dirty="0">
                <a:solidFill>
                  <a:srgbClr val="0070C0"/>
                </a:solidFill>
              </a:rPr>
              <a:t>Assessment of students’ key life skills by teachers</a:t>
            </a:r>
            <a:br>
              <a:rPr lang="uk-UA" sz="2700" b="1" dirty="0">
                <a:solidFill>
                  <a:srgbClr val="0070C0"/>
                </a:solidFill>
              </a:rPr>
            </a:br>
            <a:r>
              <a:rPr lang="uk-UA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Sample</a:t>
            </a:r>
            <a:r>
              <a:rPr lang="uk-UA" sz="2000" b="1" dirty="0">
                <a:solidFill>
                  <a:srgbClr val="0070C0"/>
                </a:solidFill>
              </a:rPr>
              <a:t>: </a:t>
            </a:r>
            <a:r>
              <a:rPr lang="en-US" sz="2000" b="1" dirty="0"/>
              <a:t>entire Ukraine excluding ECHO and UNICEF</a:t>
            </a:r>
            <a:r>
              <a:rPr lang="uk-UA" sz="2000" b="1" dirty="0"/>
              <a:t> (</a:t>
            </a:r>
            <a:r>
              <a:rPr lang="en-US" sz="2000" b="1" dirty="0"/>
              <a:t>the control group</a:t>
            </a:r>
            <a:r>
              <a:rPr lang="uk-UA" sz="2000" b="1" dirty="0"/>
              <a:t>)</a:t>
            </a:r>
            <a:endParaRPr lang="uk-UA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1520" y="1196752"/>
            <a:ext cx="8424936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uk-UA" dirty="0"/>
              <a:t>% </a:t>
            </a:r>
            <a:r>
              <a:rPr lang="en-US" dirty="0"/>
              <a:t>of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38320" cy="57606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700" b="1" dirty="0">
                <a:solidFill>
                  <a:srgbClr val="0070C0"/>
                </a:solidFill>
              </a:rPr>
              <a:t>Assessment of students’ key life skills by teachers</a:t>
            </a:r>
            <a:br>
              <a:rPr lang="uk-UA" sz="27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Sample</a:t>
            </a:r>
            <a:r>
              <a:rPr lang="uk-UA" sz="2000" b="1" dirty="0">
                <a:solidFill>
                  <a:srgbClr val="0070C0"/>
                </a:solidFill>
              </a:rPr>
              <a:t>: </a:t>
            </a:r>
            <a:r>
              <a:rPr lang="en-US" sz="2000" b="1" dirty="0"/>
              <a:t>entire Ukraine excluding ECHO and UNICEF</a:t>
            </a:r>
            <a:r>
              <a:rPr lang="uk-UA" sz="2000" b="1" dirty="0"/>
              <a:t> (</a:t>
            </a:r>
            <a:r>
              <a:rPr lang="en-US" sz="2000" b="1" dirty="0"/>
              <a:t>the control group</a:t>
            </a:r>
            <a:r>
              <a:rPr lang="uk-UA" sz="2000" b="1" dirty="0"/>
              <a:t>)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988137"/>
              </p:ext>
            </p:extLst>
          </p:nvPr>
        </p:nvGraphicFramePr>
        <p:xfrm>
          <a:off x="179512" y="2540931"/>
          <a:ext cx="8712968" cy="3491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0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8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Life skills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BEFORE</a:t>
                      </a:r>
                      <a:r>
                        <a:rPr lang="uk-UA" dirty="0"/>
                        <a:t> </a:t>
                      </a:r>
                      <a:r>
                        <a:rPr lang="en-US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AFTER</a:t>
                      </a:r>
                      <a:r>
                        <a:rPr lang="uk-UA" dirty="0"/>
                        <a:t> </a:t>
                      </a:r>
                      <a:r>
                        <a:rPr lang="de-CH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Progress</a:t>
                      </a:r>
                      <a:r>
                        <a:rPr lang="uk-UA" dirty="0"/>
                        <a:t> </a:t>
                      </a:r>
                      <a:r>
                        <a:rPr lang="en-US" baseline="0" dirty="0"/>
                        <a:t>(%)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communications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self-control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empathy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cooperation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414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problem analysis and solving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96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conflict prevention and resolution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assertiveness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self-awareness and self-esteem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090440"/>
              </p:ext>
            </p:extLst>
          </p:nvPr>
        </p:nvGraphicFramePr>
        <p:xfrm>
          <a:off x="0" y="1628800"/>
          <a:ext cx="882047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51520" y="980728"/>
            <a:ext cx="8424936" cy="8640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uk-UA" dirty="0"/>
              <a:t>% </a:t>
            </a:r>
            <a:r>
              <a:rPr lang="en-US" dirty="0"/>
              <a:t>of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176" y="188640"/>
            <a:ext cx="8938320" cy="57606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700" b="1" dirty="0">
                <a:solidFill>
                  <a:srgbClr val="0070C0"/>
                </a:solidFill>
              </a:rPr>
              <a:t>Assessment of students’ key life skills by teachers</a:t>
            </a:r>
            <a:br>
              <a:rPr lang="uk-UA" sz="27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Sample</a:t>
            </a:r>
            <a:r>
              <a:rPr lang="uk-UA" sz="2000" b="1" dirty="0"/>
              <a:t>: Е</a:t>
            </a:r>
            <a:r>
              <a:rPr lang="en-US" sz="2000" b="1" dirty="0"/>
              <a:t>CHO – educational establishments within </a:t>
            </a:r>
            <a:r>
              <a:rPr lang="uk-UA" sz="2000" b="1" dirty="0"/>
              <a:t>0-5</a:t>
            </a:r>
            <a:r>
              <a:rPr lang="en-US" sz="2000" b="1" dirty="0"/>
              <a:t> km of the contact line</a:t>
            </a:r>
            <a:endParaRPr lang="uk-UA" sz="27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1520" y="1196752"/>
            <a:ext cx="8424936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uk-UA" dirty="0"/>
              <a:t>% </a:t>
            </a:r>
            <a:r>
              <a:rPr lang="en-US" dirty="0"/>
              <a:t>of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  <a:endParaRPr lang="uk-UA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719745"/>
              </p:ext>
            </p:extLst>
          </p:nvPr>
        </p:nvGraphicFramePr>
        <p:xfrm>
          <a:off x="179512" y="2540931"/>
          <a:ext cx="8712968" cy="3491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0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8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Life skills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BEFORE</a:t>
                      </a:r>
                      <a:r>
                        <a:rPr lang="uk-UA" dirty="0"/>
                        <a:t> </a:t>
                      </a:r>
                      <a:r>
                        <a:rPr lang="en-US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AFTER</a:t>
                      </a:r>
                      <a:r>
                        <a:rPr lang="uk-UA" dirty="0"/>
                        <a:t> </a:t>
                      </a:r>
                      <a:r>
                        <a:rPr lang="de-CH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Progress</a:t>
                      </a:r>
                      <a:r>
                        <a:rPr lang="uk-UA" dirty="0"/>
                        <a:t> </a:t>
                      </a:r>
                      <a:r>
                        <a:rPr lang="en-US" baseline="0" dirty="0"/>
                        <a:t>(%)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communications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10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self-control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empathy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cooperation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414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problem analysis and solving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96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conflict prevention and resolution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assertiveness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21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self-awareness and self-esteem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14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8176" y="260648"/>
            <a:ext cx="89383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700" b="1" dirty="0">
                <a:solidFill>
                  <a:srgbClr val="0070C0"/>
                </a:solidFill>
              </a:rPr>
              <a:t>Assessment of students’ key life skills by teachers</a:t>
            </a:r>
            <a:br>
              <a:rPr kumimoji="0" lang="uk-UA" sz="27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rgbClr val="0070C0"/>
                </a:solidFill>
              </a:rPr>
              <a:t>Sample</a:t>
            </a:r>
            <a:r>
              <a:rPr lang="uk-UA" sz="2000" b="1" dirty="0"/>
              <a:t>: Е</a:t>
            </a:r>
            <a:r>
              <a:rPr lang="en-US" sz="2000" b="1" dirty="0"/>
              <a:t>CHO – educational establishments within </a:t>
            </a:r>
            <a:r>
              <a:rPr lang="uk-UA" sz="2000" b="1" dirty="0"/>
              <a:t>0-5</a:t>
            </a:r>
            <a:r>
              <a:rPr lang="en-US" sz="2000" b="1" dirty="0"/>
              <a:t> km of the contact line</a:t>
            </a:r>
            <a:endParaRPr kumimoji="0" lang="uk-UA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694320"/>
              </p:ext>
            </p:extLst>
          </p:nvPr>
        </p:nvGraphicFramePr>
        <p:xfrm>
          <a:off x="0" y="1628800"/>
          <a:ext cx="882047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95536" y="1196752"/>
            <a:ext cx="8424936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uk-UA" dirty="0"/>
              <a:t>% </a:t>
            </a:r>
            <a:r>
              <a:rPr lang="en-US" dirty="0"/>
              <a:t>of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  <a:endParaRPr lang="uk-UA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8176" y="260648"/>
            <a:ext cx="89383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en-US" sz="2700" b="1" dirty="0">
                <a:solidFill>
                  <a:srgbClr val="0070C0"/>
                </a:solidFill>
              </a:rPr>
              <a:t>Assessment of students’ key life skills by teachers</a:t>
            </a:r>
            <a:br>
              <a:rPr kumimoji="0" lang="uk-UA" sz="27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Sample</a:t>
            </a: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UNICEF – </a:t>
            </a:r>
            <a:r>
              <a:rPr lang="en-US" sz="2000" b="1" dirty="0"/>
              <a:t>educational establishments in the Donetsk and Luhansk oblasts excluding schools within 0-5 km of the contact line</a:t>
            </a:r>
            <a:endParaRPr kumimoji="0" lang="uk-UA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1520" y="1196752"/>
            <a:ext cx="8424936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uk-UA" dirty="0"/>
              <a:t>% </a:t>
            </a:r>
            <a:r>
              <a:rPr lang="en-US" dirty="0"/>
              <a:t>of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  <a:endParaRPr lang="uk-UA" dirty="0"/>
          </a:p>
          <a:p>
            <a:pPr lvl="0">
              <a:spcBef>
                <a:spcPct val="0"/>
              </a:spcBef>
            </a:pPr>
            <a:endParaRPr lang="uk-UA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664146"/>
              </p:ext>
            </p:extLst>
          </p:nvPr>
        </p:nvGraphicFramePr>
        <p:xfrm>
          <a:off x="179512" y="2540931"/>
          <a:ext cx="8712968" cy="3491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6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0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8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Life skills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BEFORE</a:t>
                      </a:r>
                      <a:r>
                        <a:rPr lang="uk-UA" dirty="0"/>
                        <a:t> </a:t>
                      </a:r>
                      <a:r>
                        <a:rPr lang="en-US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AFTER</a:t>
                      </a:r>
                      <a:r>
                        <a:rPr lang="uk-UA" dirty="0"/>
                        <a:t> </a:t>
                      </a:r>
                      <a:r>
                        <a:rPr lang="de-CH" dirty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Progress</a:t>
                      </a:r>
                      <a:r>
                        <a:rPr lang="uk-UA" dirty="0"/>
                        <a:t> </a:t>
                      </a:r>
                      <a:r>
                        <a:rPr lang="en-US" baseline="0" dirty="0"/>
                        <a:t>(%)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327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communications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9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self-control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empathy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cooperation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414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problem analysis and solving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18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96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conflict prevention and resolution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17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assertiveness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12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803">
                <a:tc>
                  <a:txBody>
                    <a:bodyPr/>
                    <a:lstStyle/>
                    <a:p>
                      <a:pPr lvl="0"/>
                      <a:r>
                        <a:rPr lang="en-US" noProof="0" dirty="0"/>
                        <a:t>self-awareness and self-esteem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13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.</a:t>
                      </a:r>
                      <a:r>
                        <a:rPr lang="uk-UA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0184" y="188640"/>
            <a:ext cx="89383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en-US" sz="2700" b="1" dirty="0">
                <a:solidFill>
                  <a:srgbClr val="0070C0"/>
                </a:solidFill>
              </a:rPr>
              <a:t>Assessment of students’ key life skills by teachers</a:t>
            </a:r>
            <a:br>
              <a:rPr kumimoji="0" lang="uk-UA" sz="27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2000" b="1" dirty="0">
                <a:solidFill>
                  <a:srgbClr val="0070C0"/>
                </a:solidFill>
              </a:rPr>
              <a:t>Sample</a:t>
            </a:r>
            <a:r>
              <a:rPr lang="uk-UA" sz="2000" b="1" dirty="0"/>
              <a:t>: </a:t>
            </a:r>
            <a:r>
              <a:rPr lang="en-US" sz="2000" b="1" dirty="0"/>
              <a:t>UNICEF – educational establishments in the Donetsk and Luhansk oblasts excluding schools within 0-5 km of the contact line</a:t>
            </a:r>
            <a:endParaRPr kumimoji="0" lang="uk-UA" sz="27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4876"/>
              </p:ext>
            </p:extLst>
          </p:nvPr>
        </p:nvGraphicFramePr>
        <p:xfrm>
          <a:off x="0" y="1628800"/>
          <a:ext cx="882047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395536" y="1052736"/>
            <a:ext cx="8424936" cy="9361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Indicator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uk-UA" dirty="0"/>
              <a:t>% </a:t>
            </a:r>
            <a:r>
              <a:rPr lang="en-US" dirty="0"/>
              <a:t>of students with excellent and good academic results</a:t>
            </a:r>
            <a:br>
              <a:rPr lang="uk-UA" b="1" dirty="0"/>
            </a:br>
            <a:r>
              <a:rPr lang="en-US" b="1" dirty="0">
                <a:solidFill>
                  <a:srgbClr val="0070C0"/>
                </a:solidFill>
              </a:rPr>
              <a:t>Target population</a:t>
            </a:r>
            <a:r>
              <a:rPr lang="uk-UA" b="1" dirty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students of grades </a:t>
            </a:r>
            <a:r>
              <a:rPr lang="uk-UA" dirty="0">
                <a:solidFill>
                  <a:schemeClr val="tx1"/>
                </a:solidFill>
              </a:rPr>
              <a:t>1-11</a:t>
            </a:r>
            <a:endParaRPr lang="uk-UA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176" y="188640"/>
            <a:ext cx="8938320" cy="7920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700" b="1" dirty="0">
                <a:solidFill>
                  <a:srgbClr val="0070C0"/>
                </a:solidFill>
              </a:rPr>
              <a:t>Assessment of students’ key life skills by teachers</a:t>
            </a:r>
            <a:br>
              <a:rPr lang="uk-UA" sz="36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Sample</a:t>
            </a:r>
            <a:r>
              <a:rPr lang="uk-UA" sz="2000" b="1" dirty="0"/>
              <a:t>:</a:t>
            </a:r>
            <a:r>
              <a:rPr lang="uk-UA" sz="2000" dirty="0"/>
              <a:t> </a:t>
            </a:r>
            <a:r>
              <a:rPr lang="en-US" sz="2000" b="1" dirty="0"/>
              <a:t>the ECHO</a:t>
            </a:r>
            <a:r>
              <a:rPr lang="uk-UA" sz="2000" b="1" dirty="0"/>
              <a:t> </a:t>
            </a:r>
            <a:r>
              <a:rPr lang="en-US" sz="2000" b="1" dirty="0"/>
              <a:t>and UNICEF schools – the ECHO and UNICEF samples combined</a:t>
            </a:r>
            <a:endParaRPr lang="uk-UA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914</Words>
  <Application>Microsoft Macintosh PowerPoint</Application>
  <PresentationFormat>On-screen Show (4:3)</PresentationFormat>
  <Paragraphs>304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Assessment of students’ key life skills by teachers</vt:lpstr>
      <vt:lpstr>Online survey parameters</vt:lpstr>
      <vt:lpstr>Assessment of students’ key life skills by teachers  Sample: entire Ukraine excluding ECHO and UNICEF (the control group)</vt:lpstr>
      <vt:lpstr>Assessment of students’ key life skills by teachers Sample: entire Ukraine excluding ECHO and UNICEF (the control group)</vt:lpstr>
      <vt:lpstr>Assessment of students’ key life skills by teachers Sample: ЕCHO – educational establishments within 0-5 km of the contact line</vt:lpstr>
      <vt:lpstr>PowerPoint Presentation</vt:lpstr>
      <vt:lpstr>PowerPoint Presentation</vt:lpstr>
      <vt:lpstr>PowerPoint Presentation</vt:lpstr>
      <vt:lpstr>Assessment of students’ key life skills by teachers Sample: the ECHO and UNICEF schools – the ECHO and UNICEF samples combined</vt:lpstr>
      <vt:lpstr>PowerPoint Presentation</vt:lpstr>
      <vt:lpstr>The progress comparison The ECHO sample vs the control group</vt:lpstr>
      <vt:lpstr>PowerPoint Presentation</vt:lpstr>
      <vt:lpstr>The progress comparison The UNICEF sample vs the control group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Sony</dc:creator>
  <cp:keywords/>
  <dc:description/>
  <cp:lastModifiedBy>Serhiy Kokizyuk</cp:lastModifiedBy>
  <cp:revision>276</cp:revision>
  <cp:lastPrinted>2018-05-25T06:22:23Z</cp:lastPrinted>
  <dcterms:created xsi:type="dcterms:W3CDTF">2016-12-20T11:02:17Z</dcterms:created>
  <dcterms:modified xsi:type="dcterms:W3CDTF">2018-05-25T07:22:51Z</dcterms:modified>
  <cp:category/>
</cp:coreProperties>
</file>