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8" r:id="rId2"/>
    <p:sldId id="268" r:id="rId3"/>
    <p:sldId id="260" r:id="rId4"/>
    <p:sldId id="271" r:id="rId5"/>
    <p:sldId id="270" r:id="rId6"/>
    <p:sldId id="269" r:id="rId7"/>
    <p:sldId id="267" r:id="rId8"/>
    <p:sldId id="259" r:id="rId9"/>
    <p:sldId id="266" r:id="rId10"/>
    <p:sldId id="261" r:id="rId11"/>
    <p:sldId id="265" r:id="rId12"/>
    <p:sldId id="262" r:id="rId13"/>
    <p:sldId id="278" r:id="rId14"/>
    <p:sldId id="263" r:id="rId15"/>
    <p:sldId id="272" r:id="rId16"/>
    <p:sldId id="275" r:id="rId17"/>
    <p:sldId id="264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B3A56-D178-4A67-B538-A256B87D8DB1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541C4-FF8F-44FA-BB05-88E7CE6AD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uk-UA" sz="1200" smtClean="0"/>
              <a:t>Зареєстрований користувач має можливість:</a:t>
            </a:r>
            <a:endParaRPr lang="ru-RU" sz="1200" smtClean="0"/>
          </a:p>
          <a:p>
            <a:pPr>
              <a:buFont typeface="Arial" pitchFamily="34" charset="0"/>
              <a:buChar char="•"/>
            </a:pPr>
            <a:r>
              <a:rPr lang="ru-RU" sz="1200" smtClean="0"/>
              <a:t>Знаходити матеріали через головне меню, корисні посилання або функцію розширеного пошуку</a:t>
            </a:r>
          </a:p>
          <a:p>
            <a:pPr>
              <a:buFont typeface="Arial" pitchFamily="34" charset="0"/>
              <a:buChar char="•"/>
            </a:pPr>
            <a:r>
              <a:rPr lang="ru-RU" sz="1200" smtClean="0"/>
              <a:t>Завантажувати матеріали, голосувати за них, залишати коментарі, зв’язуватися з редакцією </a:t>
            </a:r>
          </a:p>
          <a:p>
            <a:pPr>
              <a:buFont typeface="Arial" pitchFamily="34" charset="0"/>
              <a:buChar char="•"/>
            </a:pPr>
            <a:r>
              <a:rPr lang="ru-RU" sz="1200" smtClean="0"/>
              <a:t>Безкоштовно завантажувати ресурси (методичні рекомендації МОН, підручники, посібники, брошури, плакати тощо) </a:t>
            </a:r>
          </a:p>
          <a:p>
            <a:pPr>
              <a:buFont typeface="Arial" pitchFamily="34" charset="0"/>
              <a:buChar char="•"/>
            </a:pPr>
            <a:r>
              <a:rPr lang="ru-RU" sz="1200" smtClean="0"/>
              <a:t>Розміщувати на порталі власні розробки (статті, плани уроків, сценарії позакласних заходів, фотоальбоми, відеоматеріали) або розробки інших авторів з посиланням на джерело</a:t>
            </a:r>
          </a:p>
          <a:p>
            <a:pPr>
              <a:buFont typeface="Arial" pitchFamily="34" charset="0"/>
              <a:buChar char="•"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41C4-FF8F-44FA-BB05-88E7CE6AD4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Базова інформація про ВІЛ</a:t>
            </a:r>
            <a:r>
              <a:rPr lang="uk-UA" baseline="0" smtClean="0"/>
              <a:t> і СНІД</a:t>
            </a:r>
          </a:p>
          <a:p>
            <a:r>
              <a:rPr lang="uk-UA" baseline="0" smtClean="0"/>
              <a:t>Толерантне ставлення до людей, які живуть з ВІЛ</a:t>
            </a:r>
          </a:p>
          <a:p>
            <a:r>
              <a:rPr lang="uk-UA" baseline="0" smtClean="0"/>
              <a:t>Профілактика вживання психоактивних речовин</a:t>
            </a:r>
          </a:p>
          <a:p>
            <a:r>
              <a:rPr lang="uk-UA" baseline="0" smtClean="0"/>
              <a:t>Важливі аспекти тестування на ВІЛ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41C4-FF8F-44FA-BB05-88E7CE6AD47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41C4-FF8F-44FA-BB05-88E7CE6AD47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D4DDD5E-901D-42A1-A803-02BA30A48B1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044C2F-5AEC-449E-83AC-486E364D6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DD5E-901D-42A1-A803-02BA30A48B1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4C2F-5AEC-449E-83AC-486E364D6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D4DDD5E-901D-42A1-A803-02BA30A48B1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9044C2F-5AEC-449E-83AC-486E364D6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DD5E-901D-42A1-A803-02BA30A48B1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044C2F-5AEC-449E-83AC-486E364D6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DD5E-901D-42A1-A803-02BA30A48B1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9044C2F-5AEC-449E-83AC-486E364D6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4DDD5E-901D-42A1-A803-02BA30A48B1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044C2F-5AEC-449E-83AC-486E364D6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4DDD5E-901D-42A1-A803-02BA30A48B1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044C2F-5AEC-449E-83AC-486E364D6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DD5E-901D-42A1-A803-02BA30A48B1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044C2F-5AEC-449E-83AC-486E364D6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DD5E-901D-42A1-A803-02BA30A48B1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044C2F-5AEC-449E-83AC-486E364D6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DD5E-901D-42A1-A803-02BA30A48B1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044C2F-5AEC-449E-83AC-486E364D6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D4DDD5E-901D-42A1-A803-02BA30A48B1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9044C2F-5AEC-449E-83AC-486E364D6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4DDD5E-901D-42A1-A803-02BA30A48B1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044C2F-5AEC-449E-83AC-486E364D6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153400" cy="2857520"/>
          </a:xfrm>
        </p:spPr>
        <p:txBody>
          <a:bodyPr>
            <a:normAutofit/>
          </a:bodyPr>
          <a:lstStyle/>
          <a:p>
            <a:r>
              <a:rPr lang="uk-UA" b="1" smtClean="0"/>
              <a:t>Збільшення ресурсного потенціалу превентивної освіти в Україні за рахунок проекту Європейського Союзу</a:t>
            </a:r>
            <a:endParaRPr lang="ru-RU" b="1"/>
          </a:p>
        </p:txBody>
      </p:sp>
      <p:pic>
        <p:nvPicPr>
          <p:cNvPr id="7" name="Содержимое 20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3071"/>
            <a:ext cx="1714512" cy="1151351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4429124" y="5643578"/>
            <a:ext cx="4357718" cy="50006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Менеджер проекту - Т. В. Воронцова</a:t>
            </a: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16" y="131762"/>
            <a:ext cx="6500826" cy="1011222"/>
          </a:xfrm>
        </p:spPr>
        <p:txBody>
          <a:bodyPr>
            <a:noAutofit/>
          </a:bodyPr>
          <a:lstStyle/>
          <a:p>
            <a:r>
              <a:rPr lang="uk-UA" sz="3200" b="1" smtClean="0">
                <a:solidFill>
                  <a:srgbClr val="7030A0"/>
                </a:solidFill>
              </a:rPr>
              <a:t>Організація профілактичної роботи </a:t>
            </a:r>
            <a:br>
              <a:rPr lang="uk-UA" sz="3200" b="1" smtClean="0">
                <a:solidFill>
                  <a:srgbClr val="7030A0"/>
                </a:solidFill>
              </a:rPr>
            </a:br>
            <a:r>
              <a:rPr lang="uk-UA" sz="3200" b="1" smtClean="0">
                <a:solidFill>
                  <a:srgbClr val="7030A0"/>
                </a:solidFill>
              </a:rPr>
              <a:t>у навчальних закладах</a:t>
            </a:r>
            <a:endParaRPr lang="ru-RU" sz="3200" b="1">
              <a:solidFill>
                <a:srgbClr val="7030A0"/>
              </a:solidFill>
            </a:endParaRPr>
          </a:p>
        </p:txBody>
      </p:sp>
      <p:pic>
        <p:nvPicPr>
          <p:cNvPr id="21" name="Содержимое 20" descr="imag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14"/>
            <a:ext cx="1714512" cy="1151351"/>
          </a:xfrm>
        </p:spPr>
      </p:pic>
      <p:pic>
        <p:nvPicPr>
          <p:cNvPr id="6" name="Содержимое 4" descr="12_Обкладинка Адмністратора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857364"/>
            <a:ext cx="3137429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14282" y="1928802"/>
            <a:ext cx="4572032" cy="4572000"/>
          </a:xfrm>
        </p:spPr>
        <p:txBody>
          <a:bodyPr/>
          <a:lstStyle/>
          <a:p>
            <a:r>
              <a:rPr lang="uk-UA" dirty="0" smtClean="0"/>
              <a:t>Призначений для директорів і заступників директорів шкіл, адміністраторів системи освіти усіх рівнів.</a:t>
            </a:r>
          </a:p>
          <a:p>
            <a:r>
              <a:rPr lang="uk-UA" dirty="0" smtClean="0"/>
              <a:t>Обсяг – 128 сторінок.</a:t>
            </a:r>
          </a:p>
          <a:p>
            <a:r>
              <a:rPr lang="uk-UA" dirty="0" smtClean="0"/>
              <a:t>10 розділів, корисні ресурси, </a:t>
            </a:r>
            <a:r>
              <a:rPr lang="uk-UA" dirty="0" smtClean="0"/>
              <a:t>глосарій</a:t>
            </a:r>
            <a:endParaRPr lang="uk-UA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643734" cy="868346"/>
          </a:xfrm>
        </p:spPr>
        <p:txBody>
          <a:bodyPr>
            <a:noAutofit/>
          </a:bodyPr>
          <a:lstStyle/>
          <a:p>
            <a:r>
              <a:rPr lang="uk-UA" sz="3600" b="1" smtClean="0">
                <a:solidFill>
                  <a:srgbClr val="7030A0"/>
                </a:solidFill>
              </a:rPr>
              <a:t>Зміст посібника</a:t>
            </a:r>
            <a:endParaRPr lang="ru-RU" sz="3600" b="1">
              <a:solidFill>
                <a:srgbClr val="7030A0"/>
              </a:solidFill>
            </a:endParaRPr>
          </a:p>
        </p:txBody>
      </p:sp>
      <p:pic>
        <p:nvPicPr>
          <p:cNvPr id="21" name="Содержимое 20" descr="imag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14"/>
            <a:ext cx="1714512" cy="1151351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14282" y="1928802"/>
            <a:ext cx="5572164" cy="4572000"/>
          </a:xfrm>
        </p:spPr>
        <p:txBody>
          <a:bodyPr>
            <a:normAutofit fontScale="70000" lnSpcReduction="20000"/>
          </a:bodyPr>
          <a:lstStyle/>
          <a:p>
            <a:r>
              <a:rPr lang="uk-UA" smtClean="0"/>
              <a:t>Огляд міжнародної та національної нормативно-правової бази у сфері превентивної освіти</a:t>
            </a:r>
          </a:p>
          <a:p>
            <a:r>
              <a:rPr lang="uk-UA" smtClean="0"/>
              <a:t>Епідемія ВІЛ/СНІД в Україні та запобігання їй засобами освіти</a:t>
            </a:r>
          </a:p>
          <a:p>
            <a:r>
              <a:rPr lang="uk-UA" smtClean="0"/>
              <a:t>Необхідність та ефективність профілактичної роботи у НЗ</a:t>
            </a:r>
          </a:p>
          <a:p>
            <a:r>
              <a:rPr lang="uk-UA" smtClean="0"/>
              <a:t>Організація профілактичної роботи у школі</a:t>
            </a:r>
          </a:p>
          <a:p>
            <a:r>
              <a:rPr lang="uk-UA" smtClean="0"/>
              <a:t>Методи і форми профілактичної освіти</a:t>
            </a:r>
          </a:p>
          <a:p>
            <a:r>
              <a:rPr lang="uk-UA" smtClean="0"/>
              <a:t>Нові медіа – нові виклики</a:t>
            </a:r>
          </a:p>
          <a:p>
            <a:r>
              <a:rPr lang="uk-UA" smtClean="0"/>
              <a:t>Школа, як осередок громади</a:t>
            </a:r>
          </a:p>
          <a:p>
            <a:r>
              <a:rPr lang="uk-UA" smtClean="0"/>
              <a:t>Залучення батьків до виховної та профілактичної роботи у НЗ</a:t>
            </a:r>
          </a:p>
          <a:p>
            <a:r>
              <a:rPr lang="uk-UA" smtClean="0"/>
              <a:t>Організації, які надають соціальні, медичні та консультаційні послуги</a:t>
            </a:r>
          </a:p>
        </p:txBody>
      </p:sp>
      <p:pic>
        <p:nvPicPr>
          <p:cNvPr id="8" name="Рисунок 7" descr="адміністраторам.png"/>
          <p:cNvPicPr>
            <a:picLocks noChangeAspect="1"/>
          </p:cNvPicPr>
          <p:nvPr/>
        </p:nvPicPr>
        <p:blipFill>
          <a:blip r:embed="rId3" cstate="print"/>
          <a:srcRect r="62819" b="9245"/>
          <a:stretch>
            <a:fillRect/>
          </a:stretch>
        </p:blipFill>
        <p:spPr>
          <a:xfrm>
            <a:off x="5857884" y="1857364"/>
            <a:ext cx="2900900" cy="3977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08" y="428604"/>
            <a:ext cx="6572296" cy="714380"/>
          </a:xfrm>
        </p:spPr>
        <p:txBody>
          <a:bodyPr>
            <a:noAutofit/>
          </a:bodyPr>
          <a:lstStyle/>
          <a:p>
            <a:r>
              <a:rPr lang="uk-UA" sz="2800" b="1" smtClean="0">
                <a:solidFill>
                  <a:srgbClr val="7030A0"/>
                </a:solidFill>
              </a:rPr>
              <a:t>Партнерство заради нарощування потенціалу</a:t>
            </a:r>
            <a:endParaRPr lang="ru-RU" sz="2800" b="1">
              <a:solidFill>
                <a:srgbClr val="7030A0"/>
              </a:solidFill>
            </a:endParaRPr>
          </a:p>
        </p:txBody>
      </p:sp>
      <p:pic>
        <p:nvPicPr>
          <p:cNvPr id="21" name="Содержимое 20" descr="imag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14"/>
            <a:ext cx="1714512" cy="1151351"/>
          </a:xfrm>
        </p:spPr>
      </p:pic>
      <p:pic>
        <p:nvPicPr>
          <p:cNvPr id="9" name="Содержимое 7" descr="13_Обкладинка Партнерст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785926"/>
            <a:ext cx="3274178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4572032" cy="4714908"/>
          </a:xfrm>
        </p:spPr>
        <p:txBody>
          <a:bodyPr>
            <a:normAutofit fontScale="92500" lnSpcReduction="10000"/>
          </a:bodyPr>
          <a:lstStyle/>
          <a:p>
            <a:r>
              <a:rPr lang="uk-UA" smtClean="0"/>
              <a:t>Призначений для активістів НУО</a:t>
            </a:r>
          </a:p>
          <a:p>
            <a:r>
              <a:rPr lang="uk-UA" smtClean="0"/>
              <a:t>Обсяг – 128 стор.</a:t>
            </a:r>
          </a:p>
          <a:p>
            <a:r>
              <a:rPr lang="uk-UA" smtClean="0"/>
              <a:t>Вступ, 3 розділи, глосарій, література</a:t>
            </a:r>
          </a:p>
          <a:p>
            <a:pPr lvl="1"/>
            <a:r>
              <a:rPr lang="uk-UA" i="1" smtClean="0"/>
              <a:t>Розділ 1: </a:t>
            </a:r>
            <a:r>
              <a:rPr lang="uk-UA" smtClean="0"/>
              <a:t>Що таке партнерство</a:t>
            </a:r>
          </a:p>
          <a:p>
            <a:pPr lvl="1"/>
            <a:r>
              <a:rPr lang="uk-UA" i="1" smtClean="0"/>
              <a:t>Розділ 2: </a:t>
            </a:r>
            <a:r>
              <a:rPr lang="uk-UA" smtClean="0"/>
              <a:t>Розбудова партнерства</a:t>
            </a:r>
          </a:p>
          <a:p>
            <a:pPr lvl="1"/>
            <a:r>
              <a:rPr lang="uk-UA" i="1" smtClean="0"/>
              <a:t>Розділ 3: </a:t>
            </a:r>
            <a:r>
              <a:rPr lang="uk-UA" smtClean="0"/>
              <a:t>Приклади успішного партнерства у сфері превентивної освіти</a:t>
            </a:r>
          </a:p>
          <a:p>
            <a:endParaRPr lang="uk-UA" smtClean="0"/>
          </a:p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36" y="500042"/>
            <a:ext cx="6072230" cy="714380"/>
          </a:xfrm>
        </p:spPr>
        <p:txBody>
          <a:bodyPr>
            <a:noAutofit/>
          </a:bodyPr>
          <a:lstStyle/>
          <a:p>
            <a:r>
              <a:rPr lang="uk-UA" sz="2800" b="1" smtClean="0">
                <a:solidFill>
                  <a:srgbClr val="7030A0"/>
                </a:solidFill>
              </a:rPr>
              <a:t>Схема партнерства у проекті ЄС</a:t>
            </a:r>
            <a:endParaRPr lang="ru-RU" sz="2800" b="1">
              <a:solidFill>
                <a:srgbClr val="7030A0"/>
              </a:solidFill>
            </a:endParaRPr>
          </a:p>
        </p:txBody>
      </p:sp>
      <p:pic>
        <p:nvPicPr>
          <p:cNvPr id="21" name="Содержимое 20" descr="imag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14"/>
            <a:ext cx="1714512" cy="1151351"/>
          </a:xfrm>
        </p:spPr>
      </p:pic>
      <p:pic>
        <p:nvPicPr>
          <p:cNvPr id="8" name="Рисунок 7" descr="партнерство.png"/>
          <p:cNvPicPr>
            <a:picLocks noChangeAspect="1"/>
          </p:cNvPicPr>
          <p:nvPr/>
        </p:nvPicPr>
        <p:blipFill>
          <a:blip r:embed="rId3" cstate="print"/>
          <a:srcRect r="54578" b="58151"/>
          <a:stretch>
            <a:fillRect/>
          </a:stretch>
        </p:blipFill>
        <p:spPr>
          <a:xfrm>
            <a:off x="571472" y="1928802"/>
            <a:ext cx="8282993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858016" cy="725470"/>
          </a:xfrm>
        </p:spPr>
        <p:txBody>
          <a:bodyPr>
            <a:noAutofit/>
          </a:bodyPr>
          <a:lstStyle/>
          <a:p>
            <a:r>
              <a:rPr lang="uk-UA" sz="3200" b="1" smtClean="0">
                <a:solidFill>
                  <a:srgbClr val="7030A0"/>
                </a:solidFill>
              </a:rPr>
              <a:t>Адвокація в профілактичній освіті</a:t>
            </a:r>
            <a:endParaRPr lang="ru-RU" sz="3200" b="1">
              <a:solidFill>
                <a:srgbClr val="7030A0"/>
              </a:solidFill>
            </a:endParaRPr>
          </a:p>
        </p:txBody>
      </p:sp>
      <p:pic>
        <p:nvPicPr>
          <p:cNvPr id="21" name="Содержимое 20" descr="imag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14"/>
            <a:ext cx="1714512" cy="1151351"/>
          </a:xfrm>
        </p:spPr>
      </p:pic>
      <p:pic>
        <p:nvPicPr>
          <p:cNvPr id="7" name="Содержимое 5" descr="11_Обложка Адвокац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857364"/>
            <a:ext cx="3398318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57158" y="1857364"/>
            <a:ext cx="4643470" cy="4572000"/>
          </a:xfrm>
        </p:spPr>
        <p:txBody>
          <a:bodyPr>
            <a:normAutofit fontScale="92500" lnSpcReduction="20000"/>
          </a:bodyPr>
          <a:lstStyle/>
          <a:p>
            <a:r>
              <a:rPr lang="uk-UA" smtClean="0"/>
              <a:t>Для активістів НУО, вчителів, молодих волонтерів, батьків</a:t>
            </a:r>
          </a:p>
          <a:p>
            <a:r>
              <a:rPr lang="uk-UA" smtClean="0"/>
              <a:t>Обсяг – 64 стор.</a:t>
            </a:r>
          </a:p>
          <a:p>
            <a:pPr lvl="1"/>
            <a:r>
              <a:rPr lang="uk-UA" i="1" smtClean="0"/>
              <a:t>Розділ 1. </a:t>
            </a:r>
            <a:r>
              <a:rPr lang="uk-UA" smtClean="0"/>
              <a:t>Адвокація: ключові поняття</a:t>
            </a:r>
          </a:p>
          <a:p>
            <a:pPr lvl="1"/>
            <a:r>
              <a:rPr lang="uk-UA" i="1" smtClean="0"/>
              <a:t>Розділ 2. </a:t>
            </a:r>
            <a:r>
              <a:rPr lang="uk-UA" smtClean="0"/>
              <a:t>ВІЛ/СНІД: ознайомлення з проблемою</a:t>
            </a:r>
          </a:p>
          <a:p>
            <a:pPr lvl="1"/>
            <a:r>
              <a:rPr lang="uk-UA" i="1" smtClean="0"/>
              <a:t>Розділ 3. </a:t>
            </a:r>
            <a:r>
              <a:rPr lang="uk-UA" smtClean="0"/>
              <a:t>Дієвість профілактичних програм</a:t>
            </a:r>
          </a:p>
          <a:p>
            <a:pPr lvl="1"/>
            <a:r>
              <a:rPr lang="uk-UA" i="1" smtClean="0"/>
              <a:t>Розділ 4: </a:t>
            </a:r>
            <a:r>
              <a:rPr lang="uk-UA" smtClean="0"/>
              <a:t>Програми статевого виховання  </a:t>
            </a:r>
          </a:p>
          <a:p>
            <a:pPr lvl="1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858016" cy="725470"/>
          </a:xfrm>
        </p:spPr>
        <p:txBody>
          <a:bodyPr>
            <a:noAutofit/>
          </a:bodyPr>
          <a:lstStyle/>
          <a:p>
            <a:pPr lvl="1"/>
            <a:r>
              <a:rPr lang="uk-UA" sz="2800" b="1" smtClean="0">
                <a:solidFill>
                  <a:srgbClr val="0070C0"/>
                </a:solidFill>
              </a:rPr>
              <a:t>Розділ 1: Теорія адвокації</a:t>
            </a:r>
          </a:p>
        </p:txBody>
      </p:sp>
      <p:pic>
        <p:nvPicPr>
          <p:cNvPr id="21" name="Содержимое 20" descr="imag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14"/>
            <a:ext cx="1714512" cy="1151351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57158" y="1857364"/>
            <a:ext cx="4000528" cy="4572000"/>
          </a:xfrm>
        </p:spPr>
        <p:txBody>
          <a:bodyPr>
            <a:normAutofit lnSpcReduction="10000"/>
          </a:bodyPr>
          <a:lstStyle/>
          <a:p>
            <a:r>
              <a:rPr lang="uk-UA" smtClean="0"/>
              <a:t>Визначення адвокації</a:t>
            </a:r>
          </a:p>
          <a:p>
            <a:r>
              <a:rPr lang="uk-UA" smtClean="0"/>
              <a:t>Види і цілі адвокації</a:t>
            </a:r>
          </a:p>
          <a:p>
            <a:r>
              <a:rPr lang="uk-UA" smtClean="0"/>
              <a:t>Рівні адвокації</a:t>
            </a:r>
          </a:p>
          <a:p>
            <a:r>
              <a:rPr lang="uk-UA" smtClean="0"/>
              <a:t>Етапи адвокації</a:t>
            </a:r>
          </a:p>
          <a:p>
            <a:r>
              <a:rPr lang="uk-UA" smtClean="0"/>
              <a:t>Інструменти адвокації</a:t>
            </a:r>
          </a:p>
          <a:p>
            <a:r>
              <a:rPr lang="uk-UA" smtClean="0"/>
              <a:t>Лідери адвокації</a:t>
            </a:r>
          </a:p>
          <a:p>
            <a:r>
              <a:rPr lang="uk-UA" smtClean="0"/>
              <a:t>Адвокація у сфері боротьби з ВІЛ/СНІДом</a:t>
            </a:r>
          </a:p>
          <a:p>
            <a:pPr lvl="1"/>
            <a:endParaRPr lang="uk-UA" smtClean="0"/>
          </a:p>
          <a:p>
            <a:pPr lvl="1"/>
            <a:endParaRPr lang="ru-RU"/>
          </a:p>
        </p:txBody>
      </p:sp>
      <p:pic>
        <p:nvPicPr>
          <p:cNvPr id="10" name="Рисунок 9" descr="адвокація.png"/>
          <p:cNvPicPr>
            <a:picLocks noChangeAspect="1"/>
          </p:cNvPicPr>
          <p:nvPr/>
        </p:nvPicPr>
        <p:blipFill>
          <a:blip r:embed="rId3" cstate="print"/>
          <a:srcRect r="61903" b="9245"/>
          <a:stretch>
            <a:fillRect/>
          </a:stretch>
        </p:blipFill>
        <p:spPr>
          <a:xfrm>
            <a:off x="5048696" y="1785926"/>
            <a:ext cx="3523832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84" y="285728"/>
            <a:ext cx="6000792" cy="725470"/>
          </a:xfrm>
        </p:spPr>
        <p:txBody>
          <a:bodyPr>
            <a:noAutofit/>
          </a:bodyPr>
          <a:lstStyle/>
          <a:p>
            <a:pPr lvl="1"/>
            <a:r>
              <a:rPr lang="uk-UA" sz="2800" b="1" smtClean="0">
                <a:solidFill>
                  <a:srgbClr val="0070C0"/>
                </a:solidFill>
              </a:rPr>
              <a:t>Розділ 3: Докази ефективності превентивної освіти</a:t>
            </a:r>
          </a:p>
        </p:txBody>
      </p:sp>
      <p:pic>
        <p:nvPicPr>
          <p:cNvPr id="21" name="Содержимое 20" descr="imag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14"/>
            <a:ext cx="1714512" cy="1151351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57158" y="1857364"/>
            <a:ext cx="4071966" cy="4572000"/>
          </a:xfrm>
        </p:spPr>
        <p:txBody>
          <a:bodyPr>
            <a:normAutofit fontScale="92500" lnSpcReduction="20000"/>
          </a:bodyPr>
          <a:lstStyle/>
          <a:p>
            <a:r>
              <a:rPr lang="uk-UA" smtClean="0"/>
              <a:t>Ознаки ефективності профілактичних програм</a:t>
            </a:r>
          </a:p>
          <a:p>
            <a:r>
              <a:rPr lang="uk-UA" smtClean="0"/>
              <a:t>Рівні впливу профілактичних програм</a:t>
            </a:r>
          </a:p>
          <a:p>
            <a:pPr lvl="1"/>
            <a:r>
              <a:rPr lang="uk-UA" smtClean="0"/>
              <a:t>Рівень епідеміологічних показників</a:t>
            </a:r>
          </a:p>
          <a:p>
            <a:pPr lvl="1"/>
            <a:r>
              <a:rPr lang="uk-UA" smtClean="0"/>
              <a:t>Рівень поведінкових практик</a:t>
            </a:r>
          </a:p>
          <a:p>
            <a:pPr lvl="1"/>
            <a:r>
              <a:rPr lang="uk-UA" smtClean="0"/>
              <a:t>Рівень детермінант поведінки</a:t>
            </a:r>
          </a:p>
          <a:p>
            <a:endParaRPr lang="ru-RU"/>
          </a:p>
        </p:txBody>
      </p:sp>
      <p:pic>
        <p:nvPicPr>
          <p:cNvPr id="10" name="Рисунок 9" descr="адвокація1.png"/>
          <p:cNvPicPr>
            <a:picLocks noChangeAspect="1"/>
          </p:cNvPicPr>
          <p:nvPr/>
        </p:nvPicPr>
        <p:blipFill>
          <a:blip r:embed="rId3" cstate="print"/>
          <a:srcRect r="62819" b="9245"/>
          <a:stretch>
            <a:fillRect/>
          </a:stretch>
        </p:blipFill>
        <p:spPr>
          <a:xfrm>
            <a:off x="5000628" y="1714488"/>
            <a:ext cx="3500462" cy="4798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84" y="214290"/>
            <a:ext cx="6357982" cy="868346"/>
          </a:xfrm>
        </p:spPr>
        <p:txBody>
          <a:bodyPr>
            <a:noAutofit/>
          </a:bodyPr>
          <a:lstStyle/>
          <a:p>
            <a:r>
              <a:rPr lang="uk-UA" sz="3600" b="1" smtClean="0">
                <a:solidFill>
                  <a:srgbClr val="7030A0"/>
                </a:solidFill>
              </a:rPr>
              <a:t>Методичні посібники для викладання основ здоров’я</a:t>
            </a:r>
            <a:endParaRPr lang="ru-RU" sz="3600" b="1">
              <a:solidFill>
                <a:srgbClr val="7030A0"/>
              </a:solidFill>
            </a:endParaRPr>
          </a:p>
        </p:txBody>
      </p:sp>
      <p:pic>
        <p:nvPicPr>
          <p:cNvPr id="21" name="Содержимое 20" descr="imag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14"/>
            <a:ext cx="1714512" cy="1151351"/>
          </a:xfrm>
        </p:spPr>
      </p:pic>
      <p:pic>
        <p:nvPicPr>
          <p:cNvPr id="6" name="Рисунок 5" descr="Посібник 1-3 проект Є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643050"/>
            <a:ext cx="213468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7_Профілактика ВІ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32" y="2643182"/>
            <a:ext cx="2537959" cy="3429024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00034" y="2000240"/>
            <a:ext cx="3643338" cy="4572000"/>
          </a:xfrm>
        </p:spPr>
        <p:txBody>
          <a:bodyPr>
            <a:normAutofit lnSpcReduction="10000"/>
          </a:bodyPr>
          <a:lstStyle/>
          <a:p>
            <a:r>
              <a:rPr lang="uk-UA" smtClean="0"/>
              <a:t>Розробки тренінгів з основ здоров’я (початкова школа)</a:t>
            </a:r>
          </a:p>
          <a:p>
            <a:r>
              <a:rPr lang="uk-UA" smtClean="0"/>
              <a:t>Методичні розробки щодо профілактики ВІЛ-інфікування та інших релевантних проблем (основна школа) 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smtClean="0">
                <a:solidFill>
                  <a:srgbClr val="7030A0"/>
                </a:solidFill>
              </a:rPr>
              <a:t>Електронні видання: моніторингові дослідження</a:t>
            </a:r>
            <a:endParaRPr lang="ru-RU" sz="3600" b="1">
              <a:solidFill>
                <a:srgbClr val="7030A0"/>
              </a:solidFill>
            </a:endParaRPr>
          </a:p>
        </p:txBody>
      </p:sp>
      <p:pic>
        <p:nvPicPr>
          <p:cNvPr id="11" name="Рисунок 10" descr="10_Мониторинг  Г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643050"/>
            <a:ext cx="2357454" cy="3354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57158" y="1785926"/>
            <a:ext cx="3886200" cy="4572000"/>
          </a:xfrm>
        </p:spPr>
        <p:txBody>
          <a:bodyPr>
            <a:normAutofit fontScale="92500" lnSpcReduction="10000"/>
          </a:bodyPr>
          <a:lstStyle/>
          <a:p>
            <a:r>
              <a:rPr lang="uk-UA" smtClean="0"/>
              <a:t>Під час проекту проведено 2 моніторингових дослідження</a:t>
            </a:r>
          </a:p>
          <a:p>
            <a:r>
              <a:rPr lang="uk-UA" smtClean="0"/>
              <a:t>Результати досліджень опубліковані в електронному вигляді та розміщені на порталі </a:t>
            </a:r>
            <a:r>
              <a:rPr lang="en-US" smtClean="0"/>
              <a:t>autta.org.ua </a:t>
            </a:r>
            <a:r>
              <a:rPr lang="uk-UA" smtClean="0"/>
              <a:t>в рубриці “Електронні ресурси”</a:t>
            </a:r>
            <a:endParaRPr lang="en-US" smtClean="0"/>
          </a:p>
        </p:txBody>
      </p:sp>
      <p:pic>
        <p:nvPicPr>
          <p:cNvPr id="9" name="Содержимое 9" descr="8_Мониторинг Е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000372"/>
            <a:ext cx="231822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157162"/>
            <a:ext cx="8153400" cy="914384"/>
          </a:xfrm>
        </p:spPr>
        <p:txBody>
          <a:bodyPr>
            <a:noAutofit/>
          </a:bodyPr>
          <a:lstStyle/>
          <a:p>
            <a:r>
              <a:rPr lang="uk-UA" sz="2800" b="1" smtClean="0">
                <a:solidFill>
                  <a:srgbClr val="7030A0"/>
                </a:solidFill>
              </a:rPr>
              <a:t>Видання проекту, здійснені за рахунок внеску основного партнера – </a:t>
            </a:r>
            <a:br>
              <a:rPr lang="uk-UA" sz="2800" b="1" smtClean="0">
                <a:solidFill>
                  <a:srgbClr val="7030A0"/>
                </a:solidFill>
              </a:rPr>
            </a:br>
            <a:r>
              <a:rPr lang="uk-UA" sz="2800" b="1" smtClean="0">
                <a:solidFill>
                  <a:srgbClr val="7030A0"/>
                </a:solidFill>
              </a:rPr>
              <a:t>ВБО “Всеукраїнської мережі ЛЖВ”</a:t>
            </a:r>
            <a:endParaRPr lang="ru-RU" sz="2800" b="1">
              <a:solidFill>
                <a:srgbClr val="7030A0"/>
              </a:solidFill>
            </a:endParaRPr>
          </a:p>
        </p:txBody>
      </p:sp>
      <p:pic>
        <p:nvPicPr>
          <p:cNvPr id="8" name="Содержимое 7" descr="6_Практичні рекомендаціі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571612"/>
            <a:ext cx="1857388" cy="2531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9_ВНЗ комплект програ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786190"/>
            <a:ext cx="1928826" cy="2529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7 Толерантне__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8081" y="1643051"/>
            <a:ext cx="209933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8_Толерантне CD_2013__Pre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786322"/>
            <a:ext cx="1645325" cy="1647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214282" y="1857364"/>
            <a:ext cx="3857652" cy="4357718"/>
          </a:xfrm>
        </p:spPr>
        <p:txBody>
          <a:bodyPr>
            <a:normAutofit fontScale="77500" lnSpcReduction="20000"/>
          </a:bodyPr>
          <a:lstStyle/>
          <a:p>
            <a:r>
              <a:rPr lang="uk-UA" smtClean="0"/>
              <a:t>Практичні рекомендації з питань реалізації політики щодо ВІЛ-інфекції в системі освіти України</a:t>
            </a:r>
          </a:p>
          <a:p>
            <a:r>
              <a:rPr lang="uk-UA" smtClean="0"/>
              <a:t>Навчально-методичний комплекс дисциплін фахової підготовки бакалавра за напрямом “Здоров’я людини”</a:t>
            </a:r>
          </a:p>
          <a:p>
            <a:r>
              <a:rPr lang="uk-UA" smtClean="0"/>
              <a:t>Формування толерантного ставлення до ВІЛ-позитивних дітей у системі шкільної та дошкільної освіти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8794" y="228600"/>
            <a:ext cx="6834206" cy="990600"/>
          </a:xfrm>
        </p:spPr>
        <p:txBody>
          <a:bodyPr>
            <a:normAutofit fontScale="90000"/>
          </a:bodyPr>
          <a:lstStyle/>
          <a:p>
            <a:r>
              <a:rPr lang="uk-UA" b="1" smtClean="0">
                <a:solidFill>
                  <a:srgbClr val="7030A0"/>
                </a:solidFill>
              </a:rPr>
              <a:t>Портал превентивної освіти</a:t>
            </a:r>
            <a:endParaRPr lang="ru-RU" b="1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1714488"/>
            <a:ext cx="4429156" cy="4929222"/>
          </a:xfrm>
        </p:spPr>
        <p:txBody>
          <a:bodyPr>
            <a:normAutofit lnSpcReduction="10000"/>
          </a:bodyPr>
          <a:lstStyle/>
          <a:p>
            <a:r>
              <a:rPr lang="uk-UA" smtClean="0"/>
              <a:t>Технологія </a:t>
            </a:r>
            <a:r>
              <a:rPr lang="en-US" smtClean="0"/>
              <a:t>WEB-2</a:t>
            </a:r>
            <a:r>
              <a:rPr lang="uk-UA" smtClean="0"/>
              <a:t> –створення контенту зареєстрованими користувачами</a:t>
            </a:r>
          </a:p>
          <a:p>
            <a:r>
              <a:rPr lang="uk-UA" smtClean="0"/>
              <a:t>Цільова група: вчителі основ здоров’я, початкової школи, психологи, соціальні педагоги, класні керівники, викладачі ВНЗ, студенти тощо</a:t>
            </a:r>
            <a:r>
              <a:rPr lang="ru-RU" smtClean="0"/>
              <a:t>.</a:t>
            </a:r>
            <a:endParaRPr lang="uk-UA" smtClean="0"/>
          </a:p>
        </p:txBody>
      </p:sp>
      <p:pic>
        <p:nvPicPr>
          <p:cNvPr id="9" name="Содержимое 20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3071"/>
            <a:ext cx="1714512" cy="1151351"/>
          </a:xfrm>
          <a:prstGeom prst="rect">
            <a:avLst/>
          </a:prstGeom>
        </p:spPr>
      </p:pic>
      <p:pic>
        <p:nvPicPr>
          <p:cNvPr id="10" name="Рисунок 9" descr="spu-ea68c8-ogi2-3cwn3bmfojjlb56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714487"/>
            <a:ext cx="3429024" cy="49272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Конференція\Темплейты под презентации\Europa_Uk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346"/>
            <a:ext cx="9144000" cy="64423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71414"/>
            <a:ext cx="3786182" cy="642942"/>
          </a:xfrm>
        </p:spPr>
        <p:txBody>
          <a:bodyPr>
            <a:normAutofit fontScale="90000"/>
          </a:bodyPr>
          <a:lstStyle/>
          <a:p>
            <a:r>
              <a:rPr lang="uk-UA" b="1" smtClean="0">
                <a:solidFill>
                  <a:srgbClr val="7030A0"/>
                </a:solidFill>
              </a:rPr>
              <a:t>Дякую за увагу!</a:t>
            </a:r>
            <a:endParaRPr lang="ru-RU" b="1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691330" cy="990600"/>
          </a:xfrm>
        </p:spPr>
        <p:txBody>
          <a:bodyPr>
            <a:normAutofit fontScale="90000"/>
          </a:bodyPr>
          <a:lstStyle/>
          <a:p>
            <a:r>
              <a:rPr lang="uk-UA" b="1" smtClean="0">
                <a:solidFill>
                  <a:srgbClr val="7030A0"/>
                </a:solidFill>
              </a:rPr>
              <a:t>Портал превентивної освіти</a:t>
            </a:r>
            <a:endParaRPr lang="ru-RU" b="1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85720" y="2071678"/>
            <a:ext cx="3429024" cy="4071966"/>
          </a:xfrm>
        </p:spPr>
        <p:txBody>
          <a:bodyPr>
            <a:normAutofit fontScale="85000" lnSpcReduction="10000"/>
          </a:bodyPr>
          <a:lstStyle/>
          <a:p>
            <a:r>
              <a:rPr lang="uk-UA" smtClean="0"/>
              <a:t>Близько 2,5 тисяч доступних матеріалів</a:t>
            </a:r>
          </a:p>
          <a:p>
            <a:r>
              <a:rPr lang="en-US" smtClean="0"/>
              <a:t>2000 </a:t>
            </a:r>
            <a:r>
              <a:rPr lang="uk-UA" smtClean="0"/>
              <a:t>зареєстрованих користувачів</a:t>
            </a:r>
          </a:p>
          <a:p>
            <a:r>
              <a:rPr lang="uk-UA" smtClean="0"/>
              <a:t>За останні 3 місяці:</a:t>
            </a:r>
          </a:p>
          <a:p>
            <a:pPr lvl="1"/>
            <a:r>
              <a:rPr lang="uk-UA" smtClean="0"/>
              <a:t>4,5 тис. відвідувань порталу з понад 30 країн світу</a:t>
            </a:r>
          </a:p>
          <a:p>
            <a:pPr lvl="1"/>
            <a:r>
              <a:rPr lang="uk-UA" smtClean="0"/>
              <a:t>800 завантажених матеріалів </a:t>
            </a:r>
            <a:endParaRPr lang="ru-RU"/>
          </a:p>
        </p:txBody>
      </p:sp>
      <p:pic>
        <p:nvPicPr>
          <p:cNvPr id="9" name="Содержимое 20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1414"/>
            <a:ext cx="1714512" cy="1151351"/>
          </a:xfrm>
          <a:prstGeom prst="rect">
            <a:avLst/>
          </a:prstGeom>
        </p:spPr>
      </p:pic>
      <p:pic>
        <p:nvPicPr>
          <p:cNvPr id="12" name="Рисунок 11" descr="єкран-2.png"/>
          <p:cNvPicPr>
            <a:picLocks noChangeAspect="1"/>
          </p:cNvPicPr>
          <p:nvPr/>
        </p:nvPicPr>
        <p:blipFill>
          <a:blip r:embed="rId3" cstate="print"/>
          <a:srcRect l="19531" t="12481" r="20312" b="5534"/>
          <a:stretch>
            <a:fillRect/>
          </a:stretch>
        </p:blipFill>
        <p:spPr>
          <a:xfrm>
            <a:off x="3857620" y="2143116"/>
            <a:ext cx="4941330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14313"/>
            <a:ext cx="7540327" cy="1270471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Рубрики головного </a:t>
            </a:r>
            <a:r>
              <a:rPr lang="ru-RU" b="1" dirty="0" smtClean="0">
                <a:solidFill>
                  <a:srgbClr val="C00000"/>
                </a:solidFill>
              </a:rPr>
              <a:t>меню: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66" y="1714488"/>
            <a:ext cx="6552728" cy="1296144"/>
          </a:xfrm>
        </p:spPr>
        <p:txBody>
          <a:bodyPr numCol="2">
            <a:normAutofit fontScale="92500" lnSpcReduction="20000"/>
          </a:bodyPr>
          <a:lstStyle/>
          <a:p>
            <a:r>
              <a:rPr lang="uk-UA" smtClean="0"/>
              <a:t>Школи (базові)</a:t>
            </a:r>
            <a:endParaRPr lang="en-US" smtClean="0"/>
          </a:p>
          <a:p>
            <a:r>
              <a:rPr lang="ru-RU" smtClean="0"/>
              <a:t>Тематика</a:t>
            </a:r>
            <a:endParaRPr lang="ru-RU" dirty="0" smtClean="0"/>
          </a:p>
          <a:p>
            <a:r>
              <a:rPr lang="ru-RU" smtClean="0"/>
              <a:t>Учительскі ідеї</a:t>
            </a:r>
            <a:endParaRPr lang="ru-RU" dirty="0" smtClean="0"/>
          </a:p>
          <a:p>
            <a:r>
              <a:rPr lang="ru-RU" smtClean="0"/>
              <a:t>Статті</a:t>
            </a:r>
            <a:endParaRPr lang="ru-RU" dirty="0" smtClean="0"/>
          </a:p>
          <a:p>
            <a:r>
              <a:rPr lang="ru-RU" smtClean="0"/>
              <a:t>Шкільні умови</a:t>
            </a:r>
            <a:endParaRPr lang="ru-RU" dirty="0" smtClean="0"/>
          </a:p>
          <a:p>
            <a:r>
              <a:rPr lang="ru-RU" smtClean="0"/>
              <a:t>Ресурси</a:t>
            </a:r>
            <a:endParaRPr lang="ru-RU" dirty="0" smtClean="0"/>
          </a:p>
        </p:txBody>
      </p:sp>
      <p:pic>
        <p:nvPicPr>
          <p:cNvPr id="7" name="Содержимое 6" descr="єкран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12084" r="1373" b="5994"/>
          <a:stretch>
            <a:fillRect/>
          </a:stretch>
        </p:blipFill>
        <p:spPr>
          <a:xfrm>
            <a:off x="1071538" y="3214686"/>
            <a:ext cx="718981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6929486" cy="100013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Зареєстрований користувач</a:t>
            </a:r>
            <a:r>
              <a:rPr lang="ru-RU" sz="3600" b="1" dirty="0" smtClean="0">
                <a:solidFill>
                  <a:srgbClr val="0070C0"/>
                </a:solidFill>
              </a:rPr>
              <a:t>:</a:t>
            </a:r>
            <a:endParaRPr lang="uk-UA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714488"/>
            <a:ext cx="5072098" cy="4714908"/>
          </a:xfrm>
        </p:spPr>
        <p:txBody>
          <a:bodyPr>
            <a:noAutofit/>
          </a:bodyPr>
          <a:lstStyle/>
          <a:p>
            <a:r>
              <a:rPr lang="uk-UA" sz="2600" dirty="0" smtClean="0"/>
              <a:t>Шукає матеріали через головне меню, корисні посилання або функцію розширеного пошуку</a:t>
            </a:r>
          </a:p>
          <a:p>
            <a:r>
              <a:rPr lang="uk-UA" sz="2600" dirty="0" smtClean="0"/>
              <a:t>Завантажує матеріали, голосує за них, залишає коментарі</a:t>
            </a:r>
          </a:p>
          <a:p>
            <a:r>
              <a:rPr lang="uk-UA" sz="2600" dirty="0" smtClean="0"/>
              <a:t>Безкоштовно завантажує ресурси</a:t>
            </a:r>
          </a:p>
          <a:p>
            <a:r>
              <a:rPr lang="uk-UA" sz="2600" dirty="0" smtClean="0"/>
              <a:t>Розміщує матеріали та розробки (власні або з посиланням на джерело</a:t>
            </a:r>
            <a:r>
              <a:rPr lang="ru-RU" sz="2600" dirty="0" smtClean="0"/>
              <a:t>)</a:t>
            </a:r>
            <a:endParaRPr lang="ru-RU" sz="2600" dirty="0" smtClean="0"/>
          </a:p>
        </p:txBody>
      </p:sp>
      <p:pic>
        <p:nvPicPr>
          <p:cNvPr id="27650" name="Рисунок 9" descr="C:\Users\VAIO\Desktop\Брошура курса для конференции\Изображения\4_Портал4.png"/>
          <p:cNvPicPr>
            <a:picLocks noChangeAspect="1" noChangeArrowheads="1"/>
          </p:cNvPicPr>
          <p:nvPr/>
        </p:nvPicPr>
        <p:blipFill>
          <a:blip r:embed="rId3" cstate="print"/>
          <a:srcRect l="31558"/>
          <a:stretch>
            <a:fillRect/>
          </a:stretch>
        </p:blipFill>
        <p:spPr bwMode="auto">
          <a:xfrm>
            <a:off x="4929190" y="3500438"/>
            <a:ext cx="391722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20" descr="images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214282" y="71414"/>
            <a:ext cx="1714512" cy="115135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smtClean="0">
                <a:solidFill>
                  <a:srgbClr val="7030A0"/>
                </a:solidFill>
              </a:rPr>
              <a:t>Види матеріалів:</a:t>
            </a:r>
            <a:endParaRPr lang="ru-RU" b="1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1714488"/>
            <a:ext cx="4429156" cy="492922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Тематичні статті</a:t>
            </a:r>
          </a:p>
          <a:p>
            <a:r>
              <a:rPr lang="uk-UA" dirty="0" smtClean="0"/>
              <a:t>Методичні розробки:</a:t>
            </a:r>
          </a:p>
          <a:p>
            <a:pPr lvl="1"/>
            <a:r>
              <a:rPr lang="uk-UA" dirty="0" smtClean="0"/>
              <a:t>уроки, тренінги, виховні години, сценарії свят</a:t>
            </a:r>
          </a:p>
          <a:p>
            <a:pPr lvl="1"/>
            <a:r>
              <a:rPr lang="uk-UA" dirty="0" smtClean="0"/>
              <a:t>мультимедійні презентації</a:t>
            </a:r>
          </a:p>
          <a:p>
            <a:pPr lvl="1"/>
            <a:r>
              <a:rPr lang="uk-UA" dirty="0" smtClean="0"/>
              <a:t>інтерактивні вправи (руханки, об’єднання в групи, метафори)</a:t>
            </a:r>
          </a:p>
          <a:p>
            <a:r>
              <a:rPr lang="uk-UA" noProof="1" smtClean="0"/>
              <a:t>Відео-</a:t>
            </a:r>
            <a:r>
              <a:rPr lang="uk-UA" noProof="1" smtClean="0"/>
              <a:t>, </a:t>
            </a:r>
            <a:r>
              <a:rPr lang="uk-UA" noProof="1" smtClean="0"/>
              <a:t>аудіо- </a:t>
            </a:r>
            <a:r>
              <a:rPr lang="uk-UA" dirty="0" smtClean="0"/>
              <a:t>і </a:t>
            </a:r>
            <a:r>
              <a:rPr lang="uk-UA" dirty="0" smtClean="0"/>
              <a:t>фотоматеріали </a:t>
            </a:r>
          </a:p>
          <a:p>
            <a:r>
              <a:rPr lang="uk-UA" dirty="0" smtClean="0"/>
              <a:t>Безкоштовні ресурси:</a:t>
            </a:r>
          </a:p>
          <a:p>
            <a:pPr lvl="1"/>
            <a:r>
              <a:rPr lang="uk-UA" dirty="0" smtClean="0"/>
              <a:t>Стандарти та програми з ОЗ</a:t>
            </a:r>
          </a:p>
          <a:p>
            <a:pPr lvl="1"/>
            <a:r>
              <a:rPr lang="uk-UA" dirty="0" smtClean="0"/>
              <a:t>Посібники і підручники</a:t>
            </a:r>
          </a:p>
          <a:p>
            <a:pPr lvl="1"/>
            <a:r>
              <a:rPr lang="uk-UA" dirty="0" smtClean="0"/>
              <a:t>Плакати, брошури тощо</a:t>
            </a:r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en-US" dirty="0" smtClean="0"/>
          </a:p>
          <a:p>
            <a:endParaRPr lang="ru-RU" dirty="0"/>
          </a:p>
        </p:txBody>
      </p:sp>
      <p:pic>
        <p:nvPicPr>
          <p:cNvPr id="8" name="Рисунок 7" descr="єкран-1.png"/>
          <p:cNvPicPr>
            <a:picLocks noChangeAspect="1"/>
          </p:cNvPicPr>
          <p:nvPr/>
        </p:nvPicPr>
        <p:blipFill>
          <a:blip r:embed="rId2" cstate="print"/>
          <a:srcRect l="57031" t="11092" b="6923"/>
          <a:stretch>
            <a:fillRect/>
          </a:stretch>
        </p:blipFill>
        <p:spPr>
          <a:xfrm>
            <a:off x="5000628" y="1785926"/>
            <a:ext cx="3929058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Курс </a:t>
            </a:r>
            <a:r>
              <a:rPr lang="uk-UA" b="1" dirty="0" smtClean="0">
                <a:solidFill>
                  <a:srgbClr val="7030A0"/>
                </a:solidFill>
              </a:rPr>
              <a:t>“ Захисти </a:t>
            </a:r>
            <a:r>
              <a:rPr lang="uk-UA" b="1" dirty="0" smtClean="0">
                <a:solidFill>
                  <a:srgbClr val="7030A0"/>
                </a:solidFill>
              </a:rPr>
              <a:t>себе від </a:t>
            </a:r>
            <a:r>
              <a:rPr lang="uk-UA" b="1" dirty="0" smtClean="0">
                <a:solidFill>
                  <a:srgbClr val="7030A0"/>
                </a:solidFill>
              </a:rPr>
              <a:t>ВІЛ ”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21" name="Содержимое 20" descr="imag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14"/>
            <a:ext cx="1714512" cy="1151351"/>
          </a:xfrm>
        </p:spPr>
      </p:pic>
      <p:pic>
        <p:nvPicPr>
          <p:cNvPr id="29" name="Содержимое 5" descr="10_Профілактика ВІЛ Дис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7494" y="3989848"/>
            <a:ext cx="1215033" cy="1225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26" descr="3_ГФ  ЗСВ Учні 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643049"/>
            <a:ext cx="1571636" cy="216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6" descr="2_ЗСВ Вчитель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1785926"/>
            <a:ext cx="1608361" cy="2143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0" descr="2_Программа ЗСВ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4143380"/>
            <a:ext cx="165386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Содержимое 12" descr="4_ЗСВ диск  PLW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6296" y="5429264"/>
            <a:ext cx="1287670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Содержимое 15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4429156" cy="4643470"/>
          </a:xfrm>
        </p:spPr>
        <p:txBody>
          <a:bodyPr>
            <a:normAutofit fontScale="92500" lnSpcReduction="10000"/>
          </a:bodyPr>
          <a:lstStyle/>
          <a:p>
            <a:r>
              <a:rPr lang="uk-UA" smtClean="0"/>
              <a:t>Курс із доведеною ефективністю</a:t>
            </a:r>
          </a:p>
          <a:p>
            <a:r>
              <a:rPr lang="uk-UA" smtClean="0"/>
              <a:t>Навчено вчителі з усіх базових НЗ проекту</a:t>
            </a:r>
          </a:p>
          <a:p>
            <a:r>
              <a:rPr lang="uk-UA" smtClean="0"/>
              <a:t>Усі базові НЗ отримали літературу для учителів та учнів</a:t>
            </a:r>
          </a:p>
          <a:p>
            <a:r>
              <a:rPr lang="uk-UA" smtClean="0"/>
              <a:t>За рахунок внеску партнерів 8 тисяч НЗ отримали літературу для викладання курсу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725470"/>
          </a:xfrm>
        </p:spPr>
        <p:txBody>
          <a:bodyPr>
            <a:normAutofit fontScale="90000"/>
          </a:bodyPr>
          <a:lstStyle/>
          <a:p>
            <a:r>
              <a:rPr lang="uk-UA" b="1" smtClean="0">
                <a:solidFill>
                  <a:srgbClr val="7030A0"/>
                </a:solidFill>
              </a:rPr>
              <a:t>Плакати для гуртожитків</a:t>
            </a:r>
            <a:endParaRPr lang="ru-RU" b="1">
              <a:solidFill>
                <a:srgbClr val="7030A0"/>
              </a:solidFill>
            </a:endParaRPr>
          </a:p>
        </p:txBody>
      </p:sp>
      <p:pic>
        <p:nvPicPr>
          <p:cNvPr id="21" name="Содержимое 20" descr="image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71414"/>
            <a:ext cx="1714512" cy="1151351"/>
          </a:xfrm>
        </p:spPr>
      </p:pic>
      <p:pic>
        <p:nvPicPr>
          <p:cNvPr id="9" name="Содержимое 8" descr="5_Постер 1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000100" y="1643050"/>
            <a:ext cx="335345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5_Постер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1643050"/>
            <a:ext cx="3357586" cy="236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5_Постер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4214818"/>
            <a:ext cx="3452310" cy="2422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5_Постер 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4214818"/>
            <a:ext cx="3357586" cy="236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357982" cy="868346"/>
          </a:xfrm>
        </p:spPr>
        <p:txBody>
          <a:bodyPr>
            <a:noAutofit/>
          </a:bodyPr>
          <a:lstStyle/>
          <a:p>
            <a:r>
              <a:rPr lang="uk-UA" sz="4000" b="1" smtClean="0">
                <a:solidFill>
                  <a:srgbClr val="7030A0"/>
                </a:solidFill>
              </a:rPr>
              <a:t>Плакати для гуртожитків</a:t>
            </a:r>
            <a:endParaRPr lang="ru-RU" sz="4000" b="1">
              <a:solidFill>
                <a:srgbClr val="7030A0"/>
              </a:solidFill>
            </a:endParaRPr>
          </a:p>
        </p:txBody>
      </p:sp>
      <p:pic>
        <p:nvPicPr>
          <p:cNvPr id="21" name="Содержимое 20" descr="image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71414"/>
            <a:ext cx="1714512" cy="1151351"/>
          </a:xfrm>
        </p:spPr>
      </p:pic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>
            <a:off x="785786" y="2071678"/>
            <a:ext cx="8143932" cy="2714644"/>
          </a:xfrm>
        </p:spPr>
        <p:txBody>
          <a:bodyPr>
            <a:normAutofit/>
          </a:bodyPr>
          <a:lstStyle/>
          <a:p>
            <a:r>
              <a:rPr lang="uk-UA" sz="2600" smtClean="0"/>
              <a:t>Цільова група – учні ПТНЗ, студентська молодь</a:t>
            </a:r>
          </a:p>
          <a:p>
            <a:r>
              <a:rPr lang="uk-UA" sz="2600" smtClean="0"/>
              <a:t>Корисна інформація, сучасний дизайн</a:t>
            </a:r>
          </a:p>
          <a:p>
            <a:r>
              <a:rPr lang="uk-UA" sz="2600" smtClean="0"/>
              <a:t>Розроблені молоддю</a:t>
            </a:r>
          </a:p>
          <a:p>
            <a:r>
              <a:rPr lang="uk-UA" sz="2600" smtClean="0"/>
              <a:t>Наклад 20 тис. екземплярів</a:t>
            </a:r>
          </a:p>
          <a:p>
            <a:r>
              <a:rPr lang="uk-UA" sz="2600" smtClean="0"/>
              <a:t>Доставлені у студентські та учнівські гуртожитки</a:t>
            </a:r>
          </a:p>
          <a:p>
            <a:endParaRPr lang="ru-RU"/>
          </a:p>
        </p:txBody>
      </p:sp>
      <p:pic>
        <p:nvPicPr>
          <p:cNvPr id="15" name="Рисунок 14" descr="5_Постер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5200748"/>
            <a:ext cx="2357422" cy="1657252"/>
          </a:xfrm>
          <a:prstGeom prst="rect">
            <a:avLst/>
          </a:prstGeom>
        </p:spPr>
      </p:pic>
      <p:pic>
        <p:nvPicPr>
          <p:cNvPr id="16" name="Рисунок 15" descr="5_Постер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5214950"/>
            <a:ext cx="2357454" cy="1657274"/>
          </a:xfrm>
          <a:prstGeom prst="rect">
            <a:avLst/>
          </a:prstGeom>
        </p:spPr>
      </p:pic>
      <p:pic>
        <p:nvPicPr>
          <p:cNvPr id="17" name="Содержимое 8" descr="5_Постер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5214950"/>
            <a:ext cx="2337221" cy="1643049"/>
          </a:xfrm>
          <a:prstGeom prst="rect">
            <a:avLst/>
          </a:prstGeom>
        </p:spPr>
      </p:pic>
      <p:pic>
        <p:nvPicPr>
          <p:cNvPr id="18" name="Рисунок 17" descr="5_Постер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59759" y="5214950"/>
            <a:ext cx="2341133" cy="16430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9017</TotalTime>
  <Words>704</Words>
  <Application>Microsoft Office PowerPoint</Application>
  <PresentationFormat>Экран (4:3)</PresentationFormat>
  <Paragraphs>114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Збільшення ресурсного потенціалу превентивної освіти в Україні за рахунок проекту Європейського Союзу</vt:lpstr>
      <vt:lpstr>Портал превентивної освіти</vt:lpstr>
      <vt:lpstr>Портал превентивної освіти</vt:lpstr>
      <vt:lpstr>Рубрики головного меню:</vt:lpstr>
      <vt:lpstr>Зареєстрований користувач:</vt:lpstr>
      <vt:lpstr>Види матеріалів:</vt:lpstr>
      <vt:lpstr>Курс “ Захисти себе від ВІЛ ”</vt:lpstr>
      <vt:lpstr>Плакати для гуртожитків</vt:lpstr>
      <vt:lpstr>Плакати для гуртожитків</vt:lpstr>
      <vt:lpstr>Організація профілактичної роботи  у навчальних закладах</vt:lpstr>
      <vt:lpstr>Зміст посібника</vt:lpstr>
      <vt:lpstr>Партнерство заради нарощування потенціалу</vt:lpstr>
      <vt:lpstr>Схема партнерства у проекті ЄС</vt:lpstr>
      <vt:lpstr>Адвокація в профілактичній освіті</vt:lpstr>
      <vt:lpstr>Розділ 1: Теорія адвокації</vt:lpstr>
      <vt:lpstr>Розділ 3: Докази ефективності превентивної освіти</vt:lpstr>
      <vt:lpstr>Методичні посібники для викладання основ здоров’я</vt:lpstr>
      <vt:lpstr>Електронні видання: моніторингові дослідження</vt:lpstr>
      <vt:lpstr>Видання проекту, здійснені за рахунок внеску основного партнера –  ВБО “Всеукраїнської мережі ЛЖВ”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VAIO</cp:lastModifiedBy>
  <cp:revision>98</cp:revision>
  <dcterms:created xsi:type="dcterms:W3CDTF">2014-09-09T09:07:35Z</dcterms:created>
  <dcterms:modified xsi:type="dcterms:W3CDTF">2014-09-16T09:55:28Z</dcterms:modified>
</cp:coreProperties>
</file>