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83" r:id="rId2"/>
    <p:sldId id="484" r:id="rId3"/>
    <p:sldId id="467" r:id="rId4"/>
    <p:sldId id="454" r:id="rId5"/>
    <p:sldId id="468" r:id="rId6"/>
    <p:sldId id="469" r:id="rId7"/>
    <p:sldId id="470" r:id="rId8"/>
    <p:sldId id="471" r:id="rId9"/>
    <p:sldId id="472" r:id="rId10"/>
    <p:sldId id="473" r:id="rId11"/>
    <p:sldId id="480" r:id="rId12"/>
    <p:sldId id="475" r:id="rId13"/>
    <p:sldId id="481" r:id="rId14"/>
    <p:sldId id="477" r:id="rId15"/>
    <p:sldId id="482" r:id="rId16"/>
    <p:sldId id="479" r:id="rId17"/>
  </p:sldIdLst>
  <p:sldSz cx="9144000" cy="6858000" type="screen4x3"/>
  <p:notesSz cx="7099300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CC"/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0" autoAdjust="0"/>
    <p:restoredTop sz="94660"/>
  </p:normalViewPr>
  <p:slideViewPr>
    <p:cSldViewPr>
      <p:cViewPr varScale="1">
        <p:scale>
          <a:sx n="69" d="100"/>
          <a:sy n="69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0061591367087697"/>
          <c:y val="3.862603546333522E-2"/>
          <c:w val="0.8826274059492567"/>
          <c:h val="0.76191515250208919"/>
        </c:manualLayout>
      </c:layout>
      <c:radarChart>
        <c:radarStyle val="filled"/>
        <c:ser>
          <c:idx val="0"/>
          <c:order val="0"/>
          <c:tx>
            <c:strRef>
              <c:f>Лист1!$D$1</c:f>
              <c:strCache>
                <c:ptCount val="1"/>
                <c:pt idx="0">
                  <c:v>PREAbsolutly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Ви часто працюєте в парах або групах </c:v>
                </c:pt>
                <c:pt idx="1">
                  <c:v>Ви сидите так, щоб бачити обличчя своїх однокласників</c:v>
                </c:pt>
                <c:pt idx="2">
                  <c:v>Вчитель використовує переважно інтерактивні методи</c:v>
                </c:pt>
                <c:pt idx="3">
                  <c:v>Ви обговорюєте різні історії та життєві ситуації </c:v>
                </c:pt>
                <c:pt idx="4">
                  <c:v>Ви активно працюєте та не втомлюєтесь</c:v>
                </c:pt>
              </c:strCache>
            </c:strRef>
          </c:cat>
          <c:val>
            <c:numRef>
              <c:f>Лист1!$D$2:$D$6</c:f>
            </c:numRef>
          </c:val>
        </c:ser>
        <c:ser>
          <c:idx val="1"/>
          <c:order val="1"/>
          <c:tx>
            <c:strRef>
              <c:f>Лист1!$E$1</c:f>
              <c:strCache>
                <c:ptCount val="1"/>
                <c:pt idx="0">
                  <c:v>PREMostly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Ви часто працюєте в парах або групах </c:v>
                </c:pt>
                <c:pt idx="1">
                  <c:v>Ви сидите так, щоб бачити обличчя своїх однокласників</c:v>
                </c:pt>
                <c:pt idx="2">
                  <c:v>Вчитель використовує переважно інтерактивні методи</c:v>
                </c:pt>
                <c:pt idx="3">
                  <c:v>Ви обговорюєте різні історії та життєві ситуації </c:v>
                </c:pt>
                <c:pt idx="4">
                  <c:v>Ви активно працюєте та не втомлюєтесь</c:v>
                </c:pt>
              </c:strCache>
            </c:strRef>
          </c:cat>
          <c:val>
            <c:numRef>
              <c:f>Лист1!$E$2:$E$6</c:f>
            </c:numRef>
          </c:val>
        </c:ser>
        <c:ser>
          <c:idx val="2"/>
          <c:order val="2"/>
          <c:tx>
            <c:strRef>
              <c:f>Лист1!$B$1</c:f>
              <c:strCache>
                <c:ptCount val="1"/>
                <c:pt idx="0">
                  <c:v>ПІСЛЯ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accent1"/>
              </a:solidFill>
            </a:ln>
          </c:spPr>
          <c:dLbls>
            <c:delete val="1"/>
          </c:dLbls>
          <c:cat>
            <c:strRef>
              <c:f>Лист1!$A$2:$A$6</c:f>
              <c:strCache>
                <c:ptCount val="5"/>
                <c:pt idx="0">
                  <c:v>Ви часто працюєте в парах або групах </c:v>
                </c:pt>
                <c:pt idx="1">
                  <c:v>Ви сидите так, щоб бачити обличчя своїх однокласників</c:v>
                </c:pt>
                <c:pt idx="2">
                  <c:v>Вчитель використовує переважно інтерактивні методи</c:v>
                </c:pt>
                <c:pt idx="3">
                  <c:v>Ви обговорюєте різні історії та життєві ситуації </c:v>
                </c:pt>
                <c:pt idx="4">
                  <c:v>Ви активно працюєте та не втомлюєтесь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63.39</c:v>
                </c:pt>
                <c:pt idx="1">
                  <c:v>50.58</c:v>
                </c:pt>
                <c:pt idx="2">
                  <c:v>56.68</c:v>
                </c:pt>
                <c:pt idx="3">
                  <c:v>75.400000000000006</c:v>
                </c:pt>
                <c:pt idx="4">
                  <c:v>67.099999999999994</c:v>
                </c:pt>
              </c:numCache>
            </c:numRef>
          </c:val>
        </c:ser>
        <c:ser>
          <c:idx val="4"/>
          <c:order val="3"/>
          <c:tx>
            <c:strRef>
              <c:f>Лист1!$C$1</c:f>
              <c:strCache>
                <c:ptCount val="1"/>
                <c:pt idx="0">
                  <c:v>ДО</c:v>
                </c:pt>
              </c:strCache>
            </c:strRef>
          </c:tx>
          <c:spPr>
            <a:solidFill>
              <a:schemeClr val="accent2"/>
            </a:solidFill>
          </c:spPr>
          <c:dLbls>
            <c:delete val="1"/>
          </c:dLbls>
          <c:cat>
            <c:strRef>
              <c:f>Лист1!$A$2:$A$6</c:f>
              <c:strCache>
                <c:ptCount val="5"/>
                <c:pt idx="0">
                  <c:v>Ви часто працюєте в парах або групах </c:v>
                </c:pt>
                <c:pt idx="1">
                  <c:v>Ви сидите так, щоб бачити обличчя своїх однокласників</c:v>
                </c:pt>
                <c:pt idx="2">
                  <c:v>Вчитель використовує переважно інтерактивні методи</c:v>
                </c:pt>
                <c:pt idx="3">
                  <c:v>Ви обговорюєте різні історії та життєві ситуації </c:v>
                </c:pt>
                <c:pt idx="4">
                  <c:v>Ви активно працюєте та не втомлюєтесь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63.74</c:v>
                </c:pt>
                <c:pt idx="1">
                  <c:v>50.08</c:v>
                </c:pt>
                <c:pt idx="2">
                  <c:v>55.88</c:v>
                </c:pt>
                <c:pt idx="3">
                  <c:v>74.410000000000025</c:v>
                </c:pt>
                <c:pt idx="4">
                  <c:v>68.36</c:v>
                </c:pt>
              </c:numCache>
            </c:numRef>
          </c:val>
        </c:ser>
        <c:dLbls>
          <c:showVal val="1"/>
        </c:dLbls>
        <c:axId val="67735552"/>
        <c:axId val="67737088"/>
      </c:radarChart>
      <c:catAx>
        <c:axId val="67735552"/>
        <c:scaling>
          <c:orientation val="minMax"/>
        </c:scaling>
        <c:axPos val="b"/>
        <c:majorGridlines/>
        <c:majorTickMark val="none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67737088"/>
        <c:crosses val="autoZero"/>
        <c:auto val="1"/>
        <c:lblAlgn val="ctr"/>
        <c:lblOffset val="100"/>
      </c:catAx>
      <c:valAx>
        <c:axId val="67737088"/>
        <c:scaling>
          <c:orientation val="minMax"/>
          <c:min val="30"/>
        </c:scaling>
        <c:axPos val="l"/>
        <c:majorGridlines/>
        <c:numFmt formatCode="0" sourceLinked="0"/>
        <c:majorTickMark val="none"/>
        <c:tickLblPos val="nextTo"/>
        <c:crossAx val="677355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7515259463098618"/>
          <c:y val="0.90697843468781358"/>
          <c:w val="0.19737989701049388"/>
          <c:h val="7.6486944158982426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061591367087697"/>
          <c:y val="3.8626035463335172E-2"/>
          <c:w val="0.88262740594925659"/>
          <c:h val="0.76191515250208963"/>
        </c:manualLayout>
      </c:layout>
      <c:radarChart>
        <c:radarStyle val="filled"/>
        <c:ser>
          <c:idx val="0"/>
          <c:order val="0"/>
          <c:tx>
            <c:strRef>
              <c:f>Лист1!$D$1</c:f>
              <c:strCache>
                <c:ptCount val="1"/>
                <c:pt idx="0">
                  <c:v>PREAbsolutly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Ви часто працюєте в парах або групах </c:v>
                </c:pt>
                <c:pt idx="1">
                  <c:v>Ви сидите так, щоб бачити обличчя своїх однокласників</c:v>
                </c:pt>
                <c:pt idx="2">
                  <c:v>Вчитель використовує переважно інтерактивні методи</c:v>
                </c:pt>
                <c:pt idx="3">
                  <c:v>Ви обговорюєте різні історії та життєві ситуації </c:v>
                </c:pt>
                <c:pt idx="4">
                  <c:v>Ви активно працюєте та не втомлюєтесь</c:v>
                </c:pt>
              </c:strCache>
            </c:strRef>
          </c:cat>
          <c:val>
            <c:numRef>
              <c:f>Лист1!$D$2:$D$6</c:f>
            </c:numRef>
          </c:val>
        </c:ser>
        <c:ser>
          <c:idx val="1"/>
          <c:order val="1"/>
          <c:tx>
            <c:strRef>
              <c:f>Лист1!$E$1</c:f>
              <c:strCache>
                <c:ptCount val="1"/>
                <c:pt idx="0">
                  <c:v>PREMostly</c:v>
                </c:pt>
              </c:strCache>
            </c:strRef>
          </c:tx>
          <c:dLbls>
            <c:dLbl>
              <c:idx val="0"/>
              <c:delete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Ви часто працюєте в парах або групах </c:v>
                </c:pt>
                <c:pt idx="1">
                  <c:v>Ви сидите так, щоб бачити обличчя своїх однокласників</c:v>
                </c:pt>
                <c:pt idx="2">
                  <c:v>Вчитель використовує переважно інтерактивні методи</c:v>
                </c:pt>
                <c:pt idx="3">
                  <c:v>Ви обговорюєте різні історії та життєві ситуації </c:v>
                </c:pt>
                <c:pt idx="4">
                  <c:v>Ви активно працюєте та не втомлюєтесь</c:v>
                </c:pt>
              </c:strCache>
            </c:strRef>
          </c:cat>
          <c:val>
            <c:numRef>
              <c:f>Лист1!$E$2:$E$6</c:f>
            </c:numRef>
          </c:val>
        </c:ser>
        <c:ser>
          <c:idx val="2"/>
          <c:order val="2"/>
          <c:tx>
            <c:strRef>
              <c:f>Лист1!$B$1</c:f>
              <c:strCache>
                <c:ptCount val="1"/>
                <c:pt idx="0">
                  <c:v>ПІСЛЯ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accent1"/>
              </a:solidFill>
            </a:ln>
          </c:spPr>
          <c:dLbls>
            <c:delete val="1"/>
          </c:dLbls>
          <c:cat>
            <c:strRef>
              <c:f>Лист1!$A$2:$A$6</c:f>
              <c:strCache>
                <c:ptCount val="5"/>
                <c:pt idx="0">
                  <c:v>Ви часто працюєте в парах або групах </c:v>
                </c:pt>
                <c:pt idx="1">
                  <c:v>Ви сидите так, щоб бачити обличчя своїх однокласників</c:v>
                </c:pt>
                <c:pt idx="2">
                  <c:v>Вчитель використовує переважно інтерактивні методи</c:v>
                </c:pt>
                <c:pt idx="3">
                  <c:v>Ви обговорюєте різні історії та життєві ситуації </c:v>
                </c:pt>
                <c:pt idx="4">
                  <c:v>Ви активно працюєте та не втомлюєтесь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63.46</c:v>
                </c:pt>
                <c:pt idx="1">
                  <c:v>51.28</c:v>
                </c:pt>
                <c:pt idx="2">
                  <c:v>58.59</c:v>
                </c:pt>
                <c:pt idx="3">
                  <c:v>74.600000000000009</c:v>
                </c:pt>
                <c:pt idx="4">
                  <c:v>69.039999999999992</c:v>
                </c:pt>
              </c:numCache>
            </c:numRef>
          </c:val>
        </c:ser>
        <c:ser>
          <c:idx val="4"/>
          <c:order val="3"/>
          <c:tx>
            <c:strRef>
              <c:f>Лист1!$C$1</c:f>
              <c:strCache>
                <c:ptCount val="1"/>
                <c:pt idx="0">
                  <c:v>ДО</c:v>
                </c:pt>
              </c:strCache>
            </c:strRef>
          </c:tx>
          <c:spPr>
            <a:solidFill>
              <a:schemeClr val="accent2"/>
            </a:solidFill>
          </c:spPr>
          <c:dLbls>
            <c:delete val="1"/>
          </c:dLbls>
          <c:cat>
            <c:strRef>
              <c:f>Лист1!$A$2:$A$6</c:f>
              <c:strCache>
                <c:ptCount val="5"/>
                <c:pt idx="0">
                  <c:v>Ви часто працюєте в парах або групах </c:v>
                </c:pt>
                <c:pt idx="1">
                  <c:v>Ви сидите так, щоб бачити обличчя своїх однокласників</c:v>
                </c:pt>
                <c:pt idx="2">
                  <c:v>Вчитель використовує переважно інтерактивні методи</c:v>
                </c:pt>
                <c:pt idx="3">
                  <c:v>Ви обговорюєте різні історії та життєві ситуації </c:v>
                </c:pt>
                <c:pt idx="4">
                  <c:v>Ви активно працюєте та не втомлюєтесь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55.86</c:v>
                </c:pt>
                <c:pt idx="1">
                  <c:v>44.87</c:v>
                </c:pt>
                <c:pt idx="2">
                  <c:v>52.3</c:v>
                </c:pt>
                <c:pt idx="3">
                  <c:v>64.89</c:v>
                </c:pt>
                <c:pt idx="4">
                  <c:v>64.09</c:v>
                </c:pt>
              </c:numCache>
            </c:numRef>
          </c:val>
        </c:ser>
        <c:dLbls>
          <c:showVal val="1"/>
        </c:dLbls>
        <c:axId val="68308992"/>
        <c:axId val="68310528"/>
      </c:radarChart>
      <c:catAx>
        <c:axId val="68308992"/>
        <c:scaling>
          <c:orientation val="minMax"/>
        </c:scaling>
        <c:axPos val="b"/>
        <c:majorGridlines/>
        <c:majorTickMark val="none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68310528"/>
        <c:crosses val="autoZero"/>
        <c:auto val="1"/>
        <c:lblAlgn val="ctr"/>
        <c:lblOffset val="100"/>
      </c:catAx>
      <c:valAx>
        <c:axId val="68310528"/>
        <c:scaling>
          <c:orientation val="minMax"/>
          <c:min val="30"/>
        </c:scaling>
        <c:axPos val="l"/>
        <c:majorGridlines/>
        <c:numFmt formatCode="0" sourceLinked="0"/>
        <c:majorTickMark val="none"/>
        <c:tickLblPos val="nextTo"/>
        <c:crossAx val="683089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7515259463098662"/>
          <c:y val="0.90697843468781392"/>
          <c:w val="0.19737989701049374"/>
          <c:h val="7.6486944158982398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061591367087697"/>
          <c:y val="3.8626035463335172E-2"/>
          <c:w val="0.88262740594925659"/>
          <c:h val="0.76191515250208963"/>
        </c:manualLayout>
      </c:layout>
      <c:radarChart>
        <c:radarStyle val="filled"/>
        <c:ser>
          <c:idx val="0"/>
          <c:order val="0"/>
          <c:tx>
            <c:strRef>
              <c:f>Лист1!$D$1</c:f>
              <c:strCache>
                <c:ptCount val="1"/>
                <c:pt idx="0">
                  <c:v>PREAbsolutly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Ви часто працюєте в парах або групах </c:v>
                </c:pt>
                <c:pt idx="1">
                  <c:v>Ви сидите так, щоб бачити обличчя своїх однокласників</c:v>
                </c:pt>
                <c:pt idx="2">
                  <c:v>Вчитель використовує переважно інтерактивні методи</c:v>
                </c:pt>
                <c:pt idx="3">
                  <c:v>Ви обговорюєте різні історії та життєві ситуації </c:v>
                </c:pt>
                <c:pt idx="4">
                  <c:v>Ви активно працюєте та не втомлюєтесь</c:v>
                </c:pt>
              </c:strCache>
            </c:strRef>
          </c:cat>
          <c:val>
            <c:numRef>
              <c:f>Лист1!$D$2:$D$6</c:f>
            </c:numRef>
          </c:val>
        </c:ser>
        <c:ser>
          <c:idx val="1"/>
          <c:order val="1"/>
          <c:tx>
            <c:strRef>
              <c:f>Лист1!$E$1</c:f>
              <c:strCache>
                <c:ptCount val="1"/>
                <c:pt idx="0">
                  <c:v>PREMostly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Ви часто працюєте в парах або групах </c:v>
                </c:pt>
                <c:pt idx="1">
                  <c:v>Ви сидите так, щоб бачити обличчя своїх однокласників</c:v>
                </c:pt>
                <c:pt idx="2">
                  <c:v>Вчитель використовує переважно інтерактивні методи</c:v>
                </c:pt>
                <c:pt idx="3">
                  <c:v>Ви обговорюєте різні історії та життєві ситуації </c:v>
                </c:pt>
                <c:pt idx="4">
                  <c:v>Ви активно працюєте та не втомлюєтесь</c:v>
                </c:pt>
              </c:strCache>
            </c:strRef>
          </c:cat>
          <c:val>
            <c:numRef>
              <c:f>Лист1!$E$2:$E$6</c:f>
            </c:numRef>
          </c:val>
        </c:ser>
        <c:ser>
          <c:idx val="2"/>
          <c:order val="2"/>
          <c:tx>
            <c:strRef>
              <c:f>Лист1!$B$1</c:f>
              <c:strCache>
                <c:ptCount val="1"/>
                <c:pt idx="0">
                  <c:v>ПІСЛЯ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accent1"/>
              </a:solidFill>
            </a:ln>
          </c:spPr>
          <c:dLbls>
            <c:delete val="1"/>
          </c:dLbls>
          <c:cat>
            <c:strRef>
              <c:f>Лист1!$A$2:$A$6</c:f>
              <c:strCache>
                <c:ptCount val="5"/>
                <c:pt idx="0">
                  <c:v>Ви часто працюєте в парах або групах </c:v>
                </c:pt>
                <c:pt idx="1">
                  <c:v>Ви сидите так, щоб бачити обличчя своїх однокласників</c:v>
                </c:pt>
                <c:pt idx="2">
                  <c:v>Вчитель використовує переважно інтерактивні методи</c:v>
                </c:pt>
                <c:pt idx="3">
                  <c:v>Ви обговорюєте різні історії та життєві ситуації </c:v>
                </c:pt>
                <c:pt idx="4">
                  <c:v>Ви активно працюєте та не втомлюєтесь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68.61</c:v>
                </c:pt>
                <c:pt idx="1">
                  <c:v>53.720000000000013</c:v>
                </c:pt>
                <c:pt idx="2">
                  <c:v>62.790000000000013</c:v>
                </c:pt>
                <c:pt idx="3">
                  <c:v>78.400000000000006</c:v>
                </c:pt>
                <c:pt idx="4">
                  <c:v>71.23</c:v>
                </c:pt>
              </c:numCache>
            </c:numRef>
          </c:val>
        </c:ser>
        <c:ser>
          <c:idx val="4"/>
          <c:order val="3"/>
          <c:tx>
            <c:strRef>
              <c:f>Лист1!$C$1</c:f>
              <c:strCache>
                <c:ptCount val="1"/>
                <c:pt idx="0">
                  <c:v>ДО</c:v>
                </c:pt>
              </c:strCache>
            </c:strRef>
          </c:tx>
          <c:spPr>
            <a:solidFill>
              <a:schemeClr val="accent2"/>
            </a:solidFill>
          </c:spPr>
          <c:dLbls>
            <c:delete val="1"/>
          </c:dLbls>
          <c:cat>
            <c:strRef>
              <c:f>Лист1!$A$2:$A$6</c:f>
              <c:strCache>
                <c:ptCount val="5"/>
                <c:pt idx="0">
                  <c:v>Ви часто працюєте в парах або групах </c:v>
                </c:pt>
                <c:pt idx="1">
                  <c:v>Ви сидите так, щоб бачити обличчя своїх однокласників</c:v>
                </c:pt>
                <c:pt idx="2">
                  <c:v>Вчитель використовує переважно інтерактивні методи</c:v>
                </c:pt>
                <c:pt idx="3">
                  <c:v>Ви обговорюєте різні історії та життєві ситуації </c:v>
                </c:pt>
                <c:pt idx="4">
                  <c:v>Ви активно працюєте та не втомлюєтесь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60.190000000000012</c:v>
                </c:pt>
                <c:pt idx="1">
                  <c:v>46.86</c:v>
                </c:pt>
                <c:pt idx="2">
                  <c:v>53.68</c:v>
                </c:pt>
                <c:pt idx="3">
                  <c:v>71.580000000000013</c:v>
                </c:pt>
                <c:pt idx="4">
                  <c:v>66.19</c:v>
                </c:pt>
              </c:numCache>
            </c:numRef>
          </c:val>
        </c:ser>
        <c:dLbls>
          <c:showVal val="1"/>
        </c:dLbls>
        <c:axId val="86378368"/>
        <c:axId val="86379904"/>
      </c:radarChart>
      <c:catAx>
        <c:axId val="86378368"/>
        <c:scaling>
          <c:orientation val="minMax"/>
        </c:scaling>
        <c:axPos val="b"/>
        <c:majorGridlines/>
        <c:majorTickMark val="none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86379904"/>
        <c:crosses val="autoZero"/>
        <c:auto val="1"/>
        <c:lblAlgn val="ctr"/>
        <c:lblOffset val="100"/>
      </c:catAx>
      <c:valAx>
        <c:axId val="86379904"/>
        <c:scaling>
          <c:orientation val="minMax"/>
          <c:min val="30"/>
        </c:scaling>
        <c:axPos val="l"/>
        <c:majorGridlines/>
        <c:numFmt formatCode="0" sourceLinked="0"/>
        <c:majorTickMark val="none"/>
        <c:tickLblPos val="nextTo"/>
        <c:crossAx val="863783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7515259463098662"/>
          <c:y val="0.90697843468781392"/>
          <c:w val="0.19737989701049374"/>
          <c:h val="7.6486944158982398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0061591367087697"/>
          <c:y val="3.8626035463335172E-2"/>
          <c:w val="0.88262740594925659"/>
          <c:h val="0.76191515250208985"/>
        </c:manualLayout>
      </c:layout>
      <c:radarChart>
        <c:radarStyle val="filled"/>
        <c:ser>
          <c:idx val="0"/>
          <c:order val="0"/>
          <c:tx>
            <c:strRef>
              <c:f>Лист1!$D$1</c:f>
              <c:strCache>
                <c:ptCount val="1"/>
                <c:pt idx="0">
                  <c:v>PREAbsolutly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Ви часто працюєте в парах або групах </c:v>
                </c:pt>
                <c:pt idx="1">
                  <c:v>Ви сидите так, щоб бачити обличчя своїх однокласників</c:v>
                </c:pt>
                <c:pt idx="2">
                  <c:v>Вчитель використовує переважно інтерактивні методи</c:v>
                </c:pt>
                <c:pt idx="3">
                  <c:v>Ви обговорюєте різні історії та життєві ситуації </c:v>
                </c:pt>
                <c:pt idx="4">
                  <c:v>Ви активно працюєте та не втомлюєтесь</c:v>
                </c:pt>
              </c:strCache>
            </c:strRef>
          </c:cat>
          <c:val>
            <c:numRef>
              <c:f>Лист1!$D$2:$D$6</c:f>
            </c:numRef>
          </c:val>
        </c:ser>
        <c:ser>
          <c:idx val="1"/>
          <c:order val="1"/>
          <c:tx>
            <c:strRef>
              <c:f>Лист1!$E$1</c:f>
              <c:strCache>
                <c:ptCount val="1"/>
                <c:pt idx="0">
                  <c:v>PREMostly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Ви часто працюєте в парах або групах </c:v>
                </c:pt>
                <c:pt idx="1">
                  <c:v>Ви сидите так, щоб бачити обличчя своїх однокласників</c:v>
                </c:pt>
                <c:pt idx="2">
                  <c:v>Вчитель використовує переважно інтерактивні методи</c:v>
                </c:pt>
                <c:pt idx="3">
                  <c:v>Ви обговорюєте різні історії та життєві ситуації </c:v>
                </c:pt>
                <c:pt idx="4">
                  <c:v>Ви активно працюєте та не втомлюєтесь</c:v>
                </c:pt>
              </c:strCache>
            </c:strRef>
          </c:cat>
          <c:val>
            <c:numRef>
              <c:f>Лист1!$E$2:$E$6</c:f>
            </c:numRef>
          </c:val>
        </c:ser>
        <c:ser>
          <c:idx val="2"/>
          <c:order val="2"/>
          <c:tx>
            <c:strRef>
              <c:f>Лист1!$B$1</c:f>
              <c:strCache>
                <c:ptCount val="1"/>
                <c:pt idx="0">
                  <c:v>ПІСЛЯ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accent1"/>
              </a:solidFill>
            </a:ln>
          </c:spPr>
          <c:dLbls>
            <c:delete val="1"/>
          </c:dLbls>
          <c:cat>
            <c:strRef>
              <c:f>Лист1!$A$2:$A$6</c:f>
              <c:strCache>
                <c:ptCount val="5"/>
                <c:pt idx="0">
                  <c:v>Ви часто працюєте в парах або групах </c:v>
                </c:pt>
                <c:pt idx="1">
                  <c:v>Ви сидите так, щоб бачити обличчя своїх однокласників</c:v>
                </c:pt>
                <c:pt idx="2">
                  <c:v>Вчитель використовує переважно інтерактивні методи</c:v>
                </c:pt>
                <c:pt idx="3">
                  <c:v>Ви обговорюєте різні історії та життєві ситуації </c:v>
                </c:pt>
                <c:pt idx="4">
                  <c:v>Ви активно працюєте та не втомлюєтесь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67.900000000000006</c:v>
                </c:pt>
                <c:pt idx="1">
                  <c:v>53</c:v>
                </c:pt>
                <c:pt idx="2">
                  <c:v>62.13</c:v>
                </c:pt>
                <c:pt idx="3">
                  <c:v>77.8</c:v>
                </c:pt>
                <c:pt idx="4">
                  <c:v>70.7</c:v>
                </c:pt>
              </c:numCache>
            </c:numRef>
          </c:val>
        </c:ser>
        <c:ser>
          <c:idx val="4"/>
          <c:order val="3"/>
          <c:tx>
            <c:strRef>
              <c:f>Лист1!$C$1</c:f>
              <c:strCache>
                <c:ptCount val="1"/>
                <c:pt idx="0">
                  <c:v>ДО</c:v>
                </c:pt>
              </c:strCache>
            </c:strRef>
          </c:tx>
          <c:spPr>
            <a:solidFill>
              <a:schemeClr val="accent2"/>
            </a:solidFill>
          </c:spPr>
          <c:dLbls>
            <c:delete val="1"/>
          </c:dLbls>
          <c:cat>
            <c:strRef>
              <c:f>Лист1!$A$2:$A$6</c:f>
              <c:strCache>
                <c:ptCount val="5"/>
                <c:pt idx="0">
                  <c:v>Ви часто працюєте в парах або групах </c:v>
                </c:pt>
                <c:pt idx="1">
                  <c:v>Ви сидите так, щоб бачити обличчя своїх однокласників</c:v>
                </c:pt>
                <c:pt idx="2">
                  <c:v>Вчитель використовує переважно інтерактивні методи</c:v>
                </c:pt>
                <c:pt idx="3">
                  <c:v>Ви обговорюєте різні історії та життєві ситуації </c:v>
                </c:pt>
                <c:pt idx="4">
                  <c:v>Ви активно працюєте та не втомлюєтесь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59.96</c:v>
                </c:pt>
                <c:pt idx="1">
                  <c:v>46.89</c:v>
                </c:pt>
                <c:pt idx="2">
                  <c:v>53.67</c:v>
                </c:pt>
                <c:pt idx="3">
                  <c:v>71.03</c:v>
                </c:pt>
                <c:pt idx="4">
                  <c:v>66.050000000000011</c:v>
                </c:pt>
              </c:numCache>
            </c:numRef>
          </c:val>
        </c:ser>
        <c:dLbls>
          <c:showVal val="1"/>
        </c:dLbls>
        <c:axId val="85805696"/>
        <c:axId val="85819776"/>
      </c:radarChart>
      <c:catAx>
        <c:axId val="85805696"/>
        <c:scaling>
          <c:orientation val="minMax"/>
        </c:scaling>
        <c:axPos val="b"/>
        <c:majorGridlines/>
        <c:majorTickMark val="none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85819776"/>
        <c:crosses val="autoZero"/>
        <c:auto val="1"/>
        <c:lblAlgn val="ctr"/>
        <c:lblOffset val="100"/>
      </c:catAx>
      <c:valAx>
        <c:axId val="85819776"/>
        <c:scaling>
          <c:orientation val="minMax"/>
          <c:min val="30"/>
        </c:scaling>
        <c:axPos val="l"/>
        <c:majorGridlines/>
        <c:numFmt formatCode="0" sourceLinked="0"/>
        <c:majorTickMark val="none"/>
        <c:tickLblPos val="nextTo"/>
        <c:crossAx val="858056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7515259463098662"/>
          <c:y val="0.90697843468781414"/>
          <c:w val="0.19737989701049374"/>
          <c:h val="7.6486944158982398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6251215125886996E-2"/>
          <c:y val="4.4861391929187408E-2"/>
          <c:w val="0.94374878487411362"/>
          <c:h val="0.67737650528738302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ECHO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cat>
            <c:strRef>
              <c:f>Лист1!$A$2:$A$6</c:f>
              <c:strCache>
                <c:ptCount val="5"/>
                <c:pt idx="0">
                  <c:v>Ви часто працюєте в парах або групах </c:v>
                </c:pt>
                <c:pt idx="1">
                  <c:v>Ви сидите так, щоб бачити обличчя своїх однокласників</c:v>
                </c:pt>
                <c:pt idx="2">
                  <c:v>Вчитель використовує переважно інтерактивні методи</c:v>
                </c:pt>
                <c:pt idx="3">
                  <c:v>Ви обговорюєте різні історії та життєві ситуації </c:v>
                </c:pt>
                <c:pt idx="4">
                  <c:v>Ви активно працюєте та не втомлюєтесь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7.6</c:v>
                </c:pt>
                <c:pt idx="1">
                  <c:v>6.4</c:v>
                </c:pt>
                <c:pt idx="2">
                  <c:v>6.3</c:v>
                </c:pt>
                <c:pt idx="3">
                  <c:v>9.7000000000000011</c:v>
                </c:pt>
                <c:pt idx="4">
                  <c:v>4.9000000000000004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Контрольна група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cat>
            <c:strRef>
              <c:f>Лист1!$A$2:$A$6</c:f>
              <c:strCache>
                <c:ptCount val="5"/>
                <c:pt idx="0">
                  <c:v>Ви часто працюєте в парах або групах </c:v>
                </c:pt>
                <c:pt idx="1">
                  <c:v>Ви сидите так, щоб бачити обличчя своїх однокласників</c:v>
                </c:pt>
                <c:pt idx="2">
                  <c:v>Вчитель використовує переважно інтерактивні методи</c:v>
                </c:pt>
                <c:pt idx="3">
                  <c:v>Ви обговорюєте різні історії та життєві ситуації </c:v>
                </c:pt>
                <c:pt idx="4">
                  <c:v>Ви активно працюєте та не втомлюєтесь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-0.30000000000000027</c:v>
                </c:pt>
                <c:pt idx="1">
                  <c:v>-0.5</c:v>
                </c:pt>
                <c:pt idx="2">
                  <c:v>0.8</c:v>
                </c:pt>
                <c:pt idx="3">
                  <c:v>1</c:v>
                </c:pt>
                <c:pt idx="4">
                  <c:v>-1.3</c:v>
                </c:pt>
              </c:numCache>
            </c:numRef>
          </c:val>
        </c:ser>
        <c:axId val="89009536"/>
        <c:axId val="86180224"/>
      </c:radarChart>
      <c:catAx>
        <c:axId val="89009536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6180224"/>
        <c:crosses val="autoZero"/>
        <c:auto val="1"/>
        <c:lblAlgn val="ctr"/>
        <c:lblOffset val="100"/>
      </c:catAx>
      <c:valAx>
        <c:axId val="86180224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89009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844520997375365"/>
          <c:y val="4.4191814508172389E-2"/>
          <c:w val="0.2094097769028872"/>
          <c:h val="0.13338070231002525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6251215125886996E-2"/>
          <c:y val="4.4861391929187436E-2"/>
          <c:w val="0.94374878487411362"/>
          <c:h val="0.67737650528738302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ЮНІСЕФ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cat>
            <c:strRef>
              <c:f>Лист1!$A$2:$A$6</c:f>
              <c:strCache>
                <c:ptCount val="5"/>
                <c:pt idx="0">
                  <c:v>Ви часто працюєте в парах або групах </c:v>
                </c:pt>
                <c:pt idx="1">
                  <c:v>Ви сидите так, щоб бачити обличчя своїх однокласників</c:v>
                </c:pt>
                <c:pt idx="2">
                  <c:v>Вчитель використовує переважно інтерактивні методи</c:v>
                </c:pt>
                <c:pt idx="3">
                  <c:v>Ви обговорюєте різні історії та життєві ситуації </c:v>
                </c:pt>
                <c:pt idx="4">
                  <c:v>Ви активно працюєте та не втомлюєтесь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8.4</c:v>
                </c:pt>
                <c:pt idx="1">
                  <c:v>6.8</c:v>
                </c:pt>
                <c:pt idx="2">
                  <c:v>9.1</c:v>
                </c:pt>
                <c:pt idx="3">
                  <c:v>6.8</c:v>
                </c:pt>
                <c:pt idx="4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Контрольна група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cat>
            <c:strRef>
              <c:f>Лист1!$A$2:$A$6</c:f>
              <c:strCache>
                <c:ptCount val="5"/>
                <c:pt idx="0">
                  <c:v>Ви часто працюєте в парах або групах </c:v>
                </c:pt>
                <c:pt idx="1">
                  <c:v>Ви сидите так, щоб бачити обличчя своїх однокласників</c:v>
                </c:pt>
                <c:pt idx="2">
                  <c:v>Вчитель використовує переважно інтерактивні методи</c:v>
                </c:pt>
                <c:pt idx="3">
                  <c:v>Ви обговорюєте різні історії та життєві ситуації </c:v>
                </c:pt>
                <c:pt idx="4">
                  <c:v>Ви активно працюєте та не втомлюєтесь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-0.30000000000000027</c:v>
                </c:pt>
                <c:pt idx="1">
                  <c:v>-0.5</c:v>
                </c:pt>
                <c:pt idx="2">
                  <c:v>0.8</c:v>
                </c:pt>
                <c:pt idx="3">
                  <c:v>1</c:v>
                </c:pt>
                <c:pt idx="4">
                  <c:v>-1.3</c:v>
                </c:pt>
              </c:numCache>
            </c:numRef>
          </c:val>
        </c:ser>
        <c:axId val="94979200"/>
        <c:axId val="94981120"/>
      </c:radarChart>
      <c:catAx>
        <c:axId val="94979200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4981120"/>
        <c:crosses val="autoZero"/>
        <c:auto val="1"/>
        <c:lblAlgn val="ctr"/>
        <c:lblOffset val="100"/>
      </c:catAx>
      <c:valAx>
        <c:axId val="94981120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94979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844520997375365"/>
          <c:y val="4.4191814508172389E-2"/>
          <c:w val="0.2094097769028872"/>
          <c:h val="0.13338070231002525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6251215125886996E-2"/>
          <c:y val="4.486139192918747E-2"/>
          <c:w val="0.94374878487411362"/>
          <c:h val="0.67737650528738302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Об'єднано ECHO+ЮНІСЕФ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cat>
            <c:strRef>
              <c:f>Лист1!$A$2:$A$6</c:f>
              <c:strCache>
                <c:ptCount val="5"/>
                <c:pt idx="0">
                  <c:v>Ви часто працюєте в парах або групах </c:v>
                </c:pt>
                <c:pt idx="1">
                  <c:v>Ви сидите так, щоб бачити обличчя своїх однокласників</c:v>
                </c:pt>
                <c:pt idx="2">
                  <c:v>Вчитель використовує переважно інтерактивні методи</c:v>
                </c:pt>
                <c:pt idx="3">
                  <c:v>Ви обговорюєте різні історії та життєві ситуації </c:v>
                </c:pt>
                <c:pt idx="4">
                  <c:v>Ви активно працюєте та не втомлюєтесь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7.9</c:v>
                </c:pt>
                <c:pt idx="1">
                  <c:v>6.1</c:v>
                </c:pt>
                <c:pt idx="2">
                  <c:v>8.4</c:v>
                </c:pt>
                <c:pt idx="3">
                  <c:v>6.8</c:v>
                </c:pt>
                <c:pt idx="4">
                  <c:v>4.5999999999999996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Контрольна група</c:v>
                </c:pt>
              </c:strCache>
            </c:strRef>
          </c:tx>
          <c:spPr>
            <a:ln w="38100"/>
          </c:spPr>
          <c:marker>
            <c:spPr>
              <a:ln w="38100"/>
            </c:spPr>
          </c:marker>
          <c:cat>
            <c:strRef>
              <c:f>Лист1!$A$2:$A$6</c:f>
              <c:strCache>
                <c:ptCount val="5"/>
                <c:pt idx="0">
                  <c:v>Ви часто працюєте в парах або групах </c:v>
                </c:pt>
                <c:pt idx="1">
                  <c:v>Ви сидите так, щоб бачити обличчя своїх однокласників</c:v>
                </c:pt>
                <c:pt idx="2">
                  <c:v>Вчитель використовує переважно інтерактивні методи</c:v>
                </c:pt>
                <c:pt idx="3">
                  <c:v>Ви обговорюєте різні історії та життєві ситуації </c:v>
                </c:pt>
                <c:pt idx="4">
                  <c:v>Ви активно працюєте та не втомлюєтесь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-0.30000000000000027</c:v>
                </c:pt>
                <c:pt idx="1">
                  <c:v>-0.5</c:v>
                </c:pt>
                <c:pt idx="2">
                  <c:v>0.8</c:v>
                </c:pt>
                <c:pt idx="3">
                  <c:v>1</c:v>
                </c:pt>
                <c:pt idx="4">
                  <c:v>-1.3</c:v>
                </c:pt>
              </c:numCache>
            </c:numRef>
          </c:val>
        </c:ser>
        <c:axId val="103370752"/>
        <c:axId val="103372672"/>
      </c:radarChart>
      <c:catAx>
        <c:axId val="103370752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3372672"/>
        <c:crosses val="autoZero"/>
        <c:auto val="1"/>
        <c:lblAlgn val="ctr"/>
        <c:lblOffset val="100"/>
      </c:catAx>
      <c:valAx>
        <c:axId val="103372672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103370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844520997375365"/>
          <c:y val="4.4191814508172389E-2"/>
          <c:w val="0.2094097769028872"/>
          <c:h val="0.19129300724463447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6363" cy="511730"/>
          </a:xfrm>
          <a:prstGeom prst="rect">
            <a:avLst/>
          </a:prstGeom>
        </p:spPr>
        <p:txBody>
          <a:bodyPr vert="horz" lIns="99435" tIns="49718" rIns="99435" bIns="49718" rtlCol="0"/>
          <a:lstStyle>
            <a:lvl1pPr algn="l">
              <a:defRPr sz="13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1294" y="2"/>
            <a:ext cx="3076363" cy="511730"/>
          </a:xfrm>
          <a:prstGeom prst="rect">
            <a:avLst/>
          </a:prstGeom>
        </p:spPr>
        <p:txBody>
          <a:bodyPr vert="horz" lIns="99435" tIns="49718" rIns="99435" bIns="49718" rtlCol="0"/>
          <a:lstStyle>
            <a:lvl1pPr algn="r">
              <a:defRPr sz="1300"/>
            </a:lvl1pPr>
          </a:lstStyle>
          <a:p>
            <a:fld id="{941F68F8-94D0-4E6B-B21B-6988BBB8E1E8}" type="datetimeFigureOut">
              <a:rPr lang="uk-UA" smtClean="0"/>
              <a:pPr/>
              <a:t>15.05.2018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1730"/>
          </a:xfrm>
          <a:prstGeom prst="rect">
            <a:avLst/>
          </a:prstGeom>
        </p:spPr>
        <p:txBody>
          <a:bodyPr vert="horz" lIns="99435" tIns="49718" rIns="99435" bIns="49718" rtlCol="0" anchor="b"/>
          <a:lstStyle>
            <a:lvl1pPr algn="l">
              <a:defRPr sz="1300"/>
            </a:lvl1pPr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1730"/>
          </a:xfrm>
          <a:prstGeom prst="rect">
            <a:avLst/>
          </a:prstGeom>
        </p:spPr>
        <p:txBody>
          <a:bodyPr vert="horz" lIns="99435" tIns="49718" rIns="99435" bIns="49718" rtlCol="0" anchor="b"/>
          <a:lstStyle>
            <a:lvl1pPr algn="r">
              <a:defRPr sz="1300"/>
            </a:lvl1pPr>
          </a:lstStyle>
          <a:p>
            <a:fld id="{2EFAEF36-2D6B-4083-831D-D5EA1335CB64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6363" cy="511730"/>
          </a:xfrm>
          <a:prstGeom prst="rect">
            <a:avLst/>
          </a:prstGeom>
        </p:spPr>
        <p:txBody>
          <a:bodyPr vert="horz" lIns="99435" tIns="49718" rIns="99435" bIns="49718" rtlCol="0"/>
          <a:lstStyle>
            <a:lvl1pPr algn="l">
              <a:defRPr sz="13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1294" y="2"/>
            <a:ext cx="3076363" cy="511730"/>
          </a:xfrm>
          <a:prstGeom prst="rect">
            <a:avLst/>
          </a:prstGeom>
        </p:spPr>
        <p:txBody>
          <a:bodyPr vert="horz" lIns="99435" tIns="49718" rIns="99435" bIns="49718" rtlCol="0"/>
          <a:lstStyle>
            <a:lvl1pPr algn="r">
              <a:defRPr sz="1300"/>
            </a:lvl1pPr>
          </a:lstStyle>
          <a:p>
            <a:fld id="{09602A06-961D-4B4C-A146-09D7EDBADCF0}" type="datetimeFigureOut">
              <a:rPr lang="uk-UA" smtClean="0"/>
              <a:pPr/>
              <a:t>15.05.2018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435" tIns="49718" rIns="99435" bIns="49718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931" y="4861444"/>
            <a:ext cx="5679440" cy="4605575"/>
          </a:xfrm>
          <a:prstGeom prst="rect">
            <a:avLst/>
          </a:prstGeom>
        </p:spPr>
        <p:txBody>
          <a:bodyPr vert="horz" lIns="99435" tIns="49718" rIns="99435" bIns="497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0"/>
          </a:xfrm>
          <a:prstGeom prst="rect">
            <a:avLst/>
          </a:prstGeom>
        </p:spPr>
        <p:txBody>
          <a:bodyPr vert="horz" lIns="99435" tIns="49718" rIns="99435" bIns="49718" rtlCol="0" anchor="b"/>
          <a:lstStyle>
            <a:lvl1pPr algn="l">
              <a:defRPr sz="13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0"/>
          </a:xfrm>
          <a:prstGeom prst="rect">
            <a:avLst/>
          </a:prstGeom>
        </p:spPr>
        <p:txBody>
          <a:bodyPr vert="horz" lIns="99435" tIns="49718" rIns="99435" bIns="49718" rtlCol="0" anchor="b"/>
          <a:lstStyle>
            <a:lvl1pPr algn="r">
              <a:defRPr sz="1300"/>
            </a:lvl1pPr>
          </a:lstStyle>
          <a:p>
            <a:fld id="{9D8140ED-4FD7-4D6C-BF3A-26998656E4DA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3AFF-F89E-4F2D-810E-6A8CE895CB99}" type="slidenum">
              <a:rPr lang="uk-UA" smtClean="0"/>
              <a:pPr/>
              <a:t>3</a:t>
            </a:fld>
            <a:endParaRPr lang="uk-U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3AFF-F89E-4F2D-810E-6A8CE895CB99}" type="slidenum">
              <a:rPr lang="uk-UA" smtClean="0"/>
              <a:pPr/>
              <a:t>5</a:t>
            </a:fld>
            <a:endParaRPr lang="uk-U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3AFF-F89E-4F2D-810E-6A8CE895CB99}" type="slidenum">
              <a:rPr lang="uk-UA" smtClean="0"/>
              <a:pPr/>
              <a:t>7</a:t>
            </a:fld>
            <a:endParaRPr lang="uk-U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3AFF-F89E-4F2D-810E-6A8CE895CB99}" type="slidenum">
              <a:rPr lang="uk-UA" smtClean="0"/>
              <a:pPr/>
              <a:t>9</a:t>
            </a:fld>
            <a:endParaRPr lang="uk-U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3AFF-F89E-4F2D-810E-6A8CE895CB99}" type="slidenum">
              <a:rPr lang="uk-UA" smtClean="0"/>
              <a:pPr/>
              <a:t>11</a:t>
            </a:fld>
            <a:endParaRPr lang="uk-U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3AFF-F89E-4F2D-810E-6A8CE895CB99}" type="slidenum">
              <a:rPr lang="uk-UA" smtClean="0"/>
              <a:pPr/>
              <a:t>13</a:t>
            </a:fld>
            <a:endParaRPr lang="uk-UA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B3AFF-F89E-4F2D-810E-6A8CE895CB99}" type="slidenum">
              <a:rPr lang="uk-UA" smtClean="0"/>
              <a:pPr/>
              <a:t>15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BACA-184F-45E2-84B9-CE5F50AEC5DE}" type="datetimeFigureOut">
              <a:rPr lang="uk-UA" smtClean="0"/>
              <a:pPr/>
              <a:t>15.05.2018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9951-DDEE-4240-8E98-C4D4A50710C4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BACA-184F-45E2-84B9-CE5F50AEC5DE}" type="datetimeFigureOut">
              <a:rPr lang="uk-UA" smtClean="0"/>
              <a:pPr/>
              <a:t>15.05.2018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9951-DDEE-4240-8E98-C4D4A50710C4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BACA-184F-45E2-84B9-CE5F50AEC5DE}" type="datetimeFigureOut">
              <a:rPr lang="uk-UA" smtClean="0"/>
              <a:pPr/>
              <a:t>15.05.2018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9951-DDEE-4240-8E98-C4D4A50710C4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BACA-184F-45E2-84B9-CE5F50AEC5DE}" type="datetimeFigureOut">
              <a:rPr lang="uk-UA" smtClean="0"/>
              <a:pPr/>
              <a:t>15.05.2018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9951-DDEE-4240-8E98-C4D4A50710C4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BACA-184F-45E2-84B9-CE5F50AEC5DE}" type="datetimeFigureOut">
              <a:rPr lang="uk-UA" smtClean="0"/>
              <a:pPr/>
              <a:t>15.05.2018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9951-DDEE-4240-8E98-C4D4A50710C4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BACA-184F-45E2-84B9-CE5F50AEC5DE}" type="datetimeFigureOut">
              <a:rPr lang="uk-UA" smtClean="0"/>
              <a:pPr/>
              <a:t>15.05.2018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9951-DDEE-4240-8E98-C4D4A50710C4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BACA-184F-45E2-84B9-CE5F50AEC5DE}" type="datetimeFigureOut">
              <a:rPr lang="uk-UA" smtClean="0"/>
              <a:pPr/>
              <a:t>15.05.2018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9951-DDEE-4240-8E98-C4D4A50710C4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BACA-184F-45E2-84B9-CE5F50AEC5DE}" type="datetimeFigureOut">
              <a:rPr lang="uk-UA" smtClean="0"/>
              <a:pPr/>
              <a:t>15.05.2018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9951-DDEE-4240-8E98-C4D4A50710C4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BACA-184F-45E2-84B9-CE5F50AEC5DE}" type="datetimeFigureOut">
              <a:rPr lang="uk-UA" smtClean="0"/>
              <a:pPr/>
              <a:t>15.05.2018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9951-DDEE-4240-8E98-C4D4A50710C4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BACA-184F-45E2-84B9-CE5F50AEC5DE}" type="datetimeFigureOut">
              <a:rPr lang="uk-UA" smtClean="0"/>
              <a:pPr/>
              <a:t>15.05.2018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9951-DDEE-4240-8E98-C4D4A50710C4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ABACA-184F-45E2-84B9-CE5F50AEC5DE}" type="datetimeFigureOut">
              <a:rPr lang="uk-UA" smtClean="0"/>
              <a:pPr/>
              <a:t>15.05.2018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F9951-DDEE-4240-8E98-C4D4A50710C4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ABACA-184F-45E2-84B9-CE5F50AEC5DE}" type="datetimeFigureOut">
              <a:rPr lang="uk-UA" smtClean="0"/>
              <a:pPr/>
              <a:t>15.05.2018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F9951-DDEE-4240-8E98-C4D4A50710C4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8176" y="188640"/>
            <a:ext cx="8938320" cy="57606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uk-UA" sz="2700" b="1" dirty="0" smtClean="0">
                <a:solidFill>
                  <a:srgbClr val="0070C0"/>
                </a:solidFill>
              </a:rPr>
              <a:t>Оцінювання </a:t>
            </a:r>
            <a:r>
              <a:rPr lang="uk-UA" sz="2800" b="1" dirty="0" smtClean="0">
                <a:solidFill>
                  <a:srgbClr val="0070C0"/>
                </a:solidFill>
              </a:rPr>
              <a:t>учнями </a:t>
            </a:r>
            <a:br>
              <a:rPr lang="uk-UA" sz="2800" b="1" dirty="0" smtClean="0">
                <a:solidFill>
                  <a:srgbClr val="0070C0"/>
                </a:solidFill>
              </a:rPr>
            </a:br>
            <a:r>
              <a:rPr lang="uk-UA" sz="2800" b="1" dirty="0" smtClean="0">
                <a:solidFill>
                  <a:srgbClr val="0070C0"/>
                </a:solidFill>
              </a:rPr>
              <a:t>методик викладання на уроках  основ здоров’я </a:t>
            </a:r>
            <a:endParaRPr lang="uk-UA" sz="2700" b="1" dirty="0">
              <a:solidFill>
                <a:srgbClr val="0070C0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idx="1"/>
          </p:nvPr>
        </p:nvSpPr>
        <p:spPr>
          <a:xfrm>
            <a:off x="395536" y="836712"/>
            <a:ext cx="8568952" cy="5832648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>
              <a:buNone/>
            </a:pPr>
            <a:r>
              <a:rPr lang="uk-UA" sz="2400" b="1" dirty="0" smtClean="0">
                <a:solidFill>
                  <a:srgbClr val="0070C0"/>
                </a:solidFill>
              </a:rPr>
              <a:t>Мета дослідження:</a:t>
            </a:r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100" dirty="0" smtClean="0"/>
              <a:t>Оцінити рівень прогресу у застосуванні на уроках основ здоров’я методів, що відповідають умовам ефективного навчання соціальним навичкам, зокрема таких:</a:t>
            </a:r>
          </a:p>
          <a:p>
            <a:pPr marL="0">
              <a:lnSpc>
                <a:spcPct val="80000"/>
              </a:lnSpc>
            </a:pPr>
            <a:r>
              <a:rPr lang="uk-UA" sz="2100" dirty="0" smtClean="0"/>
              <a:t>Робота в парах або групах</a:t>
            </a:r>
          </a:p>
          <a:p>
            <a:pPr marL="0">
              <a:lnSpc>
                <a:spcPct val="80000"/>
              </a:lnSpc>
            </a:pPr>
            <a:r>
              <a:rPr lang="uk-UA" sz="2100" dirty="0" smtClean="0"/>
              <a:t>Зоровий контакт </a:t>
            </a:r>
          </a:p>
          <a:p>
            <a:pPr marL="0">
              <a:lnSpc>
                <a:spcPct val="80000"/>
              </a:lnSpc>
            </a:pPr>
            <a:r>
              <a:rPr lang="uk-UA" sz="2100" dirty="0" smtClean="0"/>
              <a:t>Інтерактивні методи</a:t>
            </a:r>
          </a:p>
          <a:p>
            <a:pPr marL="0">
              <a:lnSpc>
                <a:spcPct val="80000"/>
              </a:lnSpc>
            </a:pPr>
            <a:r>
              <a:rPr lang="uk-UA" sz="2100" dirty="0" smtClean="0"/>
              <a:t>Навчання на життєвих ситуаціях (кейсах)</a:t>
            </a:r>
          </a:p>
          <a:p>
            <a:pPr marL="0">
              <a:lnSpc>
                <a:spcPct val="80000"/>
              </a:lnSpc>
            </a:pPr>
            <a:r>
              <a:rPr lang="uk-UA" sz="2100" dirty="0" smtClean="0"/>
              <a:t>Активне навчання із змінами видів діяльності і розслаблення</a:t>
            </a:r>
          </a:p>
          <a:p>
            <a:pPr>
              <a:lnSpc>
                <a:spcPct val="80000"/>
              </a:lnSpc>
              <a:spcBef>
                <a:spcPts val="1200"/>
              </a:spcBef>
              <a:buNone/>
            </a:pPr>
            <a:r>
              <a:rPr lang="uk-UA" sz="2400" b="1" dirty="0" smtClean="0">
                <a:solidFill>
                  <a:srgbClr val="0070C0"/>
                </a:solidFill>
              </a:rPr>
              <a:t>Вибірки для порівняння:</a:t>
            </a:r>
          </a:p>
          <a:p>
            <a:pPr>
              <a:spcBef>
                <a:spcPts val="600"/>
              </a:spcBef>
            </a:pPr>
            <a:r>
              <a:rPr lang="uk-UA" sz="2100" dirty="0" smtClean="0"/>
              <a:t>Вибірка Вся Україна без </a:t>
            </a:r>
            <a:r>
              <a:rPr lang="en-US" sz="2100" dirty="0" smtClean="0"/>
              <a:t>ECHO </a:t>
            </a:r>
            <a:r>
              <a:rPr lang="uk-UA" sz="2100" dirty="0" smtClean="0"/>
              <a:t>і ЮНІСЕФ (контрольна група)</a:t>
            </a:r>
          </a:p>
          <a:p>
            <a:pPr>
              <a:spcBef>
                <a:spcPts val="600"/>
              </a:spcBef>
            </a:pPr>
            <a:r>
              <a:rPr lang="uk-UA" sz="2100" dirty="0" smtClean="0"/>
              <a:t>Вибірка Е</a:t>
            </a:r>
            <a:r>
              <a:rPr lang="en-US" sz="2100" dirty="0" smtClean="0"/>
              <a:t>CHO </a:t>
            </a:r>
            <a:r>
              <a:rPr lang="uk-UA" sz="2100" dirty="0" smtClean="0"/>
              <a:t> - навчальні заклади у зоні 0-5км від лінії розмежування</a:t>
            </a:r>
          </a:p>
          <a:p>
            <a:pPr>
              <a:spcBef>
                <a:spcPts val="600"/>
              </a:spcBef>
            </a:pPr>
            <a:r>
              <a:rPr lang="uk-UA" sz="2100" dirty="0" smtClean="0"/>
              <a:t>Вибірка ЮНІСЕФ - навчальні заклади  Донецької і Луганської областей за виключення навчальних закладів у зоні 0-5км від лінії розмежування</a:t>
            </a:r>
          </a:p>
          <a:p>
            <a:pPr>
              <a:spcBef>
                <a:spcPts val="600"/>
              </a:spcBef>
            </a:pPr>
            <a:r>
              <a:rPr lang="uk-UA" sz="2100" dirty="0" smtClean="0"/>
              <a:t>Вибірка школи </a:t>
            </a:r>
            <a:r>
              <a:rPr lang="en-US" sz="2100" dirty="0" smtClean="0"/>
              <a:t>ECHO</a:t>
            </a:r>
            <a:r>
              <a:rPr lang="uk-UA" sz="2100" dirty="0" smtClean="0"/>
              <a:t> і ЮНІСЕФ – об’єднання вибірок ЕСНО і ЮНІСЕФ</a:t>
            </a:r>
            <a:endParaRPr lang="uk-UA" sz="2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79512" y="2540930"/>
          <a:ext cx="8712968" cy="3696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/>
                <a:gridCol w="936104"/>
                <a:gridCol w="864096"/>
                <a:gridCol w="1224136"/>
              </a:tblGrid>
              <a:tr h="92412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Критерії</a:t>
                      </a:r>
                      <a:r>
                        <a:rPr lang="uk-UA" baseline="0" dirty="0" smtClean="0"/>
                        <a:t> ефективного навчання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ДО </a:t>
                      </a:r>
                    </a:p>
                    <a:p>
                      <a:pPr algn="ctr"/>
                      <a:r>
                        <a:rPr lang="en-US" dirty="0" smtClean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ПІСЛЯ </a:t>
                      </a:r>
                      <a:r>
                        <a:rPr lang="de-CH" dirty="0" smtClean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ПРОГРЕС</a:t>
                      </a:r>
                    </a:p>
                    <a:p>
                      <a:pPr algn="ctr"/>
                      <a:r>
                        <a:rPr lang="en-US" baseline="0" dirty="0" smtClean="0"/>
                        <a:t>(%)</a:t>
                      </a:r>
                      <a:endParaRPr lang="uk-UA" dirty="0"/>
                    </a:p>
                  </a:txBody>
                  <a:tcPr/>
                </a:tc>
              </a:tr>
              <a:tr h="615518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часто працюєте в парах або групах 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67,9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7,9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09366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сидите так, щоб бачити обличчя своїх однокласників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46,9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6,1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09366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Вчитель використовує переважно інтерактивні методи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53,7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62,1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8,4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09366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обговорюєте різні історії та життєві ситуації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77,8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6,8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628637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активно працюєте та не втомлюєтесь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66,1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70,7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4,6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467544" y="1052736"/>
            <a:ext cx="8280920" cy="1008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uk-UA" sz="1600" b="1" dirty="0" smtClean="0">
                <a:solidFill>
                  <a:schemeClr val="accent1"/>
                </a:solidFill>
              </a:rPr>
              <a:t>Індикатор: </a:t>
            </a:r>
            <a:r>
              <a:rPr lang="uk-UA" sz="1600" dirty="0" smtClean="0">
                <a:solidFill>
                  <a:schemeClr val="tx1"/>
                </a:solidFill>
              </a:rPr>
              <a:t>% учнів, які оцінюють відповідність методики викладання  критеріям ефективного навчання (сума відповідей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uk-UA" sz="1600" dirty="0" smtClean="0">
                <a:solidFill>
                  <a:schemeClr val="tx1"/>
                </a:solidFill>
              </a:rPr>
              <a:t>Дуже</a:t>
            </a:r>
            <a:r>
              <a:rPr lang="ru-RU" sz="1600" dirty="0" smtClean="0">
                <a:solidFill>
                  <a:schemeClr val="tx1"/>
                </a:solidFill>
              </a:rPr>
              <a:t>» </a:t>
            </a:r>
            <a:r>
              <a:rPr lang="uk-UA" sz="1600" dirty="0" smtClean="0">
                <a:solidFill>
                  <a:schemeClr val="tx1"/>
                </a:solidFill>
              </a:rPr>
              <a:t> і </a:t>
            </a: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uk-UA" sz="1600" dirty="0" smtClean="0">
                <a:solidFill>
                  <a:schemeClr val="tx1"/>
                </a:solidFill>
              </a:rPr>
              <a:t>Здебільшого</a:t>
            </a:r>
            <a:r>
              <a:rPr lang="ru-RU" sz="1600" dirty="0" smtClean="0">
                <a:solidFill>
                  <a:schemeClr val="tx1"/>
                </a:solidFill>
              </a:rPr>
              <a:t>»</a:t>
            </a:r>
            <a:r>
              <a:rPr lang="uk-UA" sz="1600" dirty="0" smtClean="0">
                <a:solidFill>
                  <a:schemeClr val="tx1"/>
                </a:solidFill>
              </a:rPr>
              <a:t> )</a:t>
            </a:r>
          </a:p>
          <a:p>
            <a:pPr>
              <a:spcBef>
                <a:spcPct val="0"/>
              </a:spcBef>
            </a:pPr>
            <a:r>
              <a:rPr lang="uk-UA" sz="1600" b="1" dirty="0" smtClean="0">
                <a:solidFill>
                  <a:schemeClr val="accent1"/>
                </a:solidFill>
              </a:rPr>
              <a:t>Цільова група: </a:t>
            </a:r>
            <a:r>
              <a:rPr lang="uk-UA" sz="1600" dirty="0" smtClean="0"/>
              <a:t>учні</a:t>
            </a:r>
            <a:r>
              <a:rPr lang="uk-UA" sz="1600" b="1" dirty="0" smtClean="0"/>
              <a:t> </a:t>
            </a:r>
            <a:r>
              <a:rPr lang="uk-UA" sz="1600" dirty="0" smtClean="0"/>
              <a:t>1-11 класів загалом</a:t>
            </a:r>
            <a:endParaRPr lang="uk-UA" sz="1600" dirty="0" smtClean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72008"/>
            <a:ext cx="8784976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</a:pPr>
            <a:r>
              <a:rPr lang="uk-UA" sz="2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Оцінка учнями методик викладання </a:t>
            </a:r>
            <a:r>
              <a:rPr lang="uk-UA" sz="2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на уроках  основ здоров’я</a:t>
            </a:r>
            <a:endParaRPr lang="uk-UA" sz="2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uk-UA" sz="2000" b="1" dirty="0" smtClean="0">
                <a:solidFill>
                  <a:srgbClr val="0070C0"/>
                </a:solidFill>
              </a:rPr>
              <a:t>Вибірка</a:t>
            </a:r>
            <a:r>
              <a:rPr lang="uk-UA" sz="2000" b="1" dirty="0" smtClean="0"/>
              <a:t>:</a:t>
            </a:r>
            <a:r>
              <a:rPr lang="uk-UA" sz="2000" dirty="0" smtClean="0"/>
              <a:t> </a:t>
            </a:r>
            <a:r>
              <a:rPr lang="uk-UA" sz="2000" b="1" dirty="0" smtClean="0"/>
              <a:t>школи </a:t>
            </a:r>
            <a:r>
              <a:rPr lang="en-US" sz="2000" b="1" dirty="0" smtClean="0"/>
              <a:t>ECHO</a:t>
            </a:r>
            <a:r>
              <a:rPr lang="uk-UA" sz="2000" b="1" dirty="0" smtClean="0"/>
              <a:t> і ЮНІСЕФ – об’єднання вибірок ЕСНО і ЮНІСЕФ</a:t>
            </a:r>
            <a:endParaRPr lang="uk-UA" sz="2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7039088"/>
              </p:ext>
            </p:extLst>
          </p:nvPr>
        </p:nvGraphicFramePr>
        <p:xfrm>
          <a:off x="0" y="1999362"/>
          <a:ext cx="91440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683568" y="908720"/>
            <a:ext cx="7992888" cy="79208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>
              <a:spcBef>
                <a:spcPct val="0"/>
              </a:spcBef>
            </a:pPr>
            <a:r>
              <a:rPr lang="uk-UA" sz="16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Індикатор:  </a:t>
            </a:r>
            <a:r>
              <a:rPr lang="uk-UA" sz="1600" dirty="0" smtClean="0"/>
              <a:t>рівень прогресу  в </a:t>
            </a:r>
            <a:r>
              <a:rPr lang="uk-UA" sz="1600" dirty="0" smtClean="0">
                <a:solidFill>
                  <a:schemeClr val="tx1"/>
                </a:solidFill>
              </a:rPr>
              <a:t>оцінках учнів щодо відповідності методики викладання  критеріям ефективного навчання </a:t>
            </a:r>
            <a:r>
              <a:rPr lang="uk-UA" sz="1600" b="1" dirty="0" smtClean="0"/>
              <a:t/>
            </a:r>
            <a:br>
              <a:rPr lang="uk-UA" sz="1600" b="1" dirty="0" smtClean="0"/>
            </a:br>
            <a:r>
              <a:rPr lang="uk-UA" sz="16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Цільова група: </a:t>
            </a:r>
            <a:r>
              <a:rPr lang="uk-UA" sz="1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учні </a:t>
            </a:r>
            <a:r>
              <a:rPr lang="uk-UA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1-11 </a:t>
            </a:r>
            <a:r>
              <a:rPr lang="uk-UA" sz="16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класів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86409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sz="2700" b="1" dirty="0" smtClean="0">
                <a:solidFill>
                  <a:srgbClr val="0070C0"/>
                </a:solidFill>
              </a:rPr>
              <a:t>Порівняння рівня прогресу</a:t>
            </a:r>
            <a:br>
              <a:rPr lang="uk-UA" sz="2700" b="1" dirty="0" smtClean="0">
                <a:solidFill>
                  <a:srgbClr val="0070C0"/>
                </a:solidFill>
              </a:rPr>
            </a:br>
            <a:r>
              <a:rPr lang="uk-UA" sz="2000" b="1" dirty="0" smtClean="0"/>
              <a:t>Вибірка </a:t>
            </a:r>
            <a:r>
              <a:rPr lang="en-US" sz="2000" b="1" dirty="0" smtClean="0"/>
              <a:t>ECHO</a:t>
            </a:r>
            <a:r>
              <a:rPr lang="uk-UA" sz="2000" b="1" dirty="0" smtClean="0"/>
              <a:t> проти вибірки Контрольна група</a:t>
            </a:r>
            <a:endParaRPr lang="uk-UA" sz="2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51520" y="2492896"/>
          <a:ext cx="8712968" cy="3941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0"/>
                <a:gridCol w="1224136"/>
                <a:gridCol w="864096"/>
                <a:gridCol w="1224136"/>
              </a:tblGrid>
              <a:tr h="1459263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Критерії</a:t>
                      </a:r>
                      <a:r>
                        <a:rPr lang="uk-UA" baseline="0" dirty="0" smtClean="0"/>
                        <a:t> ефективного навчання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Контрольна</a:t>
                      </a:r>
                      <a:r>
                        <a:rPr lang="uk-UA" baseline="0" dirty="0" smtClean="0"/>
                        <a:t> група</a:t>
                      </a:r>
                      <a:r>
                        <a:rPr lang="uk-UA" dirty="0" smtClean="0"/>
                        <a:t> </a:t>
                      </a:r>
                      <a:r>
                        <a:rPr lang="en-US" dirty="0" smtClean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ECHO</a:t>
                      </a:r>
                      <a:r>
                        <a:rPr lang="uk-UA" dirty="0" smtClean="0"/>
                        <a:t> </a:t>
                      </a:r>
                      <a:r>
                        <a:rPr lang="de-CH" dirty="0" smtClean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Різниця</a:t>
                      </a:r>
                      <a:r>
                        <a:rPr lang="uk-UA" baseline="0" dirty="0" smtClean="0"/>
                        <a:t> </a:t>
                      </a:r>
                      <a:br>
                        <a:rPr lang="uk-UA" baseline="0" dirty="0" smtClean="0"/>
                      </a:br>
                      <a:r>
                        <a:rPr lang="uk-UA" baseline="0" dirty="0" smtClean="0"/>
                        <a:t>у рівні прогресу</a:t>
                      </a:r>
                      <a:endParaRPr lang="uk-UA" dirty="0" smtClean="0"/>
                    </a:p>
                    <a:p>
                      <a:pPr algn="ctr"/>
                      <a:r>
                        <a:rPr lang="en-US" baseline="0" dirty="0" smtClean="0"/>
                        <a:t>(%)</a:t>
                      </a:r>
                      <a:endParaRPr lang="uk-UA" dirty="0"/>
                    </a:p>
                  </a:txBody>
                  <a:tcPr/>
                </a:tc>
              </a:tr>
              <a:tr h="523356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часто працюєте в парах або групах 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-0</a:t>
                      </a:r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,3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7,6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7,9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33098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сидите так, щоб бачити обличчя своїх однокласників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-0,5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6,4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6,9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33098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Вчитель використовує переважно інтерактивні методи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0,8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6,3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5,5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33098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обговорюєте різні історії та життєві ситуації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9,7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8,7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34511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активно працюєте та не втомлюєтесь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-1,3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4,9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6,2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683568" y="980728"/>
            <a:ext cx="7992888" cy="86409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uk-UA" sz="1600" b="1" dirty="0" smtClean="0">
                <a:solidFill>
                  <a:srgbClr val="0070C0"/>
                </a:solidFill>
              </a:rPr>
              <a:t>Індикатор:  </a:t>
            </a:r>
            <a:r>
              <a:rPr lang="uk-UA" sz="1600" dirty="0" smtClean="0"/>
              <a:t>рівень прогресу  в </a:t>
            </a:r>
            <a:r>
              <a:rPr lang="uk-UA" sz="1600" dirty="0" smtClean="0">
                <a:solidFill>
                  <a:schemeClr val="tx1"/>
                </a:solidFill>
              </a:rPr>
              <a:t>оцінках учнів щодо відповідності методики викладання  критеріям ефективного навчання </a:t>
            </a:r>
            <a:r>
              <a:rPr lang="uk-UA" sz="1600" b="1" dirty="0" smtClean="0"/>
              <a:t/>
            </a:r>
            <a:br>
              <a:rPr lang="uk-UA" sz="1600" b="1" dirty="0" smtClean="0"/>
            </a:br>
            <a:r>
              <a:rPr lang="uk-UA" sz="1600" b="1" dirty="0" smtClean="0">
                <a:solidFill>
                  <a:srgbClr val="0070C0"/>
                </a:solidFill>
              </a:rPr>
              <a:t>Цільова група: </a:t>
            </a:r>
            <a:r>
              <a:rPr lang="uk-UA" sz="1600" dirty="0" smtClean="0">
                <a:solidFill>
                  <a:schemeClr val="tx1"/>
                </a:solidFill>
              </a:rPr>
              <a:t>учні 1-11 класів</a:t>
            </a:r>
            <a:endParaRPr lang="uk-UA" sz="16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8964488" cy="86409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sz="2700" b="1" dirty="0" smtClean="0">
                <a:solidFill>
                  <a:srgbClr val="0070C0"/>
                </a:solidFill>
              </a:rPr>
              <a:t>Порівняння рівня прогресу</a:t>
            </a:r>
            <a:br>
              <a:rPr lang="uk-UA" sz="2700" b="1" dirty="0" smtClean="0">
                <a:solidFill>
                  <a:srgbClr val="0070C0"/>
                </a:solidFill>
              </a:rPr>
            </a:br>
            <a:r>
              <a:rPr lang="uk-UA" sz="2000" b="1" dirty="0" smtClean="0"/>
              <a:t>Вибірка </a:t>
            </a:r>
            <a:r>
              <a:rPr lang="en-US" sz="2000" b="1" dirty="0" smtClean="0"/>
              <a:t>ECHO</a:t>
            </a:r>
            <a:r>
              <a:rPr lang="uk-UA" sz="2000" b="1" dirty="0" smtClean="0"/>
              <a:t> проти вибірки Контрольна група</a:t>
            </a:r>
            <a:endParaRPr lang="uk-UA" sz="2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7039088"/>
              </p:ext>
            </p:extLst>
          </p:nvPr>
        </p:nvGraphicFramePr>
        <p:xfrm>
          <a:off x="0" y="1999362"/>
          <a:ext cx="91440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052736"/>
            <a:ext cx="7992888" cy="86409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uk-UA" sz="1600" b="1" dirty="0" smtClean="0">
                <a:solidFill>
                  <a:srgbClr val="0070C0"/>
                </a:solidFill>
              </a:rPr>
              <a:t>Індикатор:  </a:t>
            </a:r>
            <a:r>
              <a:rPr lang="uk-UA" sz="1600" dirty="0" smtClean="0"/>
              <a:t>рівень прогресу  в </a:t>
            </a:r>
            <a:r>
              <a:rPr lang="uk-UA" sz="1600" dirty="0" smtClean="0">
                <a:solidFill>
                  <a:schemeClr val="tx1"/>
                </a:solidFill>
              </a:rPr>
              <a:t>оцінках учнів щодо відповідності методики викладання  критеріям ефективного навчання </a:t>
            </a:r>
            <a:r>
              <a:rPr lang="uk-UA" sz="1600" b="1" dirty="0" smtClean="0"/>
              <a:t/>
            </a:r>
            <a:br>
              <a:rPr lang="uk-UA" sz="1600" b="1" dirty="0" smtClean="0"/>
            </a:br>
            <a:r>
              <a:rPr lang="uk-UA" sz="1600" b="1" dirty="0" smtClean="0">
                <a:solidFill>
                  <a:srgbClr val="0070C0"/>
                </a:solidFill>
              </a:rPr>
              <a:t>Цільова група: </a:t>
            </a:r>
            <a:r>
              <a:rPr lang="uk-UA" sz="1600" dirty="0" smtClean="0">
                <a:solidFill>
                  <a:schemeClr val="tx1"/>
                </a:solidFill>
              </a:rPr>
              <a:t>учні 1-11 класів</a:t>
            </a:r>
            <a:endParaRPr lang="uk-UA" sz="16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864096"/>
          </a:xfrm>
        </p:spPr>
        <p:txBody>
          <a:bodyPr>
            <a:normAutofit/>
          </a:bodyPr>
          <a:lstStyle/>
          <a:p>
            <a:pPr lvl="0">
              <a:lnSpc>
                <a:spcPct val="80000"/>
              </a:lnSpc>
              <a:defRPr/>
            </a:pPr>
            <a:r>
              <a:rPr lang="uk-UA" sz="2700" b="1" dirty="0" smtClean="0">
                <a:solidFill>
                  <a:srgbClr val="0070C0"/>
                </a:solidFill>
              </a:rPr>
              <a:t>Порівняння рівня прогресу</a:t>
            </a:r>
            <a:r>
              <a:rPr lang="uk-UA" sz="3200" b="1" dirty="0" smtClean="0">
                <a:solidFill>
                  <a:srgbClr val="0070C0"/>
                </a:solidFill>
              </a:rPr>
              <a:t/>
            </a:r>
            <a:br>
              <a:rPr lang="uk-UA" sz="3200" b="1" dirty="0" smtClean="0">
                <a:solidFill>
                  <a:srgbClr val="0070C0"/>
                </a:solidFill>
              </a:rPr>
            </a:br>
            <a:r>
              <a:rPr lang="uk-UA" sz="2000" b="1" dirty="0" smtClean="0"/>
              <a:t>Вибірка ЮНІСЕФ проти а Контрольна група</a:t>
            </a:r>
            <a:endParaRPr lang="uk-UA" sz="2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51520" y="2492896"/>
          <a:ext cx="8712968" cy="3877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0"/>
                <a:gridCol w="1224136"/>
                <a:gridCol w="1008112"/>
                <a:gridCol w="1080120"/>
              </a:tblGrid>
              <a:tr h="143173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Критерії</a:t>
                      </a:r>
                      <a:r>
                        <a:rPr lang="uk-UA" baseline="0" dirty="0" smtClean="0"/>
                        <a:t> ефективного навчання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Контрольна група </a:t>
                      </a:r>
                      <a:r>
                        <a:rPr lang="en-US" dirty="0" smtClean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ЮНІСЕФ </a:t>
                      </a:r>
                      <a:r>
                        <a:rPr lang="de-CH" dirty="0" smtClean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Різниця</a:t>
                      </a:r>
                      <a:r>
                        <a:rPr lang="uk-UA" baseline="0" dirty="0" smtClean="0"/>
                        <a:t> </a:t>
                      </a:r>
                      <a:br>
                        <a:rPr lang="uk-UA" baseline="0" dirty="0" smtClean="0"/>
                      </a:br>
                      <a:r>
                        <a:rPr lang="uk-UA" baseline="0" dirty="0" smtClean="0"/>
                        <a:t>у рівні прогресу</a:t>
                      </a:r>
                      <a:endParaRPr lang="uk-UA" dirty="0" smtClean="0"/>
                    </a:p>
                    <a:p>
                      <a:pPr algn="ctr"/>
                      <a:r>
                        <a:rPr lang="en-US" baseline="0" dirty="0" smtClean="0"/>
                        <a:t>(%)</a:t>
                      </a:r>
                      <a:endParaRPr lang="uk-UA" dirty="0"/>
                    </a:p>
                  </a:txBody>
                  <a:tcPr/>
                </a:tc>
              </a:tr>
              <a:tr h="513481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часто працюєте в парах або групах 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-0</a:t>
                      </a:r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,3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8,4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8,7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24926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сидите так, щоб бачити обличчя своїх однокласників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-0,5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6,8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7,3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24926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Вчитель використовує переважно інтерактивні методи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0,8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9,1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8,3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24926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обговорюєте різні історії та життєві ситуації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6,8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5,8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24426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активно працюєте та не втомлюєтесь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-1,3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6,3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683568" y="1124744"/>
            <a:ext cx="7992888" cy="79208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>
              <a:spcBef>
                <a:spcPct val="0"/>
              </a:spcBef>
            </a:pPr>
            <a:r>
              <a:rPr lang="uk-UA" sz="1600" b="1" dirty="0" smtClean="0">
                <a:solidFill>
                  <a:srgbClr val="0070C0"/>
                </a:solidFill>
              </a:rPr>
              <a:t>Індикатор:  </a:t>
            </a:r>
            <a:r>
              <a:rPr lang="uk-UA" sz="1600" dirty="0" smtClean="0"/>
              <a:t>рівень прогресу  в </a:t>
            </a:r>
            <a:r>
              <a:rPr lang="uk-UA" sz="1600" dirty="0" smtClean="0">
                <a:solidFill>
                  <a:schemeClr val="tx1"/>
                </a:solidFill>
              </a:rPr>
              <a:t>оцінках учнів щодо відповідності методики викладання  критеріям ефективного навчання </a:t>
            </a:r>
            <a:r>
              <a:rPr lang="uk-UA" sz="1600" b="1" dirty="0" smtClean="0"/>
              <a:t/>
            </a:r>
            <a:br>
              <a:rPr lang="uk-UA" sz="1600" b="1" dirty="0" smtClean="0"/>
            </a:br>
            <a:r>
              <a:rPr lang="uk-UA" sz="1600" b="1" dirty="0" smtClean="0">
                <a:solidFill>
                  <a:srgbClr val="0070C0"/>
                </a:solidFill>
              </a:rPr>
              <a:t>Цільова група: </a:t>
            </a:r>
            <a:r>
              <a:rPr lang="uk-UA" sz="1600" dirty="0" smtClean="0">
                <a:solidFill>
                  <a:schemeClr val="tx1"/>
                </a:solidFill>
              </a:rPr>
              <a:t>учні 1-11 класів</a:t>
            </a:r>
            <a:endParaRPr lang="uk-UA" sz="16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864096"/>
          </a:xfrm>
        </p:spPr>
        <p:txBody>
          <a:bodyPr>
            <a:normAutofit/>
          </a:bodyPr>
          <a:lstStyle/>
          <a:p>
            <a:pPr lvl="0">
              <a:lnSpc>
                <a:spcPct val="80000"/>
              </a:lnSpc>
              <a:defRPr/>
            </a:pPr>
            <a:r>
              <a:rPr lang="uk-UA" sz="2700" b="1" dirty="0" smtClean="0">
                <a:solidFill>
                  <a:srgbClr val="0070C0"/>
                </a:solidFill>
              </a:rPr>
              <a:t>Порівняння рівня прогресу</a:t>
            </a:r>
            <a:r>
              <a:rPr lang="uk-UA" sz="3200" b="1" dirty="0" smtClean="0">
                <a:solidFill>
                  <a:srgbClr val="0070C0"/>
                </a:solidFill>
              </a:rPr>
              <a:t/>
            </a:r>
            <a:br>
              <a:rPr lang="uk-UA" sz="3200" b="1" dirty="0" smtClean="0">
                <a:solidFill>
                  <a:srgbClr val="0070C0"/>
                </a:solidFill>
              </a:rPr>
            </a:br>
            <a:r>
              <a:rPr lang="uk-UA" sz="2000" b="1" dirty="0" smtClean="0"/>
              <a:t>Вибірка ЮНІСЕФ проти а Контрольна група</a:t>
            </a:r>
            <a:endParaRPr lang="uk-UA" sz="20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7039088"/>
              </p:ext>
            </p:extLst>
          </p:nvPr>
        </p:nvGraphicFramePr>
        <p:xfrm>
          <a:off x="0" y="1999362"/>
          <a:ext cx="91440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052736"/>
            <a:ext cx="7992888" cy="86409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uk-UA" sz="1600" b="1" dirty="0" smtClean="0">
                <a:solidFill>
                  <a:srgbClr val="0070C0"/>
                </a:solidFill>
              </a:rPr>
              <a:t>Індикатор:  </a:t>
            </a:r>
            <a:r>
              <a:rPr lang="uk-UA" sz="1600" dirty="0" smtClean="0"/>
              <a:t>рівень прогресу  в </a:t>
            </a:r>
            <a:r>
              <a:rPr lang="uk-UA" sz="1600" dirty="0" smtClean="0">
                <a:solidFill>
                  <a:schemeClr val="tx1"/>
                </a:solidFill>
              </a:rPr>
              <a:t>оцінках учнів щодо відповідності методики викладання  критеріям ефективного навчання </a:t>
            </a:r>
            <a:r>
              <a:rPr lang="uk-UA" sz="1600" b="1" dirty="0" smtClean="0"/>
              <a:t/>
            </a:r>
            <a:br>
              <a:rPr lang="uk-UA" sz="1600" b="1" dirty="0" smtClean="0"/>
            </a:br>
            <a:r>
              <a:rPr lang="uk-UA" sz="1600" b="1" dirty="0" smtClean="0">
                <a:solidFill>
                  <a:srgbClr val="0070C0"/>
                </a:solidFill>
              </a:rPr>
              <a:t>Цільова група: </a:t>
            </a:r>
            <a:r>
              <a:rPr lang="uk-UA" sz="1600" dirty="0" smtClean="0">
                <a:solidFill>
                  <a:schemeClr val="tx1"/>
                </a:solidFill>
              </a:rPr>
              <a:t>учні 1-11 класів</a:t>
            </a:r>
            <a:endParaRPr lang="uk-UA" sz="1600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4016" y="44624"/>
            <a:ext cx="896448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Порівняння рівня прогресу</a:t>
            </a: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Вибірка об’єднання вибірок ЕСНО і ЮНІСЕФ проти  Контрольна група</a:t>
            </a:r>
            <a:endParaRPr kumimoji="0" lang="uk-UA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51520" y="2276872"/>
          <a:ext cx="8712968" cy="4250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/>
                <a:gridCol w="1368152"/>
                <a:gridCol w="1008112"/>
                <a:gridCol w="1080120"/>
              </a:tblGrid>
              <a:tr h="171266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Критерії</a:t>
                      </a:r>
                      <a:r>
                        <a:rPr lang="uk-UA" baseline="0" dirty="0" smtClean="0"/>
                        <a:t> ефективного навчання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Контрольна група </a:t>
                      </a:r>
                      <a:r>
                        <a:rPr lang="en-US" dirty="0" smtClean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Об'єднано</a:t>
                      </a:r>
                      <a:r>
                        <a:rPr lang="uk-UA" baseline="0" dirty="0" smtClean="0"/>
                        <a:t> </a:t>
                      </a:r>
                      <a:r>
                        <a:rPr lang="en-US" baseline="0" dirty="0" smtClean="0"/>
                        <a:t>ECHO+</a:t>
                      </a:r>
                      <a:r>
                        <a:rPr lang="uk-UA" baseline="0" dirty="0" smtClean="0"/>
                        <a:t>ЮНІСЕФ</a:t>
                      </a:r>
                      <a:r>
                        <a:rPr lang="de-CH" dirty="0" smtClean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Різниця</a:t>
                      </a:r>
                      <a:r>
                        <a:rPr lang="uk-UA" baseline="0" dirty="0" smtClean="0"/>
                        <a:t> </a:t>
                      </a:r>
                      <a:br>
                        <a:rPr lang="uk-UA" baseline="0" dirty="0" smtClean="0"/>
                      </a:br>
                      <a:r>
                        <a:rPr lang="uk-UA" baseline="0" dirty="0" smtClean="0"/>
                        <a:t>у рівні прогресу</a:t>
                      </a:r>
                      <a:endParaRPr lang="uk-UA" dirty="0" smtClean="0"/>
                    </a:p>
                    <a:p>
                      <a:pPr algn="ctr"/>
                      <a:r>
                        <a:rPr lang="en-US" baseline="0" dirty="0" smtClean="0"/>
                        <a:t>(%)</a:t>
                      </a:r>
                      <a:endParaRPr lang="uk-UA" dirty="0"/>
                    </a:p>
                  </a:txBody>
                  <a:tcPr/>
                </a:tc>
              </a:tr>
              <a:tr h="499068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часто працюєте в парах або групах 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-0</a:t>
                      </a:r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,3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7,9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8,2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12999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сидите так, щоб бачити обличчя своїх однокласників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-0,5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6,1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12999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Вчитель використовує переважно інтерактивні методи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0,8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8,4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7,6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12999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обговорюєте різні історії та життєві ситуації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6,8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5,8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09706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активно працюєте та не втомлюєтесь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-1,3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4,6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5,9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611560" y="1052736"/>
            <a:ext cx="7992888" cy="79208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lvl="0">
              <a:spcBef>
                <a:spcPct val="0"/>
              </a:spcBef>
            </a:pPr>
            <a:r>
              <a:rPr lang="uk-UA" sz="1600" b="1" dirty="0" smtClean="0">
                <a:solidFill>
                  <a:srgbClr val="0070C0"/>
                </a:solidFill>
              </a:rPr>
              <a:t>Індикатор:  </a:t>
            </a:r>
            <a:r>
              <a:rPr lang="uk-UA" sz="1600" dirty="0" smtClean="0"/>
              <a:t>рівень прогресу  в </a:t>
            </a:r>
            <a:r>
              <a:rPr lang="uk-UA" sz="1600" dirty="0" smtClean="0">
                <a:solidFill>
                  <a:schemeClr val="tx1"/>
                </a:solidFill>
              </a:rPr>
              <a:t>оцінках учнів щодо відповідності методики викладання  критеріям ефективного навчання </a:t>
            </a:r>
            <a:r>
              <a:rPr lang="uk-UA" sz="1600" b="1" dirty="0" smtClean="0"/>
              <a:t/>
            </a:r>
            <a:br>
              <a:rPr lang="uk-UA" sz="1600" b="1" dirty="0" smtClean="0"/>
            </a:br>
            <a:r>
              <a:rPr lang="uk-UA" sz="1600" b="1" dirty="0" smtClean="0">
                <a:solidFill>
                  <a:srgbClr val="0070C0"/>
                </a:solidFill>
              </a:rPr>
              <a:t>Цільова група: </a:t>
            </a:r>
            <a:r>
              <a:rPr lang="uk-UA" sz="1600" dirty="0" smtClean="0">
                <a:solidFill>
                  <a:schemeClr val="tx1"/>
                </a:solidFill>
              </a:rPr>
              <a:t>учні 1-11 класів</a:t>
            </a:r>
            <a:endParaRPr lang="uk-UA" sz="1600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896448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Порівняння рівня прогресу</a:t>
            </a: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Вибірка об’єднання вибірок ЕСНО і ЮНІСЕФ проти  Контрольна група</a:t>
            </a:r>
            <a:endParaRPr kumimoji="0" lang="uk-UA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8176" y="188640"/>
            <a:ext cx="8938320" cy="57606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uk-UA" sz="2700" b="1" dirty="0" smtClean="0">
                <a:solidFill>
                  <a:srgbClr val="0070C0"/>
                </a:solidFill>
              </a:rPr>
              <a:t>Параметри онлайн опитування</a:t>
            </a:r>
            <a:endParaRPr lang="uk-UA" sz="2700" b="1" dirty="0">
              <a:solidFill>
                <a:srgbClr val="0070C0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472608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>
              <a:lnSpc>
                <a:spcPct val="80000"/>
              </a:lnSpc>
              <a:buNone/>
            </a:pPr>
            <a:endParaRPr lang="uk-UA" sz="2400" b="1" dirty="0" smtClean="0">
              <a:solidFill>
                <a:srgbClr val="0070C0"/>
              </a:solidFill>
            </a:endParaRPr>
          </a:p>
          <a:p>
            <a:pPr marL="0">
              <a:lnSpc>
                <a:spcPct val="80000"/>
              </a:lnSpc>
              <a:buNone/>
            </a:pPr>
            <a:r>
              <a:rPr lang="uk-UA" sz="2400" b="1" dirty="0" smtClean="0">
                <a:solidFill>
                  <a:srgbClr val="0070C0"/>
                </a:solidFill>
              </a:rPr>
              <a:t>Опитування ДО:</a:t>
            </a:r>
          </a:p>
          <a:p>
            <a:pPr marL="0">
              <a:lnSpc>
                <a:spcPct val="80000"/>
              </a:lnSpc>
            </a:pPr>
            <a:r>
              <a:rPr lang="uk-UA" sz="2400" dirty="0" smtClean="0"/>
              <a:t>Час проведення - 10-20 жовтня 2017</a:t>
            </a:r>
          </a:p>
          <a:p>
            <a:pPr marL="0">
              <a:lnSpc>
                <a:spcPct val="80000"/>
              </a:lnSpc>
            </a:pPr>
            <a:r>
              <a:rPr lang="uk-UA" sz="2400" dirty="0" smtClean="0"/>
              <a:t>Регіон – вся Україна</a:t>
            </a:r>
          </a:p>
          <a:p>
            <a:pPr marL="0">
              <a:lnSpc>
                <a:spcPct val="80000"/>
              </a:lnSpc>
            </a:pPr>
            <a:r>
              <a:rPr lang="uk-UA" sz="2400" dirty="0" smtClean="0"/>
              <a:t>Респонденти: </a:t>
            </a:r>
            <a:br>
              <a:rPr lang="uk-UA" sz="2400" dirty="0" smtClean="0"/>
            </a:br>
            <a:r>
              <a:rPr lang="uk-UA" sz="2400" dirty="0" smtClean="0"/>
              <a:t>        - вчителі 1-11 класів – 15 586</a:t>
            </a:r>
          </a:p>
          <a:p>
            <a:pPr marL="0">
              <a:lnSpc>
                <a:spcPct val="80000"/>
              </a:lnSpc>
              <a:buNone/>
            </a:pPr>
            <a:r>
              <a:rPr lang="uk-UA" sz="2400" dirty="0" smtClean="0"/>
              <a:t>        - учні 4-11 класів – 161 195</a:t>
            </a:r>
          </a:p>
          <a:p>
            <a:pPr marL="0">
              <a:lnSpc>
                <a:spcPct val="80000"/>
              </a:lnSpc>
              <a:buNone/>
            </a:pPr>
            <a:r>
              <a:rPr lang="uk-UA" sz="2400" dirty="0" smtClean="0"/>
              <a:t>  </a:t>
            </a:r>
          </a:p>
          <a:p>
            <a:pPr marL="0">
              <a:lnSpc>
                <a:spcPct val="80000"/>
              </a:lnSpc>
              <a:buNone/>
            </a:pPr>
            <a:r>
              <a:rPr lang="uk-UA" sz="2400" b="1" dirty="0" smtClean="0">
                <a:solidFill>
                  <a:srgbClr val="0070C0"/>
                </a:solidFill>
              </a:rPr>
              <a:t>Опитування ПІСЛЯ:</a:t>
            </a:r>
          </a:p>
          <a:p>
            <a:pPr marL="0">
              <a:lnSpc>
                <a:spcPct val="80000"/>
              </a:lnSpc>
            </a:pPr>
            <a:r>
              <a:rPr lang="uk-UA" sz="2400" dirty="0" smtClean="0"/>
              <a:t>Час проведення - 10-20 квітня 2018</a:t>
            </a:r>
          </a:p>
          <a:p>
            <a:pPr marL="0">
              <a:lnSpc>
                <a:spcPct val="80000"/>
              </a:lnSpc>
            </a:pPr>
            <a:r>
              <a:rPr lang="uk-UA" sz="2400" dirty="0" smtClean="0"/>
              <a:t>Регіон – вся Україна</a:t>
            </a:r>
          </a:p>
          <a:p>
            <a:pPr marL="0">
              <a:lnSpc>
                <a:spcPct val="80000"/>
              </a:lnSpc>
            </a:pPr>
            <a:r>
              <a:rPr lang="uk-UA" sz="2400" dirty="0" smtClean="0"/>
              <a:t>Респонденти: </a:t>
            </a:r>
            <a:br>
              <a:rPr lang="uk-UA" sz="2400" dirty="0" smtClean="0"/>
            </a:br>
            <a:r>
              <a:rPr lang="uk-UA" sz="2400" dirty="0" smtClean="0"/>
              <a:t>        - вчителі 1-11 класів – 8 312</a:t>
            </a:r>
          </a:p>
          <a:p>
            <a:pPr marL="0">
              <a:lnSpc>
                <a:spcPct val="80000"/>
              </a:lnSpc>
              <a:buNone/>
            </a:pPr>
            <a:r>
              <a:rPr lang="uk-UA" sz="2400" dirty="0" smtClean="0"/>
              <a:t>        - учні 4-11 класів – 106 726</a:t>
            </a:r>
            <a:endParaRPr lang="uk-UA" sz="1600" dirty="0" smtClean="0"/>
          </a:p>
          <a:p>
            <a:pPr marL="0">
              <a:lnSpc>
                <a:spcPct val="80000"/>
              </a:lnSpc>
              <a:buNone/>
            </a:pPr>
            <a:r>
              <a:rPr lang="uk-UA" sz="2400" dirty="0" smtClean="0"/>
              <a:t>     </a:t>
            </a:r>
            <a:endParaRPr lang="uk-UA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060848"/>
          <a:ext cx="842493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179512" y="0"/>
            <a:ext cx="8784976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</a:pPr>
            <a:r>
              <a:rPr lang="uk-UA" sz="2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Оцінка учнями методик викладання </a:t>
            </a:r>
            <a:r>
              <a:rPr lang="uk-UA" sz="2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на уроках  основ здоров’я</a:t>
            </a:r>
            <a:endParaRPr lang="uk-UA" sz="2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uk-UA" sz="2000" b="1" dirty="0" smtClean="0">
                <a:solidFill>
                  <a:srgbClr val="0070C0"/>
                </a:solidFill>
              </a:rPr>
              <a:t> Вибірка: </a:t>
            </a:r>
            <a:r>
              <a:rPr lang="uk-UA" sz="2000" b="1" dirty="0" smtClean="0"/>
              <a:t>вся Україна без </a:t>
            </a:r>
            <a:r>
              <a:rPr lang="en-US" sz="2000" b="1" dirty="0" smtClean="0"/>
              <a:t>ECHO </a:t>
            </a:r>
            <a:r>
              <a:rPr lang="uk-UA" sz="2000" b="1" dirty="0" smtClean="0"/>
              <a:t>і ЮНІСЕФ (контрольна група</a:t>
            </a:r>
            <a:r>
              <a:rPr lang="uk-UA" sz="2400" b="1" dirty="0" smtClean="0"/>
              <a:t>)</a:t>
            </a:r>
            <a:endParaRPr lang="uk-UA" sz="2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11560" y="980728"/>
            <a:ext cx="8280920" cy="1008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uk-UA" sz="1600" b="1" dirty="0" smtClean="0">
                <a:solidFill>
                  <a:schemeClr val="accent1"/>
                </a:solidFill>
              </a:rPr>
              <a:t>Індикатор: </a:t>
            </a:r>
            <a:r>
              <a:rPr lang="uk-UA" sz="1600" dirty="0" smtClean="0">
                <a:solidFill>
                  <a:schemeClr val="tx1"/>
                </a:solidFill>
              </a:rPr>
              <a:t>% учнів, які оцінюють відповідність методики викладання  критеріям ефективного навчання (сума відповідей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uk-UA" sz="1600" dirty="0" smtClean="0">
                <a:solidFill>
                  <a:schemeClr val="tx1"/>
                </a:solidFill>
              </a:rPr>
              <a:t>Дуже</a:t>
            </a:r>
            <a:r>
              <a:rPr lang="ru-RU" sz="1600" dirty="0" smtClean="0">
                <a:solidFill>
                  <a:schemeClr val="tx1"/>
                </a:solidFill>
              </a:rPr>
              <a:t>» </a:t>
            </a:r>
            <a:r>
              <a:rPr lang="uk-UA" sz="1600" dirty="0" smtClean="0">
                <a:solidFill>
                  <a:schemeClr val="tx1"/>
                </a:solidFill>
              </a:rPr>
              <a:t> і </a:t>
            </a: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uk-UA" sz="1600" dirty="0" smtClean="0">
                <a:solidFill>
                  <a:schemeClr val="tx1"/>
                </a:solidFill>
              </a:rPr>
              <a:t>Здебільшого</a:t>
            </a:r>
            <a:r>
              <a:rPr lang="ru-RU" sz="1600" dirty="0" smtClean="0">
                <a:solidFill>
                  <a:schemeClr val="tx1"/>
                </a:solidFill>
              </a:rPr>
              <a:t>»</a:t>
            </a:r>
            <a:r>
              <a:rPr lang="uk-UA" sz="1600" dirty="0" smtClean="0">
                <a:solidFill>
                  <a:schemeClr val="tx1"/>
                </a:solidFill>
              </a:rPr>
              <a:t> )</a:t>
            </a:r>
          </a:p>
          <a:p>
            <a:pPr>
              <a:spcBef>
                <a:spcPct val="0"/>
              </a:spcBef>
            </a:pPr>
            <a:r>
              <a:rPr lang="uk-UA" sz="1600" b="1" dirty="0" smtClean="0">
                <a:solidFill>
                  <a:schemeClr val="accent1"/>
                </a:solidFill>
              </a:rPr>
              <a:t>Цільова група: </a:t>
            </a:r>
            <a:r>
              <a:rPr lang="uk-UA" sz="1600" dirty="0" smtClean="0"/>
              <a:t>учні</a:t>
            </a:r>
            <a:r>
              <a:rPr lang="uk-UA" sz="1600" b="1" dirty="0" smtClean="0"/>
              <a:t> </a:t>
            </a:r>
            <a:r>
              <a:rPr lang="uk-UA" sz="1600" dirty="0" smtClean="0"/>
              <a:t>1-11 класів загалом</a:t>
            </a:r>
            <a:endParaRPr lang="uk-UA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79512" y="2540931"/>
          <a:ext cx="8712968" cy="3624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/>
                <a:gridCol w="936104"/>
                <a:gridCol w="864096"/>
                <a:gridCol w="1224136"/>
              </a:tblGrid>
              <a:tr h="90612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Критерії</a:t>
                      </a:r>
                      <a:r>
                        <a:rPr lang="uk-UA" baseline="0" dirty="0" smtClean="0"/>
                        <a:t> ефективного навчання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ДО </a:t>
                      </a:r>
                    </a:p>
                    <a:p>
                      <a:pPr algn="ctr"/>
                      <a:r>
                        <a:rPr lang="en-US" dirty="0" smtClean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ПІСЛЯ </a:t>
                      </a:r>
                      <a:r>
                        <a:rPr lang="de-CH" dirty="0" smtClean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/>
                        <a:t>Прогрес</a:t>
                      </a:r>
                    </a:p>
                    <a:p>
                      <a:pPr algn="ctr"/>
                      <a:r>
                        <a:rPr lang="en-US" baseline="0" dirty="0" smtClean="0"/>
                        <a:t>(%)</a:t>
                      </a:r>
                      <a:endParaRPr lang="uk-UA" dirty="0"/>
                    </a:p>
                  </a:txBody>
                  <a:tcPr/>
                </a:tc>
              </a:tr>
              <a:tr h="603527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часто працюєте в парах або групах 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63,7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63,4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-0,3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99443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сидите так, щоб бачити обличчя своїх однокласників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50,1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50,6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-0,5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99443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Вчитель використовує переважно інтерактивні методи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55,9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56,7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0,8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99443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обговорюєте різні історії та життєві ситуації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74,4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75,4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616391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активно працюєте та не втомлюєтесь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68,4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67,1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-1,3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323528" y="1124744"/>
            <a:ext cx="8280920" cy="1008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uk-UA" sz="1600" b="1" dirty="0" smtClean="0">
                <a:solidFill>
                  <a:schemeClr val="accent1"/>
                </a:solidFill>
              </a:rPr>
              <a:t>Індикатор: </a:t>
            </a:r>
            <a:r>
              <a:rPr lang="uk-UA" sz="1600" dirty="0" smtClean="0">
                <a:solidFill>
                  <a:schemeClr val="tx1"/>
                </a:solidFill>
              </a:rPr>
              <a:t>% учнів, які оцінюють відповідність методики викладання  критеріям ефективного навчання (сума відповідей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uk-UA" sz="1600" dirty="0" smtClean="0">
                <a:solidFill>
                  <a:schemeClr val="tx1"/>
                </a:solidFill>
              </a:rPr>
              <a:t>Дуже</a:t>
            </a:r>
            <a:r>
              <a:rPr lang="ru-RU" sz="1600" dirty="0" smtClean="0">
                <a:solidFill>
                  <a:schemeClr val="tx1"/>
                </a:solidFill>
              </a:rPr>
              <a:t>» </a:t>
            </a:r>
            <a:r>
              <a:rPr lang="uk-UA" sz="1600" dirty="0" smtClean="0">
                <a:solidFill>
                  <a:schemeClr val="tx1"/>
                </a:solidFill>
              </a:rPr>
              <a:t> і </a:t>
            </a: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uk-UA" sz="1600" dirty="0" smtClean="0">
                <a:solidFill>
                  <a:schemeClr val="tx1"/>
                </a:solidFill>
              </a:rPr>
              <a:t>Здебільшого</a:t>
            </a:r>
            <a:r>
              <a:rPr lang="ru-RU" sz="1600" dirty="0" smtClean="0">
                <a:solidFill>
                  <a:schemeClr val="tx1"/>
                </a:solidFill>
              </a:rPr>
              <a:t>»</a:t>
            </a:r>
            <a:r>
              <a:rPr lang="uk-UA" sz="1600" dirty="0" smtClean="0">
                <a:solidFill>
                  <a:schemeClr val="tx1"/>
                </a:solidFill>
              </a:rPr>
              <a:t> )</a:t>
            </a:r>
          </a:p>
          <a:p>
            <a:pPr>
              <a:spcBef>
                <a:spcPct val="0"/>
              </a:spcBef>
            </a:pPr>
            <a:r>
              <a:rPr lang="uk-UA" sz="1600" b="1" dirty="0" smtClean="0">
                <a:solidFill>
                  <a:schemeClr val="accent1"/>
                </a:solidFill>
              </a:rPr>
              <a:t>Цільова група: </a:t>
            </a:r>
            <a:r>
              <a:rPr lang="uk-UA" sz="1600" dirty="0" smtClean="0"/>
              <a:t>учні</a:t>
            </a:r>
            <a:r>
              <a:rPr lang="uk-UA" sz="1600" b="1" dirty="0" smtClean="0"/>
              <a:t> </a:t>
            </a:r>
            <a:r>
              <a:rPr lang="uk-UA" sz="1600" dirty="0" smtClean="0"/>
              <a:t>1-11 класів загалом</a:t>
            </a:r>
            <a:endParaRPr lang="uk-UA" sz="1600" dirty="0" smtClean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72008"/>
            <a:ext cx="8784976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</a:pPr>
            <a:r>
              <a:rPr lang="uk-UA" sz="2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Оцінка учнями методик викладання </a:t>
            </a:r>
            <a:r>
              <a:rPr lang="uk-UA" sz="2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на уроках  основ здоров’я</a:t>
            </a:r>
            <a:endParaRPr lang="uk-UA" sz="2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uk-UA" sz="2000" b="1" dirty="0" smtClean="0">
                <a:solidFill>
                  <a:srgbClr val="0070C0"/>
                </a:solidFill>
              </a:rPr>
              <a:t> Вибірка: </a:t>
            </a:r>
            <a:r>
              <a:rPr lang="uk-UA" sz="2000" b="1" dirty="0" smtClean="0"/>
              <a:t>вся Україна без </a:t>
            </a:r>
            <a:r>
              <a:rPr lang="en-US" sz="2000" b="1" dirty="0" smtClean="0"/>
              <a:t>ECHO </a:t>
            </a:r>
            <a:r>
              <a:rPr lang="uk-UA" sz="2000" b="1" dirty="0" smtClean="0"/>
              <a:t>і ЮНІСЕФ (контрольна група</a:t>
            </a:r>
            <a:r>
              <a:rPr lang="uk-UA" sz="2400" b="1" dirty="0" smtClean="0"/>
              <a:t>)</a:t>
            </a:r>
            <a:endParaRPr lang="uk-UA" sz="2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060848"/>
          <a:ext cx="842493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467544" y="980728"/>
            <a:ext cx="8280920" cy="1008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uk-UA" sz="1600" b="1" dirty="0" smtClean="0">
                <a:solidFill>
                  <a:schemeClr val="accent1"/>
                </a:solidFill>
              </a:rPr>
              <a:t>Індикатор: </a:t>
            </a:r>
            <a:r>
              <a:rPr lang="uk-UA" sz="1600" dirty="0" smtClean="0">
                <a:solidFill>
                  <a:schemeClr val="tx1"/>
                </a:solidFill>
              </a:rPr>
              <a:t>% учнів, які оцінюють відповідність методики викладання  критеріям ефективного навчання (сума відповідей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uk-UA" sz="1600" dirty="0" smtClean="0">
                <a:solidFill>
                  <a:schemeClr val="tx1"/>
                </a:solidFill>
              </a:rPr>
              <a:t>Дуже</a:t>
            </a:r>
            <a:r>
              <a:rPr lang="ru-RU" sz="1600" dirty="0" smtClean="0">
                <a:solidFill>
                  <a:schemeClr val="tx1"/>
                </a:solidFill>
              </a:rPr>
              <a:t>» </a:t>
            </a:r>
            <a:r>
              <a:rPr lang="uk-UA" sz="1600" dirty="0" smtClean="0">
                <a:solidFill>
                  <a:schemeClr val="tx1"/>
                </a:solidFill>
              </a:rPr>
              <a:t> і </a:t>
            </a: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uk-UA" sz="1600" dirty="0" smtClean="0">
                <a:solidFill>
                  <a:schemeClr val="tx1"/>
                </a:solidFill>
              </a:rPr>
              <a:t>Здебільшого</a:t>
            </a:r>
            <a:r>
              <a:rPr lang="ru-RU" sz="1600" dirty="0" smtClean="0">
                <a:solidFill>
                  <a:schemeClr val="tx1"/>
                </a:solidFill>
              </a:rPr>
              <a:t>»</a:t>
            </a:r>
            <a:r>
              <a:rPr lang="uk-UA" sz="1600" dirty="0" smtClean="0">
                <a:solidFill>
                  <a:schemeClr val="tx1"/>
                </a:solidFill>
              </a:rPr>
              <a:t> )</a:t>
            </a:r>
          </a:p>
          <a:p>
            <a:pPr>
              <a:spcBef>
                <a:spcPct val="0"/>
              </a:spcBef>
            </a:pPr>
            <a:r>
              <a:rPr lang="uk-UA" sz="1600" b="1" dirty="0" smtClean="0">
                <a:solidFill>
                  <a:schemeClr val="accent1"/>
                </a:solidFill>
              </a:rPr>
              <a:t>Цільова група: </a:t>
            </a:r>
            <a:r>
              <a:rPr lang="uk-UA" sz="1600" dirty="0" smtClean="0"/>
              <a:t>учні</a:t>
            </a:r>
            <a:r>
              <a:rPr lang="uk-UA" sz="1600" b="1" dirty="0" smtClean="0"/>
              <a:t> </a:t>
            </a:r>
            <a:r>
              <a:rPr lang="uk-UA" sz="1600" dirty="0" smtClean="0"/>
              <a:t>1-11 класів загалом</a:t>
            </a:r>
            <a:endParaRPr lang="uk-UA" sz="1600" dirty="0" smtClean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0"/>
            <a:ext cx="8784976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</a:pPr>
            <a:r>
              <a:rPr lang="uk-UA" sz="2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Оцінка учнями методик викладання </a:t>
            </a:r>
            <a:r>
              <a:rPr lang="uk-UA" sz="2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на уроках  основ здоров’я</a:t>
            </a:r>
            <a:endParaRPr lang="uk-UA" sz="2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uk-UA" sz="2000" b="1" dirty="0" smtClean="0">
                <a:solidFill>
                  <a:srgbClr val="0070C0"/>
                </a:solidFill>
              </a:rPr>
              <a:t>Вибірка</a:t>
            </a:r>
            <a:r>
              <a:rPr lang="uk-UA" sz="2000" b="1" dirty="0" smtClean="0"/>
              <a:t>: Е</a:t>
            </a:r>
            <a:r>
              <a:rPr lang="en-US" sz="2000" b="1" dirty="0" smtClean="0"/>
              <a:t>CHO </a:t>
            </a:r>
            <a:r>
              <a:rPr lang="uk-UA" sz="2000" b="1" dirty="0" smtClean="0"/>
              <a:t> - навчальні заклади у зоні 0-5км від лінії розмежування</a:t>
            </a:r>
            <a:endParaRPr lang="uk-UA" sz="2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79512" y="2540930"/>
          <a:ext cx="8712968" cy="3696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/>
                <a:gridCol w="936104"/>
                <a:gridCol w="864096"/>
                <a:gridCol w="1224136"/>
              </a:tblGrid>
              <a:tr h="92412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Критерії</a:t>
                      </a:r>
                      <a:r>
                        <a:rPr lang="uk-UA" baseline="0" dirty="0" smtClean="0"/>
                        <a:t> ефективного навчання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ДО </a:t>
                      </a:r>
                    </a:p>
                    <a:p>
                      <a:pPr algn="ctr"/>
                      <a:r>
                        <a:rPr lang="en-US" dirty="0" smtClean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ПІСЛЯ </a:t>
                      </a:r>
                      <a:r>
                        <a:rPr lang="de-CH" dirty="0" smtClean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aseline="0" dirty="0" smtClean="0"/>
                        <a:t>ПРОГРЕС</a:t>
                      </a:r>
                    </a:p>
                    <a:p>
                      <a:pPr algn="ctr"/>
                      <a:r>
                        <a:rPr lang="en-US" baseline="0" dirty="0" smtClean="0"/>
                        <a:t>(%)</a:t>
                      </a:r>
                      <a:endParaRPr lang="uk-UA" dirty="0"/>
                    </a:p>
                  </a:txBody>
                  <a:tcPr/>
                </a:tc>
              </a:tr>
              <a:tr h="615518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часто працюєте в парах або групах 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55,9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63,5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7,6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09366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сидите так, щоб бачити обличчя своїх однокласників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44,9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51,3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6,4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09366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Вчитель використовує переважно інтерактивні методи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52,3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58,6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6,3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09366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обговорюєте різні історії та життєві ситуації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64,9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74,6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9,7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628637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активно працюєте та не втомлюєтесь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64,1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4,9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323528" y="1124744"/>
            <a:ext cx="8280920" cy="1008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uk-UA" sz="1600" b="1" dirty="0" smtClean="0">
                <a:solidFill>
                  <a:schemeClr val="accent1"/>
                </a:solidFill>
              </a:rPr>
              <a:t>Індикатор: </a:t>
            </a:r>
            <a:r>
              <a:rPr lang="uk-UA" sz="1600" dirty="0" smtClean="0">
                <a:solidFill>
                  <a:schemeClr val="tx1"/>
                </a:solidFill>
              </a:rPr>
              <a:t>% учнів, які оцінюють відповідність методики викладання  критеріям ефективного навчання (сума відповідей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uk-UA" sz="1600" dirty="0" smtClean="0">
                <a:solidFill>
                  <a:schemeClr val="tx1"/>
                </a:solidFill>
              </a:rPr>
              <a:t>Дуже</a:t>
            </a:r>
            <a:r>
              <a:rPr lang="ru-RU" sz="1600" dirty="0" smtClean="0">
                <a:solidFill>
                  <a:schemeClr val="tx1"/>
                </a:solidFill>
              </a:rPr>
              <a:t>» </a:t>
            </a:r>
            <a:r>
              <a:rPr lang="uk-UA" sz="1600" dirty="0" smtClean="0">
                <a:solidFill>
                  <a:schemeClr val="tx1"/>
                </a:solidFill>
              </a:rPr>
              <a:t> і </a:t>
            </a: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uk-UA" sz="1600" dirty="0" smtClean="0">
                <a:solidFill>
                  <a:schemeClr val="tx1"/>
                </a:solidFill>
              </a:rPr>
              <a:t>Здебільшого</a:t>
            </a:r>
            <a:r>
              <a:rPr lang="ru-RU" sz="1600" dirty="0" smtClean="0">
                <a:solidFill>
                  <a:schemeClr val="tx1"/>
                </a:solidFill>
              </a:rPr>
              <a:t>»</a:t>
            </a:r>
            <a:r>
              <a:rPr lang="uk-UA" sz="1600" dirty="0" smtClean="0">
                <a:solidFill>
                  <a:schemeClr val="tx1"/>
                </a:solidFill>
              </a:rPr>
              <a:t> )</a:t>
            </a:r>
          </a:p>
          <a:p>
            <a:pPr>
              <a:spcBef>
                <a:spcPct val="0"/>
              </a:spcBef>
            </a:pPr>
            <a:r>
              <a:rPr lang="uk-UA" sz="1600" b="1" dirty="0" smtClean="0">
                <a:solidFill>
                  <a:schemeClr val="accent1"/>
                </a:solidFill>
              </a:rPr>
              <a:t>Цільова група: </a:t>
            </a:r>
            <a:r>
              <a:rPr lang="uk-UA" sz="1600" dirty="0" smtClean="0"/>
              <a:t>учні</a:t>
            </a:r>
            <a:r>
              <a:rPr lang="uk-UA" sz="1600" b="1" dirty="0" smtClean="0"/>
              <a:t> </a:t>
            </a:r>
            <a:r>
              <a:rPr lang="uk-UA" sz="1600" dirty="0" smtClean="0"/>
              <a:t>1-11 класів загалом</a:t>
            </a:r>
            <a:endParaRPr lang="uk-UA" sz="1600" dirty="0" smtClean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496" y="72008"/>
            <a:ext cx="8784976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</a:pPr>
            <a:r>
              <a:rPr lang="uk-UA" sz="2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Оцінка учнями методик викладання </a:t>
            </a:r>
            <a:r>
              <a:rPr lang="uk-UA" sz="2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на уроках  основ здоров’я</a:t>
            </a:r>
            <a:endParaRPr lang="uk-UA" sz="2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uk-UA" sz="2000" b="1" dirty="0" smtClean="0">
                <a:solidFill>
                  <a:srgbClr val="0070C0"/>
                </a:solidFill>
              </a:rPr>
              <a:t>Вибірка</a:t>
            </a:r>
            <a:r>
              <a:rPr lang="uk-UA" sz="2000" b="1" dirty="0" smtClean="0"/>
              <a:t>: Е</a:t>
            </a:r>
            <a:r>
              <a:rPr lang="en-US" sz="2000" b="1" dirty="0" smtClean="0"/>
              <a:t>CHO </a:t>
            </a:r>
            <a:r>
              <a:rPr lang="uk-UA" sz="2000" b="1" dirty="0" smtClean="0"/>
              <a:t> - навчальні заклади у зоні 0-5км від лінії розмежування</a:t>
            </a:r>
            <a:endParaRPr lang="uk-UA" sz="2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060848"/>
          <a:ext cx="842493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467544" y="1052736"/>
            <a:ext cx="8280920" cy="1008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uk-UA" sz="1600" b="1" dirty="0" smtClean="0">
                <a:solidFill>
                  <a:schemeClr val="accent1"/>
                </a:solidFill>
              </a:rPr>
              <a:t>Індикатор: </a:t>
            </a:r>
            <a:r>
              <a:rPr lang="uk-UA" sz="1600" dirty="0" smtClean="0">
                <a:solidFill>
                  <a:schemeClr val="tx1"/>
                </a:solidFill>
              </a:rPr>
              <a:t>% учнів, які оцінюють відповідність методики викладання  критеріям ефективного навчання (сума відповідей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uk-UA" sz="1600" dirty="0" smtClean="0">
                <a:solidFill>
                  <a:schemeClr val="tx1"/>
                </a:solidFill>
              </a:rPr>
              <a:t>Дуже</a:t>
            </a:r>
            <a:r>
              <a:rPr lang="ru-RU" sz="1600" dirty="0" smtClean="0">
                <a:solidFill>
                  <a:schemeClr val="tx1"/>
                </a:solidFill>
              </a:rPr>
              <a:t>» </a:t>
            </a:r>
            <a:r>
              <a:rPr lang="uk-UA" sz="1600" dirty="0" smtClean="0">
                <a:solidFill>
                  <a:schemeClr val="tx1"/>
                </a:solidFill>
              </a:rPr>
              <a:t> і </a:t>
            </a: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uk-UA" sz="1600" dirty="0" smtClean="0">
                <a:solidFill>
                  <a:schemeClr val="tx1"/>
                </a:solidFill>
              </a:rPr>
              <a:t>Здебільшого</a:t>
            </a:r>
            <a:r>
              <a:rPr lang="ru-RU" sz="1600" dirty="0" smtClean="0">
                <a:solidFill>
                  <a:schemeClr val="tx1"/>
                </a:solidFill>
              </a:rPr>
              <a:t>»</a:t>
            </a:r>
            <a:r>
              <a:rPr lang="uk-UA" sz="1600" dirty="0" smtClean="0">
                <a:solidFill>
                  <a:schemeClr val="tx1"/>
                </a:solidFill>
              </a:rPr>
              <a:t> )</a:t>
            </a:r>
          </a:p>
          <a:p>
            <a:pPr>
              <a:spcBef>
                <a:spcPct val="0"/>
              </a:spcBef>
            </a:pPr>
            <a:r>
              <a:rPr lang="uk-UA" sz="1600" b="1" dirty="0" smtClean="0">
                <a:solidFill>
                  <a:schemeClr val="accent1"/>
                </a:solidFill>
              </a:rPr>
              <a:t>Цільова група: </a:t>
            </a:r>
            <a:r>
              <a:rPr lang="uk-UA" sz="1600" dirty="0" smtClean="0"/>
              <a:t>учні</a:t>
            </a:r>
            <a:r>
              <a:rPr lang="uk-UA" sz="1600" b="1" dirty="0" smtClean="0"/>
              <a:t> </a:t>
            </a:r>
            <a:r>
              <a:rPr lang="uk-UA" sz="1600" dirty="0" smtClean="0"/>
              <a:t>1-11 класів загалом</a:t>
            </a:r>
            <a:endParaRPr lang="uk-UA" sz="1600" dirty="0" smtClean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496" y="44624"/>
            <a:ext cx="8784976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</a:pPr>
            <a:r>
              <a:rPr lang="uk-UA" sz="2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Оцінка учнями методик викладання </a:t>
            </a:r>
            <a:r>
              <a:rPr lang="uk-UA" sz="2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на уроках  основ здоров’я</a:t>
            </a:r>
            <a:endParaRPr lang="uk-UA" sz="2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uk-UA" sz="2000" b="1" dirty="0" smtClean="0">
                <a:solidFill>
                  <a:srgbClr val="0070C0"/>
                </a:solidFill>
              </a:rPr>
              <a:t>Вибірка</a:t>
            </a:r>
            <a:r>
              <a:rPr lang="uk-UA" sz="2000" b="1" dirty="0" smtClean="0"/>
              <a:t>: ЮНІСЕФ - навчальні заклади  Донецької і Луганської областей за виключення навчальних закладів у зоні 0-5км від лінії розмежування</a:t>
            </a:r>
            <a:endParaRPr lang="uk-UA" sz="2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79512" y="2540930"/>
          <a:ext cx="8712968" cy="3696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/>
                <a:gridCol w="936104"/>
                <a:gridCol w="864096"/>
                <a:gridCol w="1224136"/>
              </a:tblGrid>
              <a:tr h="92412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/>
                      </a:r>
                      <a:br>
                        <a:rPr lang="uk-UA" dirty="0" smtClean="0"/>
                      </a:br>
                      <a:r>
                        <a:rPr lang="uk-UA" dirty="0" smtClean="0"/>
                        <a:t>Критерії</a:t>
                      </a:r>
                      <a:r>
                        <a:rPr lang="uk-UA" baseline="0" dirty="0" smtClean="0"/>
                        <a:t> ефективного навчання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ДО </a:t>
                      </a:r>
                    </a:p>
                    <a:p>
                      <a:pPr algn="ctr"/>
                      <a:r>
                        <a:rPr lang="en-US" dirty="0" smtClean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ПІСЛЯ </a:t>
                      </a:r>
                      <a:r>
                        <a:rPr lang="de-CH" dirty="0" smtClean="0"/>
                        <a:t>(%)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ПРОГРЕС</a:t>
                      </a:r>
                    </a:p>
                    <a:p>
                      <a:pPr algn="ctr"/>
                      <a:r>
                        <a:rPr lang="en-US" baseline="0" dirty="0" smtClean="0"/>
                        <a:t>(%)</a:t>
                      </a:r>
                      <a:endParaRPr lang="uk-UA" dirty="0"/>
                    </a:p>
                  </a:txBody>
                  <a:tcPr/>
                </a:tc>
              </a:tr>
              <a:tr h="615518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часто працюєте в парах або групах 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60,2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68,6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8,4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09366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сидите так, щоб бачити обличчя своїх однокласників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46,9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53,7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6,8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09366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Вчитель використовує переважно інтерактивні методи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53,7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62,8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9,1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09366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обговорюєте різні історії та життєві ситуації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71,6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78,4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6,8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628637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 активно працюєте та не втомлюєтесь</a:t>
                      </a:r>
                      <a:endParaRPr lang="uk-UA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66,2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71,2</a:t>
                      </a:r>
                      <a:endParaRPr lang="uk-UA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18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uk-UA" sz="18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395536" y="1124744"/>
            <a:ext cx="8280920" cy="1008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uk-UA" sz="1600" b="1" dirty="0" smtClean="0">
                <a:solidFill>
                  <a:schemeClr val="accent1"/>
                </a:solidFill>
              </a:rPr>
              <a:t>Індикатор: </a:t>
            </a:r>
            <a:r>
              <a:rPr lang="uk-UA" sz="1600" dirty="0" smtClean="0">
                <a:solidFill>
                  <a:schemeClr val="tx1"/>
                </a:solidFill>
              </a:rPr>
              <a:t>% учнів, які оцінюють відповідність методики викладання  критеріям ефективного навчання (сума відповідей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uk-UA" sz="1600" dirty="0" smtClean="0">
                <a:solidFill>
                  <a:schemeClr val="tx1"/>
                </a:solidFill>
              </a:rPr>
              <a:t>Дуже</a:t>
            </a:r>
            <a:r>
              <a:rPr lang="ru-RU" sz="1600" dirty="0" smtClean="0">
                <a:solidFill>
                  <a:schemeClr val="tx1"/>
                </a:solidFill>
              </a:rPr>
              <a:t>» </a:t>
            </a:r>
            <a:r>
              <a:rPr lang="uk-UA" sz="1600" dirty="0" smtClean="0">
                <a:solidFill>
                  <a:schemeClr val="tx1"/>
                </a:solidFill>
              </a:rPr>
              <a:t> і </a:t>
            </a: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uk-UA" sz="1600" dirty="0" smtClean="0">
                <a:solidFill>
                  <a:schemeClr val="tx1"/>
                </a:solidFill>
              </a:rPr>
              <a:t>Здебільшого</a:t>
            </a:r>
            <a:r>
              <a:rPr lang="ru-RU" sz="1600" dirty="0" smtClean="0">
                <a:solidFill>
                  <a:schemeClr val="tx1"/>
                </a:solidFill>
              </a:rPr>
              <a:t>»</a:t>
            </a:r>
            <a:r>
              <a:rPr lang="uk-UA" sz="1600" dirty="0" smtClean="0">
                <a:solidFill>
                  <a:schemeClr val="tx1"/>
                </a:solidFill>
              </a:rPr>
              <a:t> )</a:t>
            </a:r>
          </a:p>
          <a:p>
            <a:pPr>
              <a:spcBef>
                <a:spcPct val="0"/>
              </a:spcBef>
            </a:pPr>
            <a:r>
              <a:rPr lang="uk-UA" sz="1600" b="1" dirty="0" smtClean="0">
                <a:solidFill>
                  <a:schemeClr val="accent1"/>
                </a:solidFill>
              </a:rPr>
              <a:t>Цільова група: </a:t>
            </a:r>
            <a:r>
              <a:rPr lang="uk-UA" sz="1600" dirty="0" smtClean="0"/>
              <a:t>учні</a:t>
            </a:r>
            <a:r>
              <a:rPr lang="uk-UA" sz="1600" b="1" dirty="0" smtClean="0"/>
              <a:t> </a:t>
            </a:r>
            <a:r>
              <a:rPr lang="uk-UA" sz="1600" dirty="0" smtClean="0"/>
              <a:t>1-11 класів загалом</a:t>
            </a:r>
            <a:endParaRPr lang="uk-UA" sz="1600" dirty="0" smtClean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496" y="44624"/>
            <a:ext cx="8784976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</a:pPr>
            <a:r>
              <a:rPr lang="uk-UA" sz="2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Оцінка учнями методик викладання </a:t>
            </a:r>
            <a:r>
              <a:rPr lang="uk-UA" sz="2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на уроках  основ здоров’я</a:t>
            </a:r>
            <a:endParaRPr lang="uk-UA" sz="2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uk-UA" sz="2000" b="1" dirty="0" smtClean="0">
                <a:solidFill>
                  <a:srgbClr val="0070C0"/>
                </a:solidFill>
              </a:rPr>
              <a:t>Вибірка</a:t>
            </a:r>
            <a:r>
              <a:rPr lang="uk-UA" sz="2000" b="1" dirty="0" smtClean="0"/>
              <a:t>: ЮНІСЕФ - навчальні заклади  Донецької і Луганської областей за виключення навчальних закладів у зоні 0-5км від лінії розмежування</a:t>
            </a:r>
            <a:endParaRPr lang="uk-UA" sz="2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060848"/>
          <a:ext cx="842493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052736"/>
            <a:ext cx="8280920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uk-UA" sz="1600" b="1" dirty="0" smtClean="0">
                <a:solidFill>
                  <a:schemeClr val="accent1"/>
                </a:solidFill>
              </a:rPr>
              <a:t>Індикатор: </a:t>
            </a:r>
            <a:r>
              <a:rPr lang="uk-UA" sz="1600" dirty="0" smtClean="0">
                <a:solidFill>
                  <a:schemeClr val="tx1"/>
                </a:solidFill>
              </a:rPr>
              <a:t>% учнів, які оцінюють відповідність методики викладання  критеріям ефективного навчання (сума відповідей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uk-UA" sz="1600" dirty="0" smtClean="0">
                <a:solidFill>
                  <a:schemeClr val="tx1"/>
                </a:solidFill>
              </a:rPr>
              <a:t>Дуже</a:t>
            </a:r>
            <a:r>
              <a:rPr lang="ru-RU" sz="1600" dirty="0" smtClean="0">
                <a:solidFill>
                  <a:schemeClr val="tx1"/>
                </a:solidFill>
              </a:rPr>
              <a:t>» </a:t>
            </a:r>
            <a:r>
              <a:rPr lang="uk-UA" sz="1600" dirty="0" smtClean="0">
                <a:solidFill>
                  <a:schemeClr val="tx1"/>
                </a:solidFill>
              </a:rPr>
              <a:t> і </a:t>
            </a: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uk-UA" sz="1600" dirty="0" smtClean="0">
                <a:solidFill>
                  <a:schemeClr val="tx1"/>
                </a:solidFill>
              </a:rPr>
              <a:t>Здебільшого</a:t>
            </a:r>
            <a:r>
              <a:rPr lang="ru-RU" sz="1600" dirty="0" smtClean="0">
                <a:solidFill>
                  <a:schemeClr val="tx1"/>
                </a:solidFill>
              </a:rPr>
              <a:t>»</a:t>
            </a:r>
            <a:r>
              <a:rPr lang="uk-UA" sz="1600" dirty="0" smtClean="0">
                <a:solidFill>
                  <a:schemeClr val="tx1"/>
                </a:solidFill>
              </a:rPr>
              <a:t> )</a:t>
            </a:r>
          </a:p>
          <a:p>
            <a:pPr>
              <a:spcBef>
                <a:spcPct val="0"/>
              </a:spcBef>
            </a:pPr>
            <a:r>
              <a:rPr lang="uk-UA" sz="1600" b="1" dirty="0" smtClean="0">
                <a:solidFill>
                  <a:schemeClr val="accent1"/>
                </a:solidFill>
              </a:rPr>
              <a:t>Цільова група: </a:t>
            </a:r>
            <a:r>
              <a:rPr lang="uk-UA" sz="1600" dirty="0" smtClean="0"/>
              <a:t>учні</a:t>
            </a:r>
            <a:r>
              <a:rPr lang="uk-UA" sz="1600" b="1" dirty="0" smtClean="0"/>
              <a:t> </a:t>
            </a:r>
            <a:r>
              <a:rPr lang="uk-UA" sz="1600" dirty="0" smtClean="0"/>
              <a:t>1-11 класів загалом</a:t>
            </a:r>
            <a:endParaRPr lang="uk-UA" sz="1600" dirty="0" smtClean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79512" y="72008"/>
            <a:ext cx="8784976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lnSpc>
                <a:spcPct val="80000"/>
              </a:lnSpc>
              <a:spcBef>
                <a:spcPct val="0"/>
              </a:spcBef>
            </a:pPr>
            <a:r>
              <a:rPr lang="uk-UA" sz="24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Оцінка учнями методик викладання </a:t>
            </a:r>
            <a:r>
              <a:rPr lang="uk-UA" sz="2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на уроках  основ здоров’я</a:t>
            </a:r>
            <a:endParaRPr lang="uk-UA" sz="2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uk-UA" sz="2000" b="1" dirty="0" smtClean="0">
                <a:solidFill>
                  <a:srgbClr val="0070C0"/>
                </a:solidFill>
              </a:rPr>
              <a:t>Вибірка</a:t>
            </a:r>
            <a:r>
              <a:rPr lang="uk-UA" sz="2000" b="1" dirty="0" smtClean="0"/>
              <a:t>:</a:t>
            </a:r>
            <a:r>
              <a:rPr lang="uk-UA" sz="2000" dirty="0" smtClean="0"/>
              <a:t> </a:t>
            </a:r>
            <a:r>
              <a:rPr lang="uk-UA" sz="2000" b="1" dirty="0" smtClean="0"/>
              <a:t>школи </a:t>
            </a:r>
            <a:r>
              <a:rPr lang="en-US" sz="2000" b="1" dirty="0" smtClean="0"/>
              <a:t>ECHO</a:t>
            </a:r>
            <a:r>
              <a:rPr lang="uk-UA" sz="2000" b="1" dirty="0" smtClean="0"/>
              <a:t> і ЮНІСЕФ – об’єднання вибірок ЕСНО і ЮНІСЕФ</a:t>
            </a:r>
            <a:endParaRPr lang="uk-UA" sz="24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2019</TotalTime>
  <Words>962</Words>
  <Application>Microsoft Office PowerPoint</Application>
  <PresentationFormat>Экран (4:3)</PresentationFormat>
  <Paragraphs>256</Paragraphs>
  <Slides>16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Оцінювання учнями  методик викладання на уроках  основ здоров’я </vt:lpstr>
      <vt:lpstr>Параметри онлайн опитування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Порівняння рівня прогресу Вибірка ECHO проти вибірки Контрольна група</vt:lpstr>
      <vt:lpstr>Порівняння рівня прогресу Вибірка ECHO проти вибірки Контрольна група</vt:lpstr>
      <vt:lpstr>Порівняння рівня прогресу Вибірка ЮНІСЕФ проти а Контрольна група</vt:lpstr>
      <vt:lpstr>Порівняння рівня прогресу Вибірка ЮНІСЕФ проти а Контрольна група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Sony</dc:creator>
  <cp:lastModifiedBy>VAIO</cp:lastModifiedBy>
  <cp:revision>282</cp:revision>
  <dcterms:created xsi:type="dcterms:W3CDTF">2016-12-20T11:02:17Z</dcterms:created>
  <dcterms:modified xsi:type="dcterms:W3CDTF">2018-05-15T07:42:14Z</dcterms:modified>
</cp:coreProperties>
</file>