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306" r:id="rId4"/>
    <p:sldId id="304" r:id="rId5"/>
    <p:sldId id="305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6" y="1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7EC1F73D-3267-44E6-964F-E960A2E7898C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7317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6" y="9377317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AD6B05F7-0D97-407F-9A09-4E682876F2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6" y="1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32CEE46F-419A-46CF-BE90-605F95A4FF6B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8188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8" rIns="91415" bIns="4570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9"/>
            <a:ext cx="5393690" cy="4442699"/>
          </a:xfrm>
          <a:prstGeom prst="rect">
            <a:avLst/>
          </a:prstGeom>
        </p:spPr>
        <p:txBody>
          <a:bodyPr vert="horz" lIns="91415" tIns="45708" rIns="91415" bIns="457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7317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6" y="9377317"/>
            <a:ext cx="2921583" cy="493634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E92068CE-F04E-4E64-9769-0A654EDB38B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068CE-F04E-4E64-9769-0A654EDB38B2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068CE-F04E-4E64-9769-0A654EDB38B2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068CE-F04E-4E64-9769-0A654EDB38B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2A02-9788-4347-9E1D-9D4ECA0A5106}" type="datetimeFigureOut">
              <a:rPr lang="ru-RU" smtClean="0"/>
              <a:pPr/>
              <a:t>15.11.2017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FEA1-6D9A-4BB8-95CB-04C0F37C9F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88640"/>
            <a:ext cx="8892480" cy="1512168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C00000"/>
                </a:solidFill>
              </a:rPr>
              <a:t/>
            </a:r>
            <a:br>
              <a:rPr lang="uk-UA" sz="2700" dirty="0" smtClean="0">
                <a:solidFill>
                  <a:srgbClr val="C00000"/>
                </a:solidFill>
              </a:rPr>
            </a:br>
            <a:r>
              <a:rPr lang="uk-UA" sz="2700" dirty="0" smtClean="0">
                <a:solidFill>
                  <a:srgbClr val="C00000"/>
                </a:solidFill>
              </a:rPr>
              <a:t/>
            </a:r>
            <a:br>
              <a:rPr lang="uk-UA" sz="2700" dirty="0" smtClean="0">
                <a:solidFill>
                  <a:srgbClr val="C00000"/>
                </a:solidFill>
              </a:rPr>
            </a:br>
            <a:r>
              <a:rPr lang="uk-UA" sz="3100" b="1" spc="100" dirty="0" smtClean="0">
                <a:solidFill>
                  <a:srgbClr val="C00000"/>
                </a:solidFill>
              </a:rPr>
              <a:t>Двокомпонентна модель</a:t>
            </a:r>
            <a:br>
              <a:rPr lang="uk-UA" sz="3100" b="1" spc="100" dirty="0" smtClean="0">
                <a:solidFill>
                  <a:srgbClr val="C00000"/>
                </a:solidFill>
              </a:rPr>
            </a:br>
            <a:r>
              <a:rPr lang="uk-UA" sz="3100" b="1" spc="100" dirty="0" smtClean="0">
                <a:solidFill>
                  <a:srgbClr val="C00000"/>
                </a:solidFill>
              </a:rPr>
              <a:t>підготовки вчителів з методики формування</a:t>
            </a:r>
            <a:br>
              <a:rPr lang="uk-UA" sz="3100" b="1" spc="100" dirty="0" smtClean="0">
                <a:solidFill>
                  <a:srgbClr val="C00000"/>
                </a:solidFill>
              </a:rPr>
            </a:br>
            <a:r>
              <a:rPr lang="uk-UA" sz="3100" b="1" spc="100" dirty="0" smtClean="0">
                <a:solidFill>
                  <a:srgbClr val="C00000"/>
                </a:solidFill>
              </a:rPr>
              <a:t>здоров</a:t>
            </a:r>
            <a:r>
              <a:rPr lang="uk-UA" sz="3200" dirty="0" smtClean="0">
                <a:solidFill>
                  <a:srgbClr val="C00000"/>
                </a:solidFill>
              </a:rPr>
              <a:t>'</a:t>
            </a:r>
            <a:r>
              <a:rPr lang="uk-UA" sz="3100" b="1" spc="100" dirty="0" smtClean="0">
                <a:solidFill>
                  <a:srgbClr val="C00000"/>
                </a:solidFill>
              </a:rPr>
              <a:t>язбережної і соціальної  компетентності</a:t>
            </a:r>
            <a:br>
              <a:rPr lang="uk-UA" sz="3100" b="1" spc="1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endParaRPr lang="uk-UA" sz="3100" b="1" cap="all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7056784" cy="79208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uk-UA" sz="2800" b="1" spc="100" dirty="0" smtClean="0">
                <a:solidFill>
                  <a:srgbClr val="006666"/>
                </a:solidFill>
              </a:rPr>
              <a:t>Загальна схема</a:t>
            </a:r>
            <a:br>
              <a:rPr lang="uk-UA" sz="2800" b="1" spc="100" dirty="0" smtClean="0">
                <a:solidFill>
                  <a:srgbClr val="006666"/>
                </a:solidFill>
              </a:rPr>
            </a:br>
            <a:r>
              <a:rPr lang="uk-UA" sz="2800" b="1" spc="100" dirty="0" smtClean="0">
                <a:solidFill>
                  <a:srgbClr val="006666"/>
                </a:solidFill>
              </a:rPr>
              <a:t> та навчально-методичне забезпечення</a:t>
            </a:r>
            <a:endParaRPr lang="uk-UA" sz="2800" dirty="0" smtClean="0">
              <a:solidFill>
                <a:srgbClr val="006666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08786"/>
            <a:ext cx="5040560" cy="334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Текст 4"/>
          <p:cNvSpPr>
            <a:spLocks noGrp="1"/>
          </p:cNvSpPr>
          <p:nvPr>
            <p:ph type="body" sz="quarter" idx="3"/>
          </p:nvPr>
        </p:nvSpPr>
        <p:spPr>
          <a:xfrm>
            <a:off x="5076056" y="4653136"/>
            <a:ext cx="4067944" cy="2016224"/>
          </a:xfrm>
          <a:solidFill>
            <a:schemeClr val="bg2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lnSpc>
                <a:spcPct val="80000"/>
              </a:lnSpc>
            </a:pPr>
            <a:r>
              <a:rPr lang="uk-UA" sz="1800" dirty="0" smtClean="0">
                <a:solidFill>
                  <a:srgbClr val="006666"/>
                </a:solidFill>
              </a:rPr>
              <a:t>  </a:t>
            </a:r>
            <a:endParaRPr lang="uk-UA" sz="1800" dirty="0">
              <a:solidFill>
                <a:srgbClr val="0066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sz="3600" b="1" dirty="0" smtClean="0">
                <a:solidFill>
                  <a:srgbClr val="006666"/>
                </a:solidFill>
              </a:rPr>
              <a:t>Складові  двокомпонентної </a:t>
            </a:r>
            <a:br>
              <a:rPr lang="uk-UA" sz="3600" b="1" dirty="0" smtClean="0">
                <a:solidFill>
                  <a:srgbClr val="006666"/>
                </a:solidFill>
              </a:rPr>
            </a:br>
            <a:r>
              <a:rPr lang="uk-UA" sz="3600" b="1" dirty="0" smtClean="0">
                <a:solidFill>
                  <a:srgbClr val="006666"/>
                </a:solidFill>
              </a:rPr>
              <a:t>моделі підготовки вчителів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444208" y="1556792"/>
            <a:ext cx="2232248" cy="2592288"/>
          </a:xfrm>
          <a:gradFill flip="none" rotWithShape="1">
            <a:gsLst>
              <a:gs pos="0">
                <a:schemeClr val="accent4">
                  <a:tint val="50000"/>
                  <a:satMod val="30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1" indent="-514350" algn="ctr">
              <a:spcBef>
                <a:spcPts val="0"/>
              </a:spcBef>
              <a:buNone/>
            </a:pPr>
            <a:endParaRPr lang="uk-UA" sz="800" dirty="0" smtClean="0"/>
          </a:p>
          <a:p>
            <a:pPr marL="0" lvl="1" indent="-514350" algn="ctr">
              <a:spcBef>
                <a:spcPts val="0"/>
              </a:spcBef>
              <a:buNone/>
            </a:pPr>
            <a:r>
              <a:rPr lang="uk-UA" dirty="0" smtClean="0"/>
              <a:t>Очна підготовка вчителя з практичних навичок компетентнісного підходу</a:t>
            </a:r>
          </a:p>
          <a:p>
            <a:pPr marL="0" lvl="1" indent="-514350" algn="ctr">
              <a:spcBef>
                <a:spcPts val="0"/>
              </a:spcBef>
              <a:buNone/>
            </a:pPr>
            <a:r>
              <a:rPr lang="uk-UA" i="1" dirty="0" smtClean="0">
                <a:solidFill>
                  <a:srgbClr val="C00000"/>
                </a:solidFill>
              </a:rPr>
              <a:t>(на базі ІППО)</a:t>
            </a:r>
          </a:p>
          <a:p>
            <a:pPr marL="0" algn="ctr">
              <a:spcBef>
                <a:spcPts val="0"/>
              </a:spcBef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5013176"/>
            <a:ext cx="5004048" cy="1440160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>
              <a:lnSpc>
                <a:spcPct val="80000"/>
              </a:lnSpc>
            </a:pPr>
            <a:r>
              <a:rPr lang="uk-UA" sz="1800" dirty="0" smtClean="0">
                <a:solidFill>
                  <a:srgbClr val="006666"/>
                </a:solidFill>
              </a:rPr>
              <a:t>  </a:t>
            </a:r>
            <a:endParaRPr lang="uk-UA" sz="1800" dirty="0">
              <a:solidFill>
                <a:srgbClr val="0066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1560" y="1628800"/>
            <a:ext cx="2304256" cy="2553147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algn="ctr">
              <a:spcBef>
                <a:spcPts val="600"/>
              </a:spcBef>
              <a:buNone/>
            </a:pPr>
            <a:endParaRPr lang="uk-UA" sz="900" dirty="0" smtClean="0"/>
          </a:p>
          <a:p>
            <a:pPr marL="0" algn="ctr">
              <a:spcBef>
                <a:spcPts val="600"/>
              </a:spcBef>
              <a:buNone/>
            </a:pPr>
            <a:r>
              <a:rPr lang="uk-UA" sz="1900" dirty="0" smtClean="0"/>
              <a:t>Он-лайн курси з концептуальних  та методичних основ формування «Здоров'язбережної</a:t>
            </a:r>
            <a:br>
              <a:rPr lang="uk-UA" sz="1900" dirty="0" smtClean="0"/>
            </a:br>
            <a:r>
              <a:rPr lang="uk-UA" sz="1900" dirty="0" smtClean="0"/>
              <a:t> і соціальної компетентності</a:t>
            </a:r>
            <a:r>
              <a:rPr lang="uk-UA" sz="1900" dirty="0" smtClean="0">
                <a:solidFill>
                  <a:schemeClr val="tx1"/>
                </a:solidFill>
              </a:rPr>
              <a:t>» </a:t>
            </a:r>
            <a:r>
              <a:rPr lang="uk-UA" sz="1900" i="1" dirty="0" smtClean="0">
                <a:solidFill>
                  <a:srgbClr val="C00000"/>
                </a:solidFill>
              </a:rPr>
              <a:t>(єдина електронна платформа)</a:t>
            </a:r>
            <a:endParaRPr lang="uk-UA" sz="1900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491880" y="1628800"/>
            <a:ext cx="2232248" cy="25922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 indent="-342900" algn="ctr"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Сертифікація</a:t>
            </a:r>
            <a:r>
              <a:rPr lang="ru-RU" sz="2000" b="1" dirty="0" smtClean="0">
                <a:solidFill>
                  <a:srgbClr val="C00000"/>
                </a:solidFill>
              </a:rPr>
              <a:t>»</a:t>
            </a: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вчителів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5"/>
          <p:cNvSpPr txBox="1">
            <a:spLocks/>
          </p:cNvSpPr>
          <p:nvPr/>
        </p:nvSpPr>
        <p:spPr>
          <a:xfrm>
            <a:off x="2699792" y="5301208"/>
            <a:ext cx="2160240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uk-UA" dirty="0" smtClean="0">
                <a:solidFill>
                  <a:schemeClr val="tx1"/>
                </a:solidFill>
              </a:rPr>
              <a:t>Курс з розвитку соціальних навичок </a:t>
            </a:r>
          </a:p>
          <a:p>
            <a:pPr marL="0" lvl="1" algn="ctr">
              <a:spcBef>
                <a:spcPct val="20000"/>
              </a:spcBef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ru-RU" sz="1900" dirty="0" smtClean="0">
                <a:solidFill>
                  <a:schemeClr val="tx1"/>
                </a:solidFill>
              </a:rPr>
              <a:t>«</a:t>
            </a:r>
            <a:r>
              <a:rPr lang="uk-UA" sz="1900" dirty="0" smtClean="0">
                <a:solidFill>
                  <a:schemeClr val="tx1"/>
                </a:solidFill>
              </a:rPr>
              <a:t>Вчимося жити разом</a:t>
            </a:r>
            <a:r>
              <a:rPr lang="ru-RU" sz="1900" dirty="0" smtClean="0">
                <a:solidFill>
                  <a:schemeClr val="tx1"/>
                </a:solidFill>
              </a:rPr>
              <a:t>»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5"/>
          <p:cNvSpPr txBox="1">
            <a:spLocks/>
          </p:cNvSpPr>
          <p:nvPr/>
        </p:nvSpPr>
        <p:spPr>
          <a:xfrm>
            <a:off x="7236296" y="4797152"/>
            <a:ext cx="187220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indent="-342900" algn="ctr"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Навчання </a:t>
            </a:r>
            <a:r>
              <a:rPr lang="uk-UA" sz="1600" kern="0" dirty="0" smtClean="0">
                <a:solidFill>
                  <a:schemeClr val="tx1"/>
                </a:solidFill>
              </a:rPr>
              <a:t>колег </a:t>
            </a:r>
            <a:br>
              <a:rPr lang="uk-UA" sz="1600" kern="0" dirty="0" smtClean="0">
                <a:solidFill>
                  <a:schemeClr val="tx1"/>
                </a:solidFill>
              </a:rPr>
            </a:br>
            <a:r>
              <a:rPr lang="uk-UA" sz="1600" kern="0" dirty="0" smtClean="0">
                <a:solidFill>
                  <a:schemeClr val="tx1"/>
                </a:solidFill>
              </a:rPr>
              <a:t>за методом </a:t>
            </a:r>
            <a:r>
              <a:rPr lang="ru-RU" sz="1600" kern="0" dirty="0" smtClean="0">
                <a:solidFill>
                  <a:schemeClr val="tx1"/>
                </a:solidFill>
              </a:rPr>
              <a:t>«</a:t>
            </a:r>
            <a:r>
              <a:rPr lang="uk-UA" sz="1600" kern="0" dirty="0" smtClean="0">
                <a:solidFill>
                  <a:schemeClr val="tx1"/>
                </a:solidFill>
              </a:rPr>
              <a:t>рівний рівному</a:t>
            </a:r>
            <a:r>
              <a:rPr lang="ru-RU" sz="1600" kern="0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>
            <a:stCxn id="6" idx="2"/>
            <a:endCxn id="27" idx="0"/>
          </p:cNvCxnSpPr>
          <p:nvPr/>
        </p:nvCxnSpPr>
        <p:spPr>
          <a:xfrm flipH="1">
            <a:off x="1331640" y="4181947"/>
            <a:ext cx="432048" cy="1119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699792" y="4149080"/>
            <a:ext cx="720080" cy="115212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228184" y="4149080"/>
            <a:ext cx="90010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380312" y="4149080"/>
            <a:ext cx="8280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/>
          <p:nvPr/>
        </p:nvCxnSpPr>
        <p:spPr>
          <a:xfrm rot="5400000" flipH="1" flipV="1">
            <a:off x="3311860" y="4617132"/>
            <a:ext cx="720080" cy="72008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/>
          <p:nvPr/>
        </p:nvCxnSpPr>
        <p:spPr>
          <a:xfrm rot="5400000">
            <a:off x="9900592" y="4077072"/>
            <a:ext cx="648072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Двойная стрелка влево/вправо 78"/>
          <p:cNvSpPr/>
          <p:nvPr/>
        </p:nvSpPr>
        <p:spPr>
          <a:xfrm>
            <a:off x="2915816" y="2852936"/>
            <a:ext cx="504056" cy="216024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одержимое 5"/>
          <p:cNvSpPr txBox="1">
            <a:spLocks/>
          </p:cNvSpPr>
          <p:nvPr/>
        </p:nvSpPr>
        <p:spPr>
          <a:xfrm>
            <a:off x="107504" y="5301208"/>
            <a:ext cx="2448272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indent="-457200" algn="ctr">
              <a:spcBef>
                <a:spcPts val="600"/>
              </a:spcBef>
              <a:defRPr/>
            </a:pPr>
            <a:r>
              <a:rPr lang="uk-UA" sz="4900" dirty="0" smtClean="0">
                <a:solidFill>
                  <a:schemeClr val="tx1"/>
                </a:solidFill>
              </a:rPr>
              <a:t> </a:t>
            </a:r>
            <a:r>
              <a:rPr lang="ru-RU" sz="4900" dirty="0" smtClean="0">
                <a:solidFill>
                  <a:schemeClr val="tx1"/>
                </a:solidFill>
              </a:rPr>
              <a:t>«</a:t>
            </a:r>
            <a:r>
              <a:rPr lang="uk-UA" sz="4900" dirty="0" smtClean="0">
                <a:solidFill>
                  <a:schemeClr val="tx1"/>
                </a:solidFill>
              </a:rPr>
              <a:t>Основи здоров'язбережної компетентності</a:t>
            </a:r>
            <a:r>
              <a:rPr lang="ru-RU" sz="4900" dirty="0" smtClean="0">
                <a:solidFill>
                  <a:schemeClr val="tx1"/>
                </a:solidFill>
              </a:rPr>
              <a:t>»</a:t>
            </a:r>
            <a:r>
              <a:rPr lang="uk-UA" sz="4900" dirty="0" smtClean="0">
                <a:solidFill>
                  <a:schemeClr val="tx1"/>
                </a:solidFill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Двойная стрелка влево/вправо 37"/>
          <p:cNvSpPr/>
          <p:nvPr/>
        </p:nvSpPr>
        <p:spPr>
          <a:xfrm>
            <a:off x="5724128" y="2780928"/>
            <a:ext cx="648072" cy="216024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Содержимое 5"/>
          <p:cNvSpPr txBox="1">
            <a:spLocks/>
          </p:cNvSpPr>
          <p:nvPr/>
        </p:nvSpPr>
        <p:spPr>
          <a:xfrm>
            <a:off x="5220072" y="4869160"/>
            <a:ext cx="165618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lvl="1" algn="ctr">
              <a:spcBef>
                <a:spcPct val="20000"/>
              </a:spcBef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Типовий </a:t>
            </a:r>
          </a:p>
          <a:p>
            <a:pPr marL="0" lvl="1" algn="ctr">
              <a:spcBef>
                <a:spcPct val="20000"/>
              </a:spcBef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3-дений тренінг</a:t>
            </a:r>
          </a:p>
        </p:txBody>
      </p:sp>
      <p:sp>
        <p:nvSpPr>
          <p:cNvPr id="43" name="Содержимое 5"/>
          <p:cNvSpPr txBox="1">
            <a:spLocks/>
          </p:cNvSpPr>
          <p:nvPr/>
        </p:nvSpPr>
        <p:spPr>
          <a:xfrm>
            <a:off x="6012160" y="5733256"/>
            <a:ext cx="187220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indent="-342900" algn="ctr">
              <a:defRPr/>
            </a:pPr>
            <a:r>
              <a:rPr lang="uk-UA" sz="1600" dirty="0" smtClean="0">
                <a:solidFill>
                  <a:schemeClr val="tx1"/>
                </a:solidFill>
              </a:rPr>
              <a:t>Інші заходи ….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6912260" y="4149080"/>
            <a:ext cx="396044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VAIO\Desktop\sertificat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410529"/>
            <a:ext cx="936104" cy="658431"/>
          </a:xfrm>
          <a:prstGeom prst="rect">
            <a:avLst/>
          </a:prstGeom>
          <a:noFill/>
        </p:spPr>
      </p:pic>
      <p:pic>
        <p:nvPicPr>
          <p:cNvPr id="1027" name="Picture 3" descr="C:\Users\VAIO\Desktop\sertificat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264426"/>
            <a:ext cx="1008112" cy="720319"/>
          </a:xfrm>
          <a:prstGeom prst="rect">
            <a:avLst/>
          </a:prstGeom>
          <a:noFill/>
        </p:spPr>
      </p:pic>
      <p:pic>
        <p:nvPicPr>
          <p:cNvPr id="1028" name="Picture 4" descr="C:\Users\VAIO\Desktop\2_750 Сертифікат Регіони Основна і старша формат А5 201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564904"/>
            <a:ext cx="936104" cy="659715"/>
          </a:xfrm>
          <a:prstGeom prst="rect">
            <a:avLst/>
          </a:prstGeom>
          <a:noFill/>
        </p:spPr>
      </p:pic>
      <p:cxnSp>
        <p:nvCxnSpPr>
          <p:cNvPr id="63" name="Соединительная линия уступом 62"/>
          <p:cNvCxnSpPr/>
          <p:nvPr/>
        </p:nvCxnSpPr>
        <p:spPr>
          <a:xfrm rot="16200000" flipV="1">
            <a:off x="5220072" y="4221088"/>
            <a:ext cx="432048" cy="432048"/>
          </a:xfrm>
          <a:prstGeom prst="bentConnector3">
            <a:avLst>
              <a:gd name="adj1" fmla="val 30760"/>
            </a:avLst>
          </a:prstGeom>
          <a:ln w="57150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6631"/>
            <a:ext cx="8136904" cy="129614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000" b="1" dirty="0" smtClean="0">
                <a:solidFill>
                  <a:srgbClr val="C00000"/>
                </a:solidFill>
              </a:rPr>
              <a:t>Освітні галузі і ключові компетентності</a:t>
            </a:r>
            <a:br>
              <a:rPr lang="uk-UA" sz="3000" b="1" dirty="0" smtClean="0">
                <a:solidFill>
                  <a:srgbClr val="C00000"/>
                </a:solidFill>
              </a:rPr>
            </a:br>
            <a:r>
              <a:rPr lang="uk-UA" sz="3000" b="1" dirty="0" smtClean="0">
                <a:solidFill>
                  <a:srgbClr val="C00000"/>
                </a:solidFill>
              </a:rPr>
              <a:t> на які спрямована двокомпонентна модель підготовки вчителів</a:t>
            </a:r>
            <a:endParaRPr lang="ru-RU" sz="3000" b="1" dirty="0" smtClean="0">
              <a:solidFill>
                <a:srgbClr val="006666"/>
              </a:solidFill>
            </a:endParaRPr>
          </a:p>
        </p:txBody>
      </p:sp>
      <p:sp>
        <p:nvSpPr>
          <p:cNvPr id="10243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700808"/>
            <a:ext cx="4032448" cy="47525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rgbClr val="006666"/>
              </a:buClr>
              <a:buSzPct val="90000"/>
              <a:buNone/>
            </a:pPr>
            <a:r>
              <a:rPr lang="uk-UA" sz="2000" b="1" dirty="0" smtClean="0">
                <a:solidFill>
                  <a:srgbClr val="C00000"/>
                </a:solidFill>
              </a:rPr>
              <a:t>ОСВІТНІ ГАЛУЗІ: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0">
              <a:lnSpc>
                <a:spcPct val="80000"/>
              </a:lnSpc>
              <a:spcBef>
                <a:spcPts val="600"/>
              </a:spcBef>
              <a:buClr>
                <a:srgbClr val="006666"/>
              </a:buClr>
              <a:buSzPct val="90000"/>
              <a:buNone/>
            </a:pPr>
            <a:r>
              <a:rPr lang="uk-UA" sz="2000" b="1" dirty="0" smtClean="0">
                <a:solidFill>
                  <a:srgbClr val="006666"/>
                </a:solidFill>
              </a:rPr>
              <a:t>В рамках діючих стандартів </a:t>
            </a:r>
            <a:br>
              <a:rPr lang="uk-UA" sz="2000" b="1" dirty="0" smtClean="0">
                <a:solidFill>
                  <a:srgbClr val="006666"/>
                </a:solidFill>
              </a:rPr>
            </a:br>
            <a:r>
              <a:rPr lang="uk-UA" sz="2000" b="1" dirty="0" smtClean="0">
                <a:solidFill>
                  <a:srgbClr val="006666"/>
                </a:solidFill>
              </a:rPr>
              <a:t>для початкової , основної 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Clr>
                <a:srgbClr val="006666"/>
              </a:buClr>
              <a:buSzPct val="90000"/>
              <a:buNone/>
            </a:pPr>
            <a:r>
              <a:rPr lang="uk-UA" sz="2000" b="1" dirty="0" smtClean="0">
                <a:solidFill>
                  <a:srgbClr val="006666"/>
                </a:solidFill>
              </a:rPr>
              <a:t>та старшої школи</a:t>
            </a:r>
            <a:r>
              <a:rPr lang="ru-RU" sz="2000" b="1" dirty="0" smtClean="0">
                <a:solidFill>
                  <a:srgbClr val="006666"/>
                </a:solidFill>
              </a:rPr>
              <a:t>: </a:t>
            </a:r>
            <a:endParaRPr lang="en-US" sz="2000" b="1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spcBef>
                <a:spcPts val="1200"/>
              </a:spcBef>
              <a:buClr>
                <a:srgbClr val="006666"/>
              </a:buClr>
              <a:buSzPct val="90000"/>
              <a:buFont typeface="Wingdings" pitchFamily="2" charset="2"/>
              <a:buChar char="ü"/>
            </a:pPr>
            <a:r>
              <a:rPr lang="uk-UA" sz="2000" dirty="0" smtClean="0">
                <a:solidFill>
                  <a:srgbClr val="006666"/>
                </a:solidFill>
              </a:rPr>
              <a:t>Освітня галузь «Здоров’я і фізична культура»</a:t>
            </a:r>
          </a:p>
          <a:p>
            <a:pPr marL="342900" lvl="1" indent="-342900">
              <a:lnSpc>
                <a:spcPct val="80000"/>
              </a:lnSpc>
              <a:spcBef>
                <a:spcPts val="600"/>
              </a:spcBef>
              <a:buClr>
                <a:srgbClr val="006666"/>
              </a:buClr>
              <a:buSzPct val="90000"/>
              <a:buNone/>
            </a:pPr>
            <a:r>
              <a:rPr lang="ru-RU" sz="2000" dirty="0" smtClean="0">
                <a:solidFill>
                  <a:srgbClr val="006666"/>
                </a:solidFill>
              </a:rPr>
              <a:t>__________________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6666"/>
              </a:buClr>
              <a:buSzPct val="90000"/>
              <a:buNone/>
            </a:pPr>
            <a:endParaRPr lang="uk-UA" sz="2000" b="1" dirty="0" smtClean="0">
              <a:solidFill>
                <a:srgbClr val="C00000"/>
              </a:solidFill>
            </a:endParaRPr>
          </a:p>
          <a:p>
            <a:pPr marL="0">
              <a:lnSpc>
                <a:spcPct val="80000"/>
              </a:lnSpc>
              <a:spcBef>
                <a:spcPts val="600"/>
              </a:spcBef>
              <a:buClr>
                <a:srgbClr val="006666"/>
              </a:buClr>
              <a:buSzPct val="90000"/>
              <a:buNone/>
            </a:pPr>
            <a:r>
              <a:rPr lang="uk-UA" sz="2000" b="1" dirty="0" smtClean="0">
                <a:solidFill>
                  <a:srgbClr val="006666"/>
                </a:solidFill>
              </a:rPr>
              <a:t>В рамках концепції і проекту стандарту Нової української школи (НУШ):</a:t>
            </a:r>
            <a:r>
              <a:rPr lang="ru-RU" sz="2000" b="1" dirty="0" smtClean="0">
                <a:solidFill>
                  <a:srgbClr val="006666"/>
                </a:solidFill>
              </a:rPr>
              <a:t> </a:t>
            </a:r>
            <a:endParaRPr lang="en-US" sz="2000" b="1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spcBef>
                <a:spcPts val="1200"/>
              </a:spcBef>
              <a:buClr>
                <a:srgbClr val="006666"/>
              </a:buClr>
              <a:buSzPct val="90000"/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6666"/>
                </a:solidFill>
              </a:rPr>
              <a:t>Соціальна </a:t>
            </a:r>
            <a:r>
              <a:rPr lang="uk-UA" sz="1800" noProof="1" smtClean="0">
                <a:solidFill>
                  <a:srgbClr val="006666"/>
                </a:solidFill>
              </a:rPr>
              <a:t>і здоров’язбережна </a:t>
            </a:r>
            <a:r>
              <a:rPr lang="uk-UA" sz="1800" dirty="0" smtClean="0">
                <a:solidFill>
                  <a:srgbClr val="006666"/>
                </a:solidFill>
              </a:rPr>
              <a:t>освітня галузь  (100%)</a:t>
            </a: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endParaRPr lang="uk-UA" sz="1800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r>
              <a:rPr lang="uk-UA" sz="1800" dirty="0" smtClean="0">
                <a:solidFill>
                  <a:srgbClr val="006666"/>
                </a:solidFill>
              </a:rPr>
              <a:t>Громадянська та історична освітня галузь ( 30%-70%)</a:t>
            </a:r>
            <a:endParaRPr lang="en-US" sz="1800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endParaRPr lang="en-US" sz="800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endParaRPr lang="en-US" sz="800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endParaRPr lang="en-US" sz="800" dirty="0" smtClean="0">
              <a:solidFill>
                <a:srgbClr val="006666"/>
              </a:solidFill>
            </a:endParaRPr>
          </a:p>
          <a:p>
            <a:pPr marL="273050" indent="-273050" defTabSz="1119188">
              <a:lnSpc>
                <a:spcPct val="80000"/>
              </a:lnSpc>
              <a:buClr>
                <a:srgbClr val="006666"/>
              </a:buClr>
              <a:buSzPct val="90000"/>
              <a:buFont typeface="Wingdings" pitchFamily="2" charset="2"/>
              <a:buChar char="ü"/>
            </a:pPr>
            <a:endParaRPr lang="ru-RU" sz="800" dirty="0" smtClean="0">
              <a:solidFill>
                <a:srgbClr val="006666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16016" y="1700808"/>
            <a:ext cx="4176464" cy="4752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AutoNum type="arabicPeriod"/>
              <a:tabLst/>
              <a:defRPr/>
            </a:pPr>
            <a:endParaRPr kumimoji="0" lang="ru-RU" sz="800" b="1" i="0" u="none" strike="noStrike" kern="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5250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defRPr/>
            </a:pPr>
            <a:r>
              <a:rPr lang="uk-UA" b="1" dirty="0" smtClean="0">
                <a:solidFill>
                  <a:srgbClr val="C00000"/>
                </a:solidFill>
              </a:rPr>
              <a:t>КЛЮЧОВІ КОМПЕТЕНТНОСТІ: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95250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defRPr/>
            </a:pPr>
            <a:r>
              <a:rPr lang="uk-UA" b="1" dirty="0" smtClean="0">
                <a:solidFill>
                  <a:srgbClr val="006666"/>
                </a:solidFill>
              </a:rPr>
              <a:t>Чинні стандарти:</a:t>
            </a:r>
          </a:p>
          <a:p>
            <a:pPr marL="95250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defRPr/>
            </a:pPr>
            <a:r>
              <a:rPr lang="uk-UA" dirty="0" smtClean="0">
                <a:solidFill>
                  <a:srgbClr val="006666"/>
                </a:solidFill>
              </a:rPr>
              <a:t>Здоров'язбережна компетентність</a:t>
            </a:r>
            <a:endParaRPr lang="uk-UA" sz="1800" dirty="0" smtClean="0">
              <a:solidFill>
                <a:srgbClr val="006666"/>
              </a:solidFill>
            </a:endParaRPr>
          </a:p>
          <a:p>
            <a:pPr marL="95250" lvl="1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endParaRPr lang="uk-UA" sz="2000" dirty="0" smtClean="0">
              <a:solidFill>
                <a:srgbClr val="006666"/>
              </a:solidFill>
            </a:endParaRPr>
          </a:p>
          <a:p>
            <a:pPr marL="95250" lvl="1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endParaRPr lang="uk-UA" sz="2000" dirty="0" smtClean="0">
              <a:solidFill>
                <a:srgbClr val="006666"/>
              </a:solidFill>
            </a:endParaRPr>
          </a:p>
          <a:p>
            <a:pPr marL="95250" lvl="1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006666"/>
              </a:solidFill>
            </a:endParaRPr>
          </a:p>
          <a:p>
            <a:pPr marL="95250" lvl="1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r>
              <a:rPr lang="ru-RU" sz="2000" dirty="0" smtClean="0">
                <a:solidFill>
                  <a:srgbClr val="006666"/>
                </a:solidFill>
              </a:rPr>
              <a:t>__________________</a:t>
            </a:r>
          </a:p>
          <a:p>
            <a:pPr marL="95250" algn="l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endParaRPr lang="ru-RU" sz="1800" dirty="0" smtClean="0"/>
          </a:p>
          <a:p>
            <a:pPr marL="95250">
              <a:lnSpc>
                <a:spcPct val="80000"/>
              </a:lnSpc>
              <a:buClr>
                <a:schemeClr val="folHlink"/>
              </a:buClr>
              <a:buSzPct val="60000"/>
              <a:defRPr/>
            </a:pPr>
            <a:r>
              <a:rPr lang="uk-UA" sz="1800" b="1" dirty="0" smtClean="0">
                <a:solidFill>
                  <a:srgbClr val="006666"/>
                </a:solidFill>
              </a:rPr>
              <a:t>Нова українська школа:</a:t>
            </a:r>
          </a:p>
          <a:p>
            <a:pPr marL="635000" lvl="2" indent="-177800" algn="l">
              <a:lnSpc>
                <a:spcPct val="85000"/>
              </a:lnSpc>
              <a:spcBef>
                <a:spcPts val="60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r>
              <a:rPr lang="uk-UA" sz="1800" dirty="0" smtClean="0">
                <a:solidFill>
                  <a:srgbClr val="006666"/>
                </a:solidFill>
              </a:rPr>
              <a:t>Екологічна грамотність</a:t>
            </a:r>
            <a:br>
              <a:rPr lang="uk-UA" sz="1800" dirty="0" smtClean="0">
                <a:solidFill>
                  <a:srgbClr val="006666"/>
                </a:solidFill>
              </a:rPr>
            </a:br>
            <a:r>
              <a:rPr lang="uk-UA" sz="1800" dirty="0" smtClean="0">
                <a:solidFill>
                  <a:srgbClr val="006666"/>
                </a:solidFill>
              </a:rPr>
              <a:t> і здорове життя</a:t>
            </a:r>
          </a:p>
          <a:p>
            <a:pPr marL="635000" lvl="2" indent="-177800" algn="l">
              <a:lnSpc>
                <a:spcPct val="85000"/>
              </a:lnSpc>
              <a:spcBef>
                <a:spcPts val="60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r>
              <a:rPr lang="uk-UA" sz="1800" dirty="0" smtClean="0">
                <a:solidFill>
                  <a:srgbClr val="006666"/>
                </a:solidFill>
              </a:rPr>
              <a:t>Уміння вчитися впродовж життя</a:t>
            </a:r>
          </a:p>
          <a:p>
            <a:pPr marL="635000" lvl="2" indent="-177800" algn="l">
              <a:lnSpc>
                <a:spcPct val="85000"/>
              </a:lnSpc>
              <a:spcBef>
                <a:spcPts val="60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r>
              <a:rPr lang="uk-UA" sz="1800" dirty="0" smtClean="0">
                <a:solidFill>
                  <a:srgbClr val="006666"/>
                </a:solidFill>
              </a:rPr>
              <a:t>Соціальна і громадянська компетентності</a:t>
            </a:r>
          </a:p>
          <a:p>
            <a:pPr marL="635000" lvl="2" indent="-177800" algn="l">
              <a:lnSpc>
                <a:spcPct val="85000"/>
              </a:lnSpc>
              <a:spcBef>
                <a:spcPts val="60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r>
              <a:rPr lang="uk-UA" sz="1800" dirty="0" smtClean="0">
                <a:solidFill>
                  <a:srgbClr val="006666"/>
                </a:solidFill>
              </a:rPr>
              <a:t>Підприємливість</a:t>
            </a:r>
          </a:p>
          <a:p>
            <a:pPr marL="635000" lvl="2" indent="-177800" algn="l">
              <a:lnSpc>
                <a:spcPct val="85000"/>
              </a:lnSpc>
              <a:spcBef>
                <a:spcPts val="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endParaRPr lang="uk-UA" sz="2000" dirty="0" smtClean="0"/>
          </a:p>
          <a:p>
            <a:pPr marL="635000" lvl="2" indent="-177800" algn="l">
              <a:lnSpc>
                <a:spcPct val="85000"/>
              </a:lnSpc>
              <a:spcBef>
                <a:spcPts val="0"/>
              </a:spcBef>
              <a:buClr>
                <a:srgbClr val="006666"/>
              </a:buClr>
              <a:buSzPct val="70000"/>
              <a:buFont typeface="Wingdings" pitchFamily="2" charset="2"/>
              <a:buChar char="ü"/>
              <a:defRPr/>
            </a:pPr>
            <a:endParaRPr lang="uk-UA" sz="2000" dirty="0" smtClean="0">
              <a:solidFill>
                <a:srgbClr val="006666"/>
              </a:solidFill>
            </a:endParaRPr>
          </a:p>
          <a:p>
            <a:pPr marL="177800" lvl="1" indent="-177800" algn="l">
              <a:lnSpc>
                <a:spcPct val="85000"/>
              </a:lnSpc>
              <a:spcBef>
                <a:spcPts val="1200"/>
              </a:spcBef>
              <a:buClr>
                <a:srgbClr val="006666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006666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211960" y="3068960"/>
            <a:ext cx="576064" cy="2880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211960" y="4293096"/>
            <a:ext cx="576064" cy="28803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24136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indent="-457200">
              <a:spcBef>
                <a:spcPts val="600"/>
              </a:spcBef>
              <a:defRPr/>
            </a:pPr>
            <a:r>
              <a:rPr lang="uk-UA" sz="2800" b="1" dirty="0" smtClean="0">
                <a:solidFill>
                  <a:srgbClr val="006666"/>
                </a:solidFill>
              </a:rPr>
              <a:t>Он-лайн курс</a:t>
            </a:r>
            <a:r>
              <a:rPr lang="uk-UA" sz="2800" dirty="0" smtClean="0">
                <a:solidFill>
                  <a:srgbClr val="006666"/>
                </a:solidFill>
              </a:rPr>
              <a:t> </a:t>
            </a:r>
            <a:br>
              <a:rPr lang="uk-UA" sz="2800" dirty="0" smtClean="0">
                <a:solidFill>
                  <a:srgbClr val="006666"/>
                </a:solidFill>
              </a:rPr>
            </a:br>
            <a:r>
              <a:rPr lang="ru-RU" sz="2800" b="1" dirty="0" smtClean="0">
                <a:solidFill>
                  <a:srgbClr val="006666"/>
                </a:solidFill>
              </a:rPr>
              <a:t>«</a:t>
            </a:r>
            <a:r>
              <a:rPr lang="uk-UA" sz="2800" b="1" dirty="0" smtClean="0">
                <a:solidFill>
                  <a:srgbClr val="006666"/>
                </a:solidFill>
              </a:rPr>
              <a:t>Основи здоров'язбережної компетентності</a:t>
            </a:r>
            <a:r>
              <a:rPr lang="ru-RU" sz="2800" b="1" dirty="0" smtClean="0">
                <a:solidFill>
                  <a:srgbClr val="006666"/>
                </a:solidFill>
              </a:rPr>
              <a:t>»</a:t>
            </a:r>
            <a:r>
              <a:rPr lang="uk-UA" sz="2800" b="1" dirty="0" smtClean="0">
                <a:solidFill>
                  <a:srgbClr val="006666"/>
                </a:solidFill>
              </a:rPr>
              <a:t> </a:t>
            </a:r>
            <a:br>
              <a:rPr lang="uk-UA" sz="2800" b="1" dirty="0" smtClean="0">
                <a:solidFill>
                  <a:srgbClr val="006666"/>
                </a:solidFill>
              </a:rPr>
            </a:br>
            <a:endParaRPr lang="uk-UA" sz="2800" b="1" dirty="0" smtClean="0">
              <a:solidFill>
                <a:srgbClr val="006666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51520" y="1556792"/>
            <a:ext cx="2304256" cy="4608512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endParaRPr lang="uk-UA" sz="2200" dirty="0" smtClean="0">
              <a:solidFill>
                <a:srgbClr val="006666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Обсяг – 60 академічних годин</a:t>
            </a:r>
          </a:p>
          <a:p>
            <a:pPr marL="0" algn="ctr">
              <a:spcBef>
                <a:spcPts val="0"/>
              </a:spcBef>
              <a:buNone/>
            </a:pPr>
            <a:endParaRPr lang="uk-UA" sz="2200" b="1" dirty="0" smtClean="0">
              <a:solidFill>
                <a:srgbClr val="006666"/>
              </a:solidFill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Містить</a:t>
            </a: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 5 модулів</a:t>
            </a:r>
          </a:p>
          <a:p>
            <a:pPr marL="0" algn="ctr">
              <a:spcBef>
                <a:spcPts val="0"/>
              </a:spcBef>
              <a:buNone/>
            </a:pPr>
            <a:endParaRPr lang="uk-UA" sz="2200" b="1" dirty="0" smtClean="0">
              <a:solidFill>
                <a:srgbClr val="006666"/>
              </a:solidFill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endParaRPr lang="uk-UA" sz="2200" dirty="0" smtClean="0"/>
          </a:p>
          <a:p>
            <a:pPr marL="0" algn="ctr">
              <a:spcBef>
                <a:spcPts val="0"/>
              </a:spcBef>
              <a:buNone/>
            </a:pPr>
            <a:endParaRPr lang="uk-UA" sz="2200" dirty="0" smtClean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7380312" y="4149080"/>
            <a:ext cx="8280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Двойная стрелка влево/вправо 78"/>
          <p:cNvSpPr/>
          <p:nvPr/>
        </p:nvSpPr>
        <p:spPr>
          <a:xfrm>
            <a:off x="2411760" y="3645024"/>
            <a:ext cx="504056" cy="216024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одержимое 5"/>
          <p:cNvSpPr txBox="1">
            <a:spLocks/>
          </p:cNvSpPr>
          <p:nvPr/>
        </p:nvSpPr>
        <p:spPr>
          <a:xfrm>
            <a:off x="2915816" y="4509120"/>
            <a:ext cx="28083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VAIO\Desktop\sertificat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92896"/>
            <a:ext cx="3059832" cy="2272412"/>
          </a:xfrm>
          <a:prstGeom prst="rect">
            <a:avLst/>
          </a:prstGeom>
          <a:noFill/>
        </p:spPr>
      </p:pic>
      <p:sp>
        <p:nvSpPr>
          <p:cNvPr id="29" name="Содержимое 5"/>
          <p:cNvSpPr txBox="1">
            <a:spLocks/>
          </p:cNvSpPr>
          <p:nvPr/>
        </p:nvSpPr>
        <p:spPr>
          <a:xfrm>
            <a:off x="2915816" y="3573016"/>
            <a:ext cx="28083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Содержимое 5"/>
          <p:cNvSpPr txBox="1">
            <a:spLocks/>
          </p:cNvSpPr>
          <p:nvPr/>
        </p:nvSpPr>
        <p:spPr>
          <a:xfrm>
            <a:off x="2915816" y="2564904"/>
            <a:ext cx="28083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Содержимое 5"/>
          <p:cNvSpPr txBox="1">
            <a:spLocks/>
          </p:cNvSpPr>
          <p:nvPr/>
        </p:nvSpPr>
        <p:spPr>
          <a:xfrm>
            <a:off x="2915816" y="1556792"/>
            <a:ext cx="2808312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15816" y="1772816"/>
            <a:ext cx="28083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620838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Модуль 1.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Здоров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я, безпека і превентивна освіта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2987824" y="2780928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620838" algn="l"/>
              </a:tabLst>
            </a:pPr>
            <a:r>
              <a:rPr lang="uk-UA" sz="1600" b="1" dirty="0" smtClean="0">
                <a:latin typeface="+mj-lt"/>
                <a:cs typeface="Times New Roman" pitchFamily="18" charset="0"/>
              </a:rPr>
              <a:t>Модуль 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2</a:t>
            </a:r>
            <a:r>
              <a:rPr lang="uk-UA" sz="1600" b="1" dirty="0" smtClean="0">
                <a:latin typeface="+mj-lt"/>
                <a:cs typeface="Times New Roman" pitchFamily="18" charset="0"/>
              </a:rPr>
              <a:t>  Психосоціальний розвиток дітей і підліткі</a:t>
            </a:r>
            <a:r>
              <a:rPr lang="uk-UA" sz="1600" b="1" dirty="0" smtClean="0">
                <a:latin typeface="+mj-lt"/>
              </a:rPr>
              <a:t>в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3059832" y="3573016"/>
            <a:ext cx="29523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620838" algn="l"/>
              </a:tabLst>
            </a:pPr>
            <a:r>
              <a:rPr lang="uk-UA" sz="1600" b="1" dirty="0" smtClean="0">
                <a:latin typeface="+mj-lt"/>
                <a:cs typeface="Times New Roman" pitchFamily="18" charset="0"/>
              </a:rPr>
              <a:t>Модуль 3. Тематика шкільних курсів з питань безпеки і здоров’я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1" name="Rectangle 2"/>
          <p:cNvSpPr>
            <a:spLocks noChangeArrowheads="1"/>
          </p:cNvSpPr>
          <p:nvPr/>
        </p:nvSpPr>
        <p:spPr bwMode="auto">
          <a:xfrm>
            <a:off x="3059832" y="4644425"/>
            <a:ext cx="273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620838" algn="l"/>
              </a:tabLst>
            </a:pPr>
            <a:r>
              <a:rPr lang="uk-UA" sz="1600" b="1" dirty="0" smtClean="0">
                <a:cs typeface="Times New Roman" pitchFamily="18" charset="0"/>
              </a:rPr>
              <a:t>Модуль 4. Методика викладання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42" name="Содержимое 5"/>
          <p:cNvSpPr txBox="1">
            <a:spLocks/>
          </p:cNvSpPr>
          <p:nvPr/>
        </p:nvSpPr>
        <p:spPr>
          <a:xfrm>
            <a:off x="2915816" y="5445224"/>
            <a:ext cx="280831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2987824" y="5589240"/>
            <a:ext cx="2736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620838" algn="l"/>
              </a:tabLst>
            </a:pPr>
            <a:r>
              <a:rPr lang="uk-UA" sz="1600" b="1" dirty="0" smtClean="0">
                <a:latin typeface="+mj-lt"/>
                <a:cs typeface="Times New Roman" pitchFamily="18" charset="0"/>
              </a:rPr>
              <a:t>Модуль 4. Моніторинг і оцінка результатів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48" name="Двойная стрелка влево/вправо 47"/>
          <p:cNvSpPr/>
          <p:nvPr/>
        </p:nvSpPr>
        <p:spPr>
          <a:xfrm>
            <a:off x="5580112" y="3429000"/>
            <a:ext cx="504056" cy="216024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indent="-457200">
              <a:spcBef>
                <a:spcPts val="600"/>
              </a:spcBef>
              <a:defRPr/>
            </a:pPr>
            <a:r>
              <a:rPr lang="uk-UA" sz="2700" b="1" dirty="0" smtClean="0">
                <a:solidFill>
                  <a:srgbClr val="006666"/>
                </a:solidFill>
              </a:rPr>
              <a:t>Он-лайн курс з розвитку </a:t>
            </a:r>
            <a:br>
              <a:rPr lang="uk-UA" sz="2700" b="1" dirty="0" smtClean="0">
                <a:solidFill>
                  <a:srgbClr val="006666"/>
                </a:solidFill>
              </a:rPr>
            </a:br>
            <a:r>
              <a:rPr lang="uk-UA" sz="2700" b="1" dirty="0" smtClean="0">
                <a:solidFill>
                  <a:srgbClr val="006666"/>
                </a:solidFill>
              </a:rPr>
              <a:t>соціальних навичок </a:t>
            </a:r>
            <a:r>
              <a:rPr lang="ru-RU" sz="2700" b="1" dirty="0" smtClean="0">
                <a:solidFill>
                  <a:srgbClr val="006666"/>
                </a:solidFill>
              </a:rPr>
              <a:t>«</a:t>
            </a:r>
            <a:r>
              <a:rPr lang="uk-UA" sz="2700" b="1" dirty="0" smtClean="0">
                <a:solidFill>
                  <a:srgbClr val="006666"/>
                </a:solidFill>
              </a:rPr>
              <a:t>Вчимося жити разом</a:t>
            </a:r>
            <a:r>
              <a:rPr lang="ru-RU" sz="2700" dirty="0" smtClean="0">
                <a:solidFill>
                  <a:srgbClr val="006666"/>
                </a:solidFill>
              </a:rPr>
              <a:t>»</a:t>
            </a:r>
            <a:r>
              <a:rPr lang="ru-RU" sz="2800" dirty="0" smtClean="0">
                <a:solidFill>
                  <a:srgbClr val="006666"/>
                </a:solidFill>
              </a:rPr>
              <a:t/>
            </a:r>
            <a:br>
              <a:rPr lang="ru-RU" sz="2800" dirty="0" smtClean="0">
                <a:solidFill>
                  <a:srgbClr val="006666"/>
                </a:solidFill>
              </a:rPr>
            </a:br>
            <a:r>
              <a:rPr lang="ru-RU" sz="2200" dirty="0" smtClean="0">
                <a:solidFill>
                  <a:srgbClr val="006666"/>
                </a:solidFill>
              </a:rPr>
              <a:t> 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uk-UA" sz="2200" dirty="0" smtClean="0">
              <a:solidFill>
                <a:srgbClr val="006666"/>
              </a:solidFill>
            </a:endParaRPr>
          </a:p>
        </p:txBody>
      </p:sp>
      <p:pic>
        <p:nvPicPr>
          <p:cNvPr id="1027" name="Picture 3" descr="C:\Users\VAIO\Desktop\sertificat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3484987" cy="2130062"/>
          </a:xfrm>
          <a:prstGeom prst="rect">
            <a:avLst/>
          </a:prstGeom>
          <a:noFill/>
        </p:spPr>
      </p:pic>
      <p:pic>
        <p:nvPicPr>
          <p:cNvPr id="22533" name="Picture 5" descr="C:\Users\VAIO\Desktop\Безымянный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84784"/>
            <a:ext cx="5276542" cy="5184576"/>
          </a:xfrm>
          <a:prstGeom prst="rect">
            <a:avLst/>
          </a:prstGeom>
          <a:noFill/>
        </p:spPr>
      </p:pic>
      <p:sp>
        <p:nvSpPr>
          <p:cNvPr id="39" name="Содержимое 5"/>
          <p:cNvSpPr>
            <a:spLocks noGrp="1"/>
          </p:cNvSpPr>
          <p:nvPr>
            <p:ph sz="quarter" idx="4"/>
          </p:nvPr>
        </p:nvSpPr>
        <p:spPr>
          <a:xfrm>
            <a:off x="179512" y="1412776"/>
            <a:ext cx="1944216" cy="252028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ctr">
              <a:spcBef>
                <a:spcPts val="0"/>
              </a:spcBef>
              <a:buNone/>
            </a:pPr>
            <a:endParaRPr lang="uk-UA" sz="2200" dirty="0" smtClean="0">
              <a:solidFill>
                <a:srgbClr val="006666"/>
              </a:solidFill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Обсяг – 30 академічних годин</a:t>
            </a:r>
          </a:p>
          <a:p>
            <a:pPr marL="0" algn="ctr">
              <a:spcBef>
                <a:spcPts val="0"/>
              </a:spcBef>
              <a:buNone/>
            </a:pPr>
            <a:endParaRPr lang="uk-UA" sz="2200" b="1" dirty="0" smtClean="0">
              <a:solidFill>
                <a:srgbClr val="006666"/>
              </a:solidFill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Містить</a:t>
            </a:r>
          </a:p>
          <a:p>
            <a:pPr marL="0" algn="ctr">
              <a:spcBef>
                <a:spcPts val="0"/>
              </a:spcBef>
              <a:buNone/>
            </a:pPr>
            <a:r>
              <a:rPr lang="uk-UA" sz="2200" b="1" dirty="0" smtClean="0">
                <a:solidFill>
                  <a:srgbClr val="006666"/>
                </a:solidFill>
                <a:cs typeface="Times New Roman" pitchFamily="18" charset="0"/>
              </a:rPr>
              <a:t> 5 модулів</a:t>
            </a:r>
          </a:p>
          <a:p>
            <a:pPr marL="0" algn="ctr">
              <a:spcBef>
                <a:spcPts val="0"/>
              </a:spcBef>
              <a:buNone/>
            </a:pPr>
            <a:endParaRPr lang="uk-UA" sz="2200" b="1" dirty="0" smtClean="0">
              <a:solidFill>
                <a:srgbClr val="006666"/>
              </a:solidFill>
              <a:cs typeface="Times New Roman" pitchFamily="18" charset="0"/>
            </a:endParaRPr>
          </a:p>
          <a:p>
            <a:pPr marL="0" algn="ctr">
              <a:spcBef>
                <a:spcPts val="0"/>
              </a:spcBef>
              <a:buNone/>
            </a:pPr>
            <a:endParaRPr lang="uk-UA" sz="2200" dirty="0" smtClean="0"/>
          </a:p>
          <a:p>
            <a:pPr marL="0" algn="ctr">
              <a:spcBef>
                <a:spcPts val="0"/>
              </a:spcBef>
              <a:buNone/>
            </a:pPr>
            <a:endParaRPr lang="uk-UA" sz="2200" dirty="0" smtClean="0"/>
          </a:p>
        </p:txBody>
      </p:sp>
      <p:sp>
        <p:nvSpPr>
          <p:cNvPr id="42" name="Стрелка вправо 41"/>
          <p:cNvSpPr/>
          <p:nvPr/>
        </p:nvSpPr>
        <p:spPr>
          <a:xfrm rot="9353190">
            <a:off x="3033095" y="3689691"/>
            <a:ext cx="648072" cy="36004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Стрелка вправо 42"/>
          <p:cNvSpPr/>
          <p:nvPr/>
        </p:nvSpPr>
        <p:spPr>
          <a:xfrm rot="561034">
            <a:off x="2215934" y="2097130"/>
            <a:ext cx="1362448" cy="36004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153</Words>
  <Application>Microsoft Office PowerPoint</Application>
  <PresentationFormat>Экран (4:3)</PresentationFormat>
  <Paragraphs>69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Двокомпонентна модель підготовки вчителів з методики формування здоров'язбережної і соціальної  компетентності  </vt:lpstr>
      <vt:lpstr>Складові  двокомпонентної  моделі підготовки вчителів</vt:lpstr>
      <vt:lpstr>Освітні галузі і ключові компетентності  на які спрямована двокомпонентна модель підготовки вчителів</vt:lpstr>
      <vt:lpstr>Он-лайн курс  «Основи здоров'язбережної компетентності»  </vt:lpstr>
      <vt:lpstr>Он-лайн курс з розвитку  соціальних навичок «Вчимося жити разом»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Vaio</dc:creator>
  <cp:lastModifiedBy>VAIO</cp:lastModifiedBy>
  <cp:revision>198</cp:revision>
  <dcterms:created xsi:type="dcterms:W3CDTF">2016-04-16T08:56:09Z</dcterms:created>
  <dcterms:modified xsi:type="dcterms:W3CDTF">2017-11-15T09:52:14Z</dcterms:modified>
</cp:coreProperties>
</file>