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  <p:sldMasterId id="2147484106" r:id="rId2"/>
  </p:sldMasterIdLst>
  <p:notesMasterIdLst>
    <p:notesMasterId r:id="rId19"/>
  </p:notesMasterIdLst>
  <p:sldIdLst>
    <p:sldId id="277" r:id="rId3"/>
    <p:sldId id="279" r:id="rId4"/>
    <p:sldId id="262" r:id="rId5"/>
    <p:sldId id="260" r:id="rId6"/>
    <p:sldId id="259" r:id="rId7"/>
    <p:sldId id="264" r:id="rId8"/>
    <p:sldId id="276" r:id="rId9"/>
    <p:sldId id="261" r:id="rId10"/>
    <p:sldId id="266" r:id="rId11"/>
    <p:sldId id="270" r:id="rId12"/>
    <p:sldId id="268" r:id="rId13"/>
    <p:sldId id="267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008000"/>
    <a:srgbClr val="00FFFF"/>
    <a:srgbClr val="009900"/>
    <a:srgbClr val="FFFF00"/>
    <a:srgbClr val="FFFF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3639A-79AA-47B0-8807-AAE8186708F5}" type="datetimeFigureOut">
              <a:rPr lang="ru-RU"/>
              <a:pPr>
                <a:defRPr/>
              </a:pPr>
              <a:t>20.06.2014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B486749-2164-43D2-9A18-D5817796E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64448C-3325-417B-AF6A-130815736BB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162A52-E0F6-4A60-BA03-3275E59F9F59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FE6B9-10BE-4949-8945-E66624731DD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F1F8B1-27E3-4C61-B3B4-68E8A1B87915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2DE70D-A3A6-4DE5-8346-493AC8E36C1B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F31F7-3003-40FD-ADDF-D166B5075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17167-B202-4753-9E7F-E550CCDD3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1F49-430F-4BDF-A7B4-DCB2CB4C7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9CE54-34BB-4EEB-9786-B1EF477EE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2BE7F-639D-4110-9E10-EDC7BA29D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F174-8940-4F04-A48C-D79079A9C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65771-014E-4852-8CA9-95F9FA055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D4EBB-D5EB-41D3-8B08-60A49F185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474F2-D1B5-4AC3-B7D9-733160A47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CDFFD-EBB5-4DCA-9827-EE3354E18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F06D-A010-429F-A018-757A8673E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2420-645C-40F5-A246-7152DF698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91FB2-E335-4773-913F-0E372E4C0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69F9C-D8C2-4AB6-8DC4-E83C873F8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027C-2BAD-4EFD-A3AD-1CE74742D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9897-2E6A-461C-88B7-75ADF44F8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869FB-6870-4020-BE92-82566493B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1DB7-F118-4B4E-873C-3B8C3A76A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326F-CF36-405F-B170-3F2F9B477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8BBEF-7CC5-4E47-BB11-E5D157C41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85A7-3E52-4006-A0E9-5921E19FF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3331C-D27B-41D7-A93D-AE5EAEB9F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4651-8C6C-47E3-91DF-D25450EAB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62B0ED-47C4-422D-8737-E83C18708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3CF960-F40F-4CBE-B581-826AE2CCD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19" r:id="rId1"/>
    <p:sldLayoutId id="2147484410" r:id="rId2"/>
    <p:sldLayoutId id="2147484420" r:id="rId3"/>
    <p:sldLayoutId id="2147484411" r:id="rId4"/>
    <p:sldLayoutId id="214748442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  <p:sldLayoutId id="214748441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42;&#1086;&#1089;&#1087;&#1080;&#1090;&#1072;&#1085;&#1085;&#1086;&#1089;&#1090;&#1100;%20Word.docx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43600" y="4800600"/>
            <a:ext cx="2590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>
                <a:solidFill>
                  <a:srgbClr val="0000FF"/>
                </a:solidFill>
              </a:rPr>
              <a:t>Заступник директора </a:t>
            </a:r>
          </a:p>
          <a:p>
            <a:pPr algn="ctr"/>
            <a:r>
              <a:rPr lang="uk-UA">
                <a:solidFill>
                  <a:srgbClr val="0000FF"/>
                </a:solidFill>
              </a:rPr>
              <a:t>з  виховної роботи</a:t>
            </a:r>
          </a:p>
          <a:p>
            <a:pPr algn="ctr"/>
            <a:r>
              <a:rPr lang="uk-UA">
                <a:solidFill>
                  <a:srgbClr val="0000FF"/>
                </a:solidFill>
              </a:rPr>
              <a:t>Гудько Любов Василівна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810000" y="609600"/>
            <a:ext cx="4114800" cy="4038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uk-UA" sz="3200" b="1" i="1" smtClean="0">
                <a:solidFill>
                  <a:srgbClr val="008000"/>
                </a:solidFill>
              </a:rPr>
              <a:t>Система роботи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3200" b="1" i="1" smtClean="0">
                <a:solidFill>
                  <a:srgbClr val="008000"/>
                </a:solidFill>
              </a:rPr>
              <a:t> школи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3200" b="1" i="1" smtClean="0">
                <a:solidFill>
                  <a:srgbClr val="008000"/>
                </a:solidFill>
              </a:rPr>
              <a:t>з превентивного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3200" b="1" i="1" smtClean="0">
                <a:solidFill>
                  <a:srgbClr val="008000"/>
                </a:solidFill>
              </a:rPr>
              <a:t>виховання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1400" smtClean="0"/>
              <a:t>Щоб стати хорошим учителем, достатньо зробити один крок уперед, але,  щоб  досягти чогось у житті - потрібно докласти чимало  зусиль, і наполегливо йти до поставленої мети</a:t>
            </a:r>
            <a:endParaRPr lang="uk-UA" sz="1400" b="1" i="1" smtClean="0">
              <a:solidFill>
                <a:srgbClr val="0080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3200" b="1" i="1" smtClean="0">
              <a:solidFill>
                <a:srgbClr val="008000"/>
              </a:solidFill>
            </a:endParaRP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5181600" y="7315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3000375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85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85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385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85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385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85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85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85" decel="100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85" decel="100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385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385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200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uk-UA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b="1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1" u="sng" smtClean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Педагогічна превенція (рівні):</a:t>
            </a:r>
            <a:r>
              <a:rPr lang="ru-RU" smtClean="0">
                <a:solidFill>
                  <a:srgbClr val="0000FF"/>
                </a:solidFill>
              </a:rPr>
              <a:t/>
            </a:r>
            <a:br>
              <a:rPr lang="ru-RU" smtClean="0">
                <a:solidFill>
                  <a:srgbClr val="0000FF"/>
                </a:solidFill>
              </a:rPr>
            </a:br>
            <a:endParaRPr lang="ru-RU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066800"/>
            <a:ext cx="2590800" cy="1219200"/>
          </a:xfrm>
          <a:prstGeom prst="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7030A0"/>
                </a:solidFill>
              </a:rPr>
              <a:t>Первинна профілактика</a:t>
            </a:r>
          </a:p>
          <a:p>
            <a:pPr algn="ctr">
              <a:defRPr/>
            </a:pPr>
            <a:r>
              <a:rPr lang="uk-UA" b="1" dirty="0">
                <a:solidFill>
                  <a:srgbClr val="7030A0"/>
                </a:solidFill>
              </a:rPr>
              <a:t>(рання)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1066800"/>
            <a:ext cx="2514600" cy="1219200"/>
          </a:xfrm>
          <a:prstGeom prst="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7030A0"/>
                </a:solidFill>
              </a:rPr>
              <a:t>Вторинна </a:t>
            </a:r>
          </a:p>
          <a:p>
            <a:pPr algn="ctr">
              <a:defRPr/>
            </a:pPr>
            <a:r>
              <a:rPr lang="uk-UA" b="1" dirty="0">
                <a:solidFill>
                  <a:srgbClr val="7030A0"/>
                </a:solidFill>
              </a:rPr>
              <a:t>профілактика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48400" y="1066800"/>
            <a:ext cx="2438400" cy="1219200"/>
          </a:xfrm>
          <a:prstGeom prst="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7030A0"/>
                </a:solidFill>
              </a:rPr>
              <a:t>Третинна профілактика </a:t>
            </a:r>
          </a:p>
          <a:p>
            <a:pPr algn="ctr">
              <a:defRPr/>
            </a:pPr>
            <a:r>
              <a:rPr lang="uk-UA" b="1" dirty="0">
                <a:solidFill>
                  <a:srgbClr val="7030A0"/>
                </a:solidFill>
              </a:rPr>
              <a:t>( проти рецидивна </a:t>
            </a:r>
            <a:r>
              <a:rPr lang="uk-UA" dirty="0">
                <a:solidFill>
                  <a:srgbClr val="7030A0"/>
                </a:solidFill>
              </a:rPr>
              <a:t>)</a:t>
            </a:r>
            <a:endParaRPr lang="ru-RU" dirty="0">
              <a:solidFill>
                <a:srgbClr val="7030A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1485901" y="2552700"/>
            <a:ext cx="381000" cy="3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572794" y="2513806"/>
            <a:ext cx="4572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239794" y="2513806"/>
            <a:ext cx="4572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57200" y="2743200"/>
            <a:ext cx="2514600" cy="91440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FF0000"/>
                </a:solidFill>
              </a:rPr>
              <a:t>Соціально – педагогічна профілактика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57600" y="2743200"/>
            <a:ext cx="2362200" cy="91440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FF0000"/>
                </a:solidFill>
              </a:rPr>
              <a:t>Превентивна допомога і корекція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24600" y="2743200"/>
            <a:ext cx="2286000" cy="91440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FF0000"/>
                </a:solidFill>
              </a:rPr>
              <a:t>Адаптація, реабілітація, ресоціалізація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73" name="Picture 4" descr="E:\Воспитание\рисунки\гифы\8в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724400"/>
            <a:ext cx="12573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754562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Оновлення виховання шляхом впровадження активних форм і методів виховного впливу на основі досягнень сучасної педагогічної науки 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defRPr/>
            </a:pPr>
            <a:endParaRPr lang="uk-UA" sz="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Соціологізація школяра , перетворення його як об'єкта на суб'єкт виховного процесу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defRPr/>
            </a:pPr>
            <a:endParaRPr lang="uk-UA" sz="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Системне планування превентивного виховання , визначення чіткої структури  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defRPr/>
            </a:pPr>
            <a:endParaRPr lang="uk-UA" sz="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Стимулювання позитивної соціальної орієнтації учнів  </a:t>
            </a:r>
            <a:endParaRPr lang="uk-UA" sz="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defRPr/>
            </a:pPr>
            <a:endParaRPr lang="uk-UA" sz="9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Інформаційне забезпечення : аналіз, звіти, діаграми, самоосвіта педагогів, м\о кл. керівників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defRPr/>
            </a:pPr>
            <a:endParaRPr lang="uk-UA" sz="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SzPct val="104000"/>
              <a:buFont typeface="Wingdings" pitchFamily="2" charset="2"/>
              <a:buChar char="ü"/>
              <a:defRPr/>
            </a:pP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Управлінські рішення: річний план роботи школи, довідки, накази,  рішення педради, то що.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53536"/>
            <a:ext cx="8839200" cy="1499064"/>
          </a:xfrm>
        </p:spPr>
        <p:txBody>
          <a:bodyPr>
            <a:no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uk-UA" sz="3600" b="1" u="sng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Основні педагогічні умови</a:t>
            </a:r>
            <a:r>
              <a:rPr lang="uk-UA" sz="3600" b="1" u="sng" smtClean="0">
                <a:solidFill>
                  <a:srgbClr val="00B050"/>
                </a:solidFill>
              </a:rPr>
              <a:t> </a:t>
            </a:r>
            <a:r>
              <a:rPr lang="ru-RU" sz="3600" b="1" smtClean="0">
                <a:solidFill>
                  <a:srgbClr val="00B050"/>
                </a:solidFill>
              </a:rPr>
              <a:t/>
            </a:r>
            <a:br>
              <a:rPr lang="ru-RU" sz="3600" b="1" smtClean="0">
                <a:solidFill>
                  <a:srgbClr val="00B050"/>
                </a:solidFill>
              </a:rPr>
            </a:br>
            <a:r>
              <a:rPr lang="uk-UA" sz="3600" b="1" u="sng" smtClean="0">
                <a:solidFill>
                  <a:srgbClr val="00B050"/>
                </a:solidFill>
              </a:rPr>
              <a:t>реалізації якісного превентивного виховання </a:t>
            </a:r>
            <a:endParaRPr lang="ru-RU" sz="36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E:\Воспитание\ВОСПЕТ работа\рисунки\учителя\ee362b4e71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36909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3505200" cy="45720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2800" b="1" u="sng" dirty="0" smtClean="0">
              <a:solidFill>
                <a:srgbClr val="00B05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2800" b="1" u="sng" dirty="0" smtClean="0">
              <a:solidFill>
                <a:srgbClr val="00B05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2800" b="1" u="sng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Планування </a:t>
            </a:r>
            <a:br>
              <a:rPr lang="uk-UA" sz="2800" b="1" u="sng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2800" b="1" u="sng" dirty="0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превентивного  виховання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81400" y="381000"/>
            <a:ext cx="5257800" cy="5791200"/>
          </a:xfrm>
        </p:spPr>
        <p:txBody>
          <a:bodyPr/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відображається в розділах річного плану роботи школи : </a:t>
            </a:r>
            <a:endParaRPr lang="ru-RU" sz="20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Виховні заходи з превентивного виховання учнів  1-11 класів;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Комплексні заходи з попередження правопорушень , безпритульності  та асоціальної поведінки учнів;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Комплексний план роботи з формування навичок здорового способу життя ;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сумісної профілактичної діяльності школи і відповідних служб міста;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Комплексний та індивідуальні плани роботи з дітьми девіантної поведінки ;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Комплексний план заходів роботи з батьками ( батьківський лекторій, заходи з попередження насилля в родині,) та індивідуальні плани роботи з асоціальними родинами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uk-UA" sz="4000" b="1" u="sng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Очікувані   виховні   досягнення :</a:t>
            </a:r>
            <a:r>
              <a:rPr lang="ru-RU" sz="4000" b="1" smtClean="0">
                <a:solidFill>
                  <a:srgbClr val="008000"/>
                </a:solidFill>
              </a:rPr>
              <a:t/>
            </a:r>
            <a:br>
              <a:rPr lang="ru-RU" sz="4000" b="1" smtClean="0">
                <a:solidFill>
                  <a:srgbClr val="008000"/>
                </a:solidFill>
              </a:rPr>
            </a:br>
            <a:endParaRPr lang="ru-RU" sz="4000" b="1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3657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uk-UA" b="1" u="sng" smtClean="0">
                <a:solidFill>
                  <a:srgbClr val="C00000"/>
                </a:solidFill>
              </a:rPr>
              <a:t>Учнів 1—4-х класів</a:t>
            </a:r>
            <a:r>
              <a:rPr lang="uk-UA" u="sng" smtClean="0">
                <a:solidFill>
                  <a:srgbClr val="C00000"/>
                </a:solidFill>
              </a:rPr>
              <a:t> : </a:t>
            </a:r>
            <a:endParaRPr lang="ru-RU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105000"/>
              <a:buFont typeface="Wingdings" pitchFamily="2" charset="2"/>
              <a:buChar char="Ø"/>
            </a:pPr>
            <a:r>
              <a:rPr lang="uk-UA" sz="2000" smtClean="0">
                <a:solidFill>
                  <a:srgbClr val="0000FF"/>
                </a:solidFill>
              </a:rPr>
              <a:t>сформованість основ духовно-морального розвитку особистості : самооцінювання , самоконтролю, знання та навички ведення здорового способу життя , усвідомлення цінності власного життя і необхідності збереження  здоров'я  з раннього дитинства  </a:t>
            </a:r>
            <a:r>
              <a:rPr lang="uk-UA" smtClean="0">
                <a:solidFill>
                  <a:srgbClr val="0000FF"/>
                </a:solidFill>
              </a:rPr>
              <a:t>.</a:t>
            </a:r>
            <a:endParaRPr lang="ru-RU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3886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u="sng" smtClean="0">
                <a:solidFill>
                  <a:srgbClr val="C00000"/>
                </a:solidFill>
              </a:rPr>
              <a:t>Учнів 5-7-х класів : </a:t>
            </a:r>
            <a:endParaRPr lang="ru-RU" b="1" smtClean="0">
              <a:solidFill>
                <a:srgbClr val="C00000"/>
              </a:solidFill>
            </a:endParaRPr>
          </a:p>
          <a:p>
            <a:pPr eaLnBrk="1" hangingPunct="1">
              <a:buClr>
                <a:srgbClr val="C00000"/>
              </a:buClr>
              <a:buSzPct val="104000"/>
              <a:buFont typeface="Wingdings 2" pitchFamily="18" charset="2"/>
              <a:buNone/>
            </a:pPr>
            <a:r>
              <a:rPr lang="uk-UA" sz="2000" smtClean="0">
                <a:solidFill>
                  <a:srgbClr val="0000FF"/>
                </a:solidFill>
              </a:rPr>
              <a:t>Усвідомлення : </a:t>
            </a:r>
          </a:p>
          <a:p>
            <a:pPr eaLnBrk="1" hangingPunct="1"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 smtClean="0">
                <a:solidFill>
                  <a:srgbClr val="0000FF"/>
                </a:solidFill>
              </a:rPr>
              <a:t>норм та правил власної поведінки та норм соціально важливих для суспільства; </a:t>
            </a:r>
            <a:endParaRPr lang="ru-RU" sz="2000" smtClean="0">
              <a:solidFill>
                <a:srgbClr val="0000FF"/>
              </a:solidFill>
            </a:endParaRPr>
          </a:p>
          <a:p>
            <a:pPr eaLnBrk="1" hangingPunct="1"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 smtClean="0">
                <a:solidFill>
                  <a:srgbClr val="0000FF"/>
                </a:solidFill>
              </a:rPr>
              <a:t>наслідків негативного впливу шкідливих звичок на здоров'я людини; </a:t>
            </a:r>
            <a:endParaRPr lang="ru-RU" sz="2000" smtClean="0">
              <a:solidFill>
                <a:srgbClr val="0000FF"/>
              </a:solidFill>
            </a:endParaRPr>
          </a:p>
          <a:p>
            <a:pPr eaLnBrk="1" hangingPunct="1">
              <a:buClr>
                <a:srgbClr val="C00000"/>
              </a:buClr>
              <a:buSzPct val="104000"/>
              <a:buFont typeface="Wingdings" pitchFamily="2" charset="2"/>
              <a:buChar char="Ø"/>
            </a:pPr>
            <a:r>
              <a:rPr lang="uk-UA" sz="2000" smtClean="0">
                <a:solidFill>
                  <a:srgbClr val="0000FF"/>
                </a:solidFill>
              </a:rPr>
              <a:t>сформованість активної життєвої позиції щодо негативних проявів у соціумі;</a:t>
            </a:r>
            <a:endParaRPr lang="ru-RU" sz="2000" smtClean="0">
              <a:solidFill>
                <a:srgbClr val="0000FF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18437" name="Picture 7" descr="E:\Воспитание\ВОСПЕТ работа\рисунки\ДЕТИ\ученики\Пара мальчик и девочка\33513e45d6d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33800"/>
            <a:ext cx="22304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u="sng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Очікувані   виховні   досягнення :</a:t>
            </a:r>
            <a:endParaRPr lang="ru-RU" sz="360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419600" cy="4876800"/>
          </a:xfrm>
        </p:spPr>
        <p:txBody>
          <a:bodyPr>
            <a:normAutofit fontScale="25000" lnSpcReduction="20000"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7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 8-9-х класів</a:t>
            </a:r>
            <a:r>
              <a:rPr lang="uk-UA" sz="72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45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усвідомлення наслідків негативного впливу шкідливих звичок на здоров'я людини;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розуміння необхідності подолання стигматизації та дискримінації людей, що живуть з ВІЛ;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вміння визначати свій соціальний статус у соціальній групі, адаптуватися в різних життєвих ситуаціях та конструктивно впливати на них, регулювати власну поведінку; 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2000"/>
              <a:buFont typeface="Wingdings" pitchFamily="2" charset="2"/>
              <a:buChar char="Ø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розуміння особистістю своїх прав, свобод, обов'язків.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45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91000" cy="4953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18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 10-11-х класів :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5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SzPct val="102000"/>
              <a:buFont typeface="Wingdings" pitchFamily="2" charset="2"/>
              <a:buChar char="Ø"/>
            </a:pPr>
            <a:r>
              <a:rPr lang="uk-UA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сформованість життєвих компетенцій, активної та громадської позиції, необхідності дотримуватись конституційно-правових норм, своїх прав, обов'язків ;</a:t>
            </a:r>
            <a:endParaRPr lang="ru-RU" sz="18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SzPct val="102000"/>
              <a:buFont typeface="Wingdings" pitchFamily="2" charset="2"/>
              <a:buChar char="Ø"/>
            </a:pPr>
            <a:r>
              <a:rPr lang="uk-UA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імунітету до асоціальних впливів, чітке розуміння необхідності ведення здорового способу життя;</a:t>
            </a:r>
            <a:endParaRPr lang="ru-RU" sz="18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SzPct val="102000"/>
              <a:buFont typeface="Wingdings" pitchFamily="2" charset="2"/>
              <a:buChar char="Ø"/>
            </a:pPr>
            <a:r>
              <a:rPr lang="uk-UA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готовності до виконання різних соціальних ролей;</a:t>
            </a:r>
            <a:endParaRPr lang="ru-RU" sz="18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SzPct val="102000"/>
              <a:buFont typeface="Wingdings" pitchFamily="2" charset="2"/>
              <a:buChar char="Ø"/>
            </a:pPr>
            <a:r>
              <a:rPr lang="uk-UA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наявність життєвих пріоритетів, цілей та ідеалів.</a:t>
            </a:r>
            <a:endParaRPr lang="ru-RU" sz="18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200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1800" smtClean="0">
                <a:solidFill>
                  <a:srgbClr val="0000FF"/>
                </a:solidFill>
              </a:rPr>
              <a:t>рівень загальної вихованості учнів школи;</a:t>
            </a:r>
            <a:endParaRPr lang="ru-RU" sz="180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1800" smtClean="0">
                <a:solidFill>
                  <a:srgbClr val="0000FF"/>
                </a:solidFill>
              </a:rPr>
              <a:t>рівень самооцінки учнів;</a:t>
            </a:r>
            <a:endParaRPr lang="ru-RU" sz="180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1800" smtClean="0">
                <a:solidFill>
                  <a:srgbClr val="0000FF"/>
                </a:solidFill>
              </a:rPr>
              <a:t>орієнтація  на здоровий спосіб життя, дотримання його норм в повсякденні;</a:t>
            </a:r>
            <a:endParaRPr lang="ru-RU" sz="180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1800" smtClean="0">
                <a:solidFill>
                  <a:srgbClr val="0000FF"/>
                </a:solidFill>
              </a:rPr>
              <a:t>наявність (відсутність) сформованих шкідливих звичок у дітей і підлітків;</a:t>
            </a:r>
            <a:endParaRPr lang="ru-RU" sz="180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1800" smtClean="0">
                <a:solidFill>
                  <a:srgbClr val="0000FF"/>
                </a:solidFill>
              </a:rPr>
              <a:t>наявність скоєних правопорушень, злочинів учнями школи , ступінь їх важкості;</a:t>
            </a:r>
            <a:endParaRPr lang="ru-RU" sz="180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1800" smtClean="0">
                <a:solidFill>
                  <a:srgbClr val="0000FF"/>
                </a:solidFill>
              </a:rPr>
              <a:t>показник кількості учнів , що знаходяться на обліку в школі, ВКМСД, ССД.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1800" smtClean="0">
                <a:solidFill>
                  <a:srgbClr val="0000FF"/>
                </a:solidFill>
              </a:rPr>
              <a:t> динаміка пропусків занять учнями без поважних причин ; </a:t>
            </a:r>
            <a:endParaRPr lang="ru-RU" sz="180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endParaRPr lang="ru-RU" smtClean="0"/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94264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uk-UA" sz="2400" b="1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700" b="1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Показники  успішності превентивного виховання : </a:t>
            </a:r>
            <a:r>
              <a:rPr lang="ru-RU" sz="27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E:\Воспитание\ВОСПЕТ работа\рисунки\Безликие человечки\0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267200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91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uk-UA" sz="2400" smtClean="0">
                <a:solidFill>
                  <a:srgbClr val="008000"/>
                </a:solidFill>
              </a:rPr>
              <a:t>реалізується засобами </a:t>
            </a:r>
            <a:r>
              <a:rPr lang="uk-UA" sz="3000" smtClean="0">
                <a:solidFill>
                  <a:srgbClr val="008000"/>
                </a:solidFill>
              </a:rPr>
              <a:t>:</a:t>
            </a:r>
            <a:r>
              <a:rPr lang="uk-UA" smtClean="0">
                <a:solidFill>
                  <a:srgbClr val="008000"/>
                </a:solidFill>
              </a:rPr>
              <a:t> </a:t>
            </a:r>
            <a:endParaRPr lang="ru-RU" smtClean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105000"/>
              <a:buFont typeface="Wingdings" pitchFamily="2" charset="2"/>
              <a:buChar char="Ø"/>
            </a:pPr>
            <a:r>
              <a:rPr lang="uk-UA" smtClean="0">
                <a:solidFill>
                  <a:srgbClr val="0000FF"/>
                </a:solidFill>
              </a:rPr>
              <a:t>аналіз рівня вихованості учнів школи ;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105000"/>
              <a:buFont typeface="Wingdings" pitchFamily="2" charset="2"/>
              <a:buChar char="Ø"/>
            </a:pPr>
            <a:r>
              <a:rPr lang="uk-UA" smtClean="0">
                <a:solidFill>
                  <a:srgbClr val="0000FF"/>
                </a:solidFill>
              </a:rPr>
              <a:t>виконання вимог «всеобучу»;</a:t>
            </a:r>
            <a:endParaRPr lang="ru-RU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105000"/>
              <a:buFont typeface="Wingdings" pitchFamily="2" charset="2"/>
              <a:buChar char="Ø"/>
            </a:pPr>
            <a:r>
              <a:rPr lang="uk-UA" smtClean="0">
                <a:solidFill>
                  <a:srgbClr val="0000FF"/>
                </a:solidFill>
              </a:rPr>
              <a:t>контроль відвідування занять учнями школи  адміністрацією , його системний  моніторинг ;</a:t>
            </a:r>
            <a:endParaRPr lang="ru-RU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105000"/>
              <a:buFont typeface="Wingdings" pitchFamily="2" charset="2"/>
              <a:buChar char="Ø"/>
            </a:pPr>
            <a:r>
              <a:rPr lang="uk-UA" smtClean="0">
                <a:solidFill>
                  <a:srgbClr val="0000FF"/>
                </a:solidFill>
              </a:rPr>
              <a:t>контроль рівня обізнаності класних керівників з зазначеного питання ;</a:t>
            </a:r>
            <a:endParaRPr lang="ru-RU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105000"/>
              <a:buFont typeface="Wingdings" pitchFamily="2" charset="2"/>
              <a:buChar char="Ø"/>
            </a:pPr>
            <a:r>
              <a:rPr lang="uk-UA" smtClean="0">
                <a:solidFill>
                  <a:srgbClr val="0000FF"/>
                </a:solidFill>
              </a:rPr>
              <a:t>відвідування</a:t>
            </a:r>
            <a:r>
              <a:rPr lang="uk-UA" smtClean="0">
                <a:solidFill>
                  <a:srgbClr val="002060"/>
                </a:solidFill>
              </a:rPr>
              <a:t> </a:t>
            </a:r>
            <a:r>
              <a:rPr lang="uk-UA" smtClean="0">
                <a:solidFill>
                  <a:srgbClr val="0000FF"/>
                </a:solidFill>
              </a:rPr>
              <a:t>тематичних класних годин ;</a:t>
            </a:r>
            <a:endParaRPr lang="ru-RU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Pct val="105000"/>
              <a:buFont typeface="Wingdings" pitchFamily="2" charset="2"/>
              <a:buChar char="Ø"/>
            </a:pPr>
            <a:r>
              <a:rPr lang="uk-UA" smtClean="0">
                <a:solidFill>
                  <a:srgbClr val="0000FF"/>
                </a:solidFill>
              </a:rPr>
              <a:t>щоквартальний аналіз роботи школи і прийняття управлінських рішень , динаміка розвитку .</a:t>
            </a:r>
            <a:endParaRPr lang="ru-RU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458200" cy="1118064"/>
          </a:xfrm>
        </p:spPr>
        <p:txBody>
          <a:bodyPr>
            <a:no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uk-UA" sz="3200" b="1" u="sng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Контрольно – аналітична  діяльність  </a:t>
            </a:r>
            <a:br>
              <a:rPr lang="uk-UA" sz="3200" b="1" u="sng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3200" b="1" u="sng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стану  превентивного виховання :</a:t>
            </a:r>
            <a:endParaRPr lang="ru-RU" sz="32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990600" y="1219200"/>
            <a:ext cx="7543800" cy="4648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00FF"/>
                </a:solidFill>
              </a:rPr>
              <a:t>                    Держава</a:t>
            </a:r>
            <a:r>
              <a:rPr lang="uk-UA" smtClean="0">
                <a:solidFill>
                  <a:srgbClr val="0000FF"/>
                </a:solidFill>
              </a:rPr>
              <a:t>, виховні інститути , здійснюють профілактику негативних проявів поведінки дітей та учнівської молоді , допомагають їм виробити імунітет до негативних впливів соціального середовища.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uk-UA" smtClean="0">
                <a:solidFill>
                  <a:srgbClr val="0000FF"/>
                </a:solidFill>
              </a:rPr>
              <a:t>    </a:t>
            </a:r>
            <a:r>
              <a:rPr lang="uk-UA" sz="2400" smtClean="0">
                <a:solidFill>
                  <a:srgbClr val="0000FF"/>
                </a:solidFill>
              </a:rPr>
              <a:t>( “ Основні орієнтири виховання ”</a:t>
            </a:r>
            <a:r>
              <a:rPr lang="uk-UA" sz="2400" smtClean="0"/>
              <a:t> )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7171" name="Picture 3" descr="Стенд Герб и флаг Украи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219200"/>
            <a:ext cx="7239000" cy="3124200"/>
          </a:xfrm>
        </p:spPr>
        <p:txBody>
          <a:bodyPr>
            <a:normAutofit/>
          </a:bodyPr>
          <a:lstStyle/>
          <a:p>
            <a:pPr marL="265176" indent="-265176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1400" dirty="0" smtClean="0">
              <a:solidFill>
                <a:srgbClr val="66FF33"/>
              </a:solidFill>
              <a:uFill>
                <a:solidFill>
                  <a:srgbClr val="FF0000"/>
                </a:solidFill>
              </a:uFill>
              <a:latin typeface="Monotype Corsiva" pitchFamily="66" charset="0"/>
            </a:endParaRPr>
          </a:p>
          <a:p>
            <a:pPr marL="265176" indent="-265176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 цілісна система підготовчих, профілактичних дій педагогічного колективу з метою запобігання формуванню негативних звичок, рис характеру та проявам асоціальної поведінки підлітків, а також організація належного догляду за їх діяльністю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smtClean="0">
                <a:solidFill>
                  <a:srgbClr val="66FF33"/>
                </a:solidFill>
                <a:uFill>
                  <a:solidFill>
                    <a:srgbClr val="FFFF00"/>
                  </a:solidFill>
                </a:uFill>
                <a:latin typeface="Monotype Corsiva" pitchFamily="66" charset="0"/>
              </a:rPr>
              <a:t/>
            </a:r>
            <a:br>
              <a:rPr lang="uk-UA" sz="5400" smtClean="0">
                <a:solidFill>
                  <a:srgbClr val="66FF33"/>
                </a:solidFill>
                <a:uFill>
                  <a:solidFill>
                    <a:srgbClr val="FFFF00"/>
                  </a:solidFill>
                </a:uFill>
                <a:latin typeface="Monotype Corsiva" pitchFamily="66" charset="0"/>
              </a:rPr>
            </a:br>
            <a:r>
              <a:rPr lang="uk-UA" sz="5400" smtClean="0">
                <a:solidFill>
                  <a:srgbClr val="66FF33"/>
                </a:solidFill>
                <a:uFill>
                  <a:solidFill>
                    <a:srgbClr val="FFFF00"/>
                  </a:solidFill>
                </a:uFill>
                <a:latin typeface="Monotype Corsiva" pitchFamily="66" charset="0"/>
              </a:rPr>
              <a:t/>
            </a:r>
            <a:br>
              <a:rPr lang="uk-UA" sz="5400" smtClean="0">
                <a:solidFill>
                  <a:srgbClr val="66FF33"/>
                </a:solidFill>
                <a:uFill>
                  <a:solidFill>
                    <a:srgbClr val="FFFF00"/>
                  </a:solidFill>
                </a:uFill>
                <a:latin typeface="Monotype Corsiva" pitchFamily="66" charset="0"/>
              </a:rPr>
            </a:br>
            <a:r>
              <a:rPr lang="uk-UA" sz="5400" smtClean="0">
                <a:solidFill>
                  <a:srgbClr val="66FF33"/>
                </a:solidFill>
                <a:uFill>
                  <a:solidFill>
                    <a:srgbClr val="FFFF00"/>
                  </a:solidFill>
                </a:uFill>
                <a:latin typeface="Monotype Corsiva" pitchFamily="66" charset="0"/>
              </a:rPr>
              <a:t/>
            </a:r>
            <a:br>
              <a:rPr lang="uk-UA" sz="5400" smtClean="0">
                <a:solidFill>
                  <a:srgbClr val="66FF33"/>
                </a:solidFill>
                <a:uFill>
                  <a:solidFill>
                    <a:srgbClr val="FFFF00"/>
                  </a:solidFill>
                </a:uFill>
                <a:latin typeface="Monotype Corsiva" pitchFamily="66" charset="0"/>
              </a:rPr>
            </a:br>
            <a:r>
              <a:rPr lang="uk-UA" sz="5400" smtClean="0">
                <a:solidFill>
                  <a:srgbClr val="66FF33"/>
                </a:solidFill>
                <a:uFill>
                  <a:solidFill>
                    <a:srgbClr val="FFFF00"/>
                  </a:solidFill>
                </a:uFill>
                <a:latin typeface="Monotype Corsiva" pitchFamily="66" charset="0"/>
              </a:rPr>
              <a:t>Превентивне виховання : </a:t>
            </a:r>
            <a:endParaRPr lang="ru-RU" sz="540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81000"/>
            <a:ext cx="8574088" cy="1828800"/>
          </a:xfrm>
        </p:spPr>
        <p:txBody>
          <a:bodyPr>
            <a:normAutofit fontScale="25000" lnSpcReduction="20000"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14400" u="sng" dirty="0" smtClean="0">
                <a:solidFill>
                  <a:srgbClr val="0099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Сутність :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200" dirty="0" smtClean="0">
              <a:solidFill>
                <a:srgbClr val="66FF33"/>
              </a:solidFill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 2"/>
              <a:buNone/>
              <a:defRPr/>
            </a:pPr>
            <a:r>
              <a:rPr lang="uk-UA" sz="4800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</a:t>
            </a:r>
            <a:r>
              <a:rPr lang="uk-UA" sz="7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комплексний цілеспрямований вплив на особистість у процесі її активної динамічної взаємодії із соціальними інституціями, спрямованої на фізичний, психічний, духовний,соціальний розвиток особистості; вироблення в неї імунітету до негативних впливів соціального оточення , профілактику, корекцію і подолання асоціальних проявів у поведінці дітей та молоді , а саме </a:t>
            </a:r>
            <a:r>
              <a:rPr lang="uk-UA" sz="9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 2"/>
              <a:buNone/>
              <a:defRPr/>
            </a:pPr>
            <a:endParaRPr lang="ru-RU" sz="32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правопорушень (схильність до агресії , крадіжок, брехні та інших вад, що можуть призвести до кримінальних дій);</a:t>
            </a:r>
            <a:endParaRPr lang="ru-RU" sz="9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поганих звичок (алкоголізму , наркоманії,  тютюнопаління , токсикоманії, то що );</a:t>
            </a:r>
            <a:endParaRPr lang="ru-RU" sz="9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статевих порушень  та їх наслідків ( статевої розпусти , венеричних захворювань, ВІЛ, СНІД , проституції , то що) ;</a:t>
            </a:r>
            <a:endParaRPr lang="ru-RU" sz="9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егоцентризму та екологічної брутальності (позитивне ставлення до всього, що оточує, свідомість, підвищення культури споживання , загальноприйнятні норми людської моралі, то що).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Wingdings 2" pitchFamily="18" charset="2"/>
              <a:buNone/>
              <a:defRPr/>
            </a:pPr>
            <a:endParaRPr lang="ru-RU" sz="9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Ø"/>
              <a:defRPr/>
            </a:pPr>
            <a:endParaRPr lang="ru-RU" sz="4800" dirty="0" smtClean="0"/>
          </a:p>
        </p:txBody>
      </p:sp>
      <p:pic>
        <p:nvPicPr>
          <p:cNvPr id="9219" name="Picture 4" descr="E:\Воспитание\ВОСПЕТ работа\рисунки\ЗАКОН\FAQ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029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802688" cy="2971800"/>
          </a:xfrm>
        </p:spPr>
        <p:txBody>
          <a:bodyPr>
            <a:normAutofit fontScale="325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uk-UA" sz="2400" dirty="0" smtClean="0"/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49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створення умов для формування позитивних якостей особистостей;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49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забезпечення соціально-психологічної діяльності;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49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надання комплексної психолого-педагогічної та медико-соціальної допомоги неповнолітнім;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49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забезпечення адекватної соціальної реабілітації неповнолітніх, які вчинили протиправні дії або зловживають психоактивними речовинами;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49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сприяння виробленню інтегрованих міждисциплінарних підходів, об'єднанню зусиль різних суб'єктів превентивної роботи</a:t>
            </a:r>
            <a:endParaRPr lang="ru-RU" sz="49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14315"/>
            <a:ext cx="8715377" cy="1157285"/>
          </a:xfrm>
        </p:spPr>
        <p:txBody>
          <a:bodyPr>
            <a:no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uk-UA" sz="2800" u="sng" smtClean="0">
                <a:solidFill>
                  <a:srgbClr val="008000"/>
                </a:solidFill>
              </a:rPr>
              <a:t>Завдання</a:t>
            </a:r>
            <a:br>
              <a:rPr lang="uk-UA" sz="2800" u="sng" smtClean="0">
                <a:solidFill>
                  <a:srgbClr val="008000"/>
                </a:solidFill>
              </a:rPr>
            </a:br>
            <a:r>
              <a:rPr lang="uk-UA" sz="2800" u="sng" smtClean="0">
                <a:solidFill>
                  <a:srgbClr val="008000"/>
                </a:solidFill>
              </a:rPr>
              <a:t>превентивного виховання</a:t>
            </a:r>
            <a:endParaRPr lang="ru-RU" sz="2800" u="sng" smtClean="0">
              <a:solidFill>
                <a:srgbClr val="008000"/>
              </a:solidFill>
            </a:endParaRPr>
          </a:p>
        </p:txBody>
      </p:sp>
      <p:pic>
        <p:nvPicPr>
          <p:cNvPr id="10244" name="Picture 4" descr="E:\Воспитание\ВОСПЕТ работа\рисунки\учителя\16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886200"/>
            <a:ext cx="12573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3810000"/>
          </a:xfrm>
          <a:gradFill>
            <a:gsLst>
              <a:gs pos="0">
                <a:srgbClr val="66FF33"/>
              </a:gs>
              <a:gs pos="50000">
                <a:schemeClr val="tx1"/>
              </a:gs>
              <a:gs pos="84000">
                <a:schemeClr val="tx1">
                  <a:alpha val="95000"/>
                </a:schemeClr>
              </a:gs>
            </a:gsLst>
            <a:lin ang="16200000" scaled="1"/>
          </a:gradFill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4800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Сформувати  позитивні якості особистості :  правової свідомості , уявлень, переконань, що склалися в суспільстві, почуттів, що регулюють поведінку, активної протидії порушникам законів ;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defRPr/>
            </a:pP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підвищити правову культуру всіх учасників  НВП;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defRPr/>
            </a:pP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сформувати навичку здорового способу життя;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defRPr/>
            </a:pP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втілювати профілактику вживання наркотичних , алкогольних і психотропних речовин;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надавати комплексну психолого-педагогічної допомогу неповнолітнім;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defRPr/>
            </a:pPr>
            <a:endParaRPr lang="ru-RU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 charset="2"/>
              <a:buChar char="ü"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забезпечити адекватну соціальну реабілітацію неповнолітніх,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які вчинили протиправні дії , або зловживають </a:t>
            </a:r>
            <a:r>
              <a:rPr lang="uk-UA" sz="7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психоактивними</a:t>
            </a:r>
            <a:endParaRPr lang="uk-UA" sz="7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 2" pitchFamily="18" charset="2"/>
              <a:buNone/>
              <a:defRPr/>
            </a:pPr>
            <a:r>
              <a:rPr lang="uk-UA" sz="7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речовинами</a:t>
            </a:r>
            <a:r>
              <a:rPr lang="uk-UA" sz="9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96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ct val="90000"/>
              <a:buFont typeface="Wingdings" pitchFamily="2" charset="2"/>
              <a:buChar char="Ø"/>
              <a:defRPr/>
            </a:pPr>
            <a:endParaRPr lang="ru-RU" sz="9600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u="sng" smtClean="0">
                <a:solidFill>
                  <a:srgbClr val="008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Мета </a:t>
            </a:r>
            <a:r>
              <a:rPr lang="uk-UA" sz="4000" b="1" u="sng" smtClean="0">
                <a:solidFill>
                  <a:srgbClr val="008000"/>
                </a:solidFill>
              </a:rPr>
              <a:t>:</a:t>
            </a:r>
            <a:endParaRPr lang="ru-RU" sz="4000">
              <a:solidFill>
                <a:srgbClr val="008000"/>
              </a:solidFill>
            </a:endParaRPr>
          </a:p>
        </p:txBody>
      </p:sp>
      <p:pic>
        <p:nvPicPr>
          <p:cNvPr id="11270" name="Picture 5" descr="E:\Воспитание\рисунки\Чувачки\b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4864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E:\Воспитание\рисунки\Чувачки\j753_11463356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953000"/>
            <a:ext cx="1038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6" descr="E:\Воспитание\ВОСПЕТ работа\рисунки\ДЕТИ\ученики\В мантии выпускниа\0_91aa4_db32c83b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962400"/>
            <a:ext cx="14144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2133600" y="5867400"/>
            <a:ext cx="990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486400" y="5410200"/>
            <a:ext cx="990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u="sng" smtClean="0">
                <a:solidFill>
                  <a:srgbClr val="008000"/>
                </a:solidFill>
              </a:rPr>
              <a:t>Принципи превентивного  виховання</a:t>
            </a:r>
            <a:endParaRPr lang="ru-RU" sz="3600" b="1" u="sng" smtClean="0">
              <a:solidFill>
                <a:srgbClr val="008000"/>
              </a:solidFill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304800" y="990600"/>
            <a:ext cx="3581400" cy="3962400"/>
          </a:xfrm>
          <a:prstGeom prst="flowChartMultidocument">
            <a:avLst/>
          </a:prstGeom>
          <a:gradFill>
            <a:gsLst>
              <a:gs pos="0">
                <a:schemeClr val="tx1"/>
              </a:gs>
              <a:gs pos="50000">
                <a:srgbClr val="66FF33"/>
              </a:gs>
              <a:gs pos="100000">
                <a:schemeClr val="tx1"/>
              </a:gs>
            </a:gsLst>
            <a:lin ang="162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rgbClr val="009900"/>
                </a:solidFill>
                <a:latin typeface="Monotype Corsiva" pitchFamily="66" charset="0"/>
              </a:rPr>
              <a:t>Принципи </a:t>
            </a:r>
          </a:p>
          <a:p>
            <a:pPr algn="ctr">
              <a:defRPr/>
            </a:pPr>
            <a:r>
              <a:rPr lang="uk-UA" sz="4000" b="1" dirty="0">
                <a:solidFill>
                  <a:srgbClr val="009900"/>
                </a:solidFill>
                <a:latin typeface="Monotype Corsiva" pitchFamily="66" charset="0"/>
              </a:rPr>
              <a:t>превентивного виховання : </a:t>
            </a:r>
          </a:p>
        </p:txBody>
      </p:sp>
      <p:sp>
        <p:nvSpPr>
          <p:cNvPr id="29702" name="Rectangle 6" descr="Крупная сетка"/>
          <p:cNvSpPr>
            <a:spLocks noChangeArrowheads="1"/>
          </p:cNvSpPr>
          <p:nvPr/>
        </p:nvSpPr>
        <p:spPr bwMode="auto">
          <a:xfrm>
            <a:off x="4495800" y="990600"/>
            <a:ext cx="31242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комплексності,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системності, </a:t>
            </a:r>
          </a:p>
        </p:txBody>
      </p:sp>
      <p:sp>
        <p:nvSpPr>
          <p:cNvPr id="29703" name="Rectangle 7" descr="Крупная сетка"/>
          <p:cNvSpPr>
            <a:spLocks noChangeArrowheads="1"/>
          </p:cNvSpPr>
          <p:nvPr/>
        </p:nvSpPr>
        <p:spPr bwMode="auto">
          <a:xfrm>
            <a:off x="4500563" y="1700213"/>
            <a:ext cx="3119437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науковості, </a:t>
            </a:r>
          </a:p>
        </p:txBody>
      </p:sp>
      <p:sp>
        <p:nvSpPr>
          <p:cNvPr id="29704" name="Rectangle 8" descr="Крупная сетка"/>
          <p:cNvSpPr>
            <a:spLocks noChangeArrowheads="1"/>
          </p:cNvSpPr>
          <p:nvPr/>
        </p:nvSpPr>
        <p:spPr bwMode="auto">
          <a:xfrm>
            <a:off x="4495800" y="2362200"/>
            <a:ext cx="31242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інтегрованості,</a:t>
            </a:r>
            <a:endParaRPr lang="ru-RU" sz="2000" b="1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29705" name="Rectangle 9" descr="Крупная сетка"/>
          <p:cNvSpPr>
            <a:spLocks noChangeArrowheads="1"/>
          </p:cNvSpPr>
          <p:nvPr/>
        </p:nvSpPr>
        <p:spPr bwMode="auto">
          <a:xfrm>
            <a:off x="4495800" y="3048000"/>
            <a:ext cx="31242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наступності, </a:t>
            </a:r>
          </a:p>
        </p:txBody>
      </p:sp>
      <p:sp>
        <p:nvSpPr>
          <p:cNvPr id="29706" name="Rectangle 10" descr="Крупная сетка"/>
          <p:cNvSpPr>
            <a:spLocks noChangeArrowheads="1"/>
          </p:cNvSpPr>
          <p:nvPr/>
        </p:nvSpPr>
        <p:spPr bwMode="auto">
          <a:xfrm>
            <a:off x="4495800" y="3733800"/>
            <a:ext cx="31242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конкретності,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реалістичності </a:t>
            </a:r>
            <a:endParaRPr lang="ru-RU" sz="2000" b="1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29707" name="Rectangle 11" descr="Крупная сетка"/>
          <p:cNvSpPr>
            <a:spLocks noChangeArrowheads="1"/>
          </p:cNvSpPr>
          <p:nvPr/>
        </p:nvSpPr>
        <p:spPr bwMode="auto">
          <a:xfrm>
            <a:off x="4495800" y="4419600"/>
            <a:ext cx="31242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демократизму , </a:t>
            </a:r>
          </a:p>
        </p:txBody>
      </p:sp>
      <p:sp>
        <p:nvSpPr>
          <p:cNvPr id="29708" name="Rectangle 12" descr="Крупная сетка"/>
          <p:cNvSpPr>
            <a:spLocks noChangeArrowheads="1"/>
          </p:cNvSpPr>
          <p:nvPr/>
        </p:nvSpPr>
        <p:spPr bwMode="auto">
          <a:xfrm>
            <a:off x="4495800" y="5105400"/>
            <a:ext cx="31242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мобільності, </a:t>
            </a:r>
          </a:p>
        </p:txBody>
      </p:sp>
      <p:cxnSp>
        <p:nvCxnSpPr>
          <p:cNvPr id="29712" name="AutoShape 16"/>
          <p:cNvCxnSpPr>
            <a:cxnSpLocks noChangeShapeType="1"/>
            <a:stCxn id="29701" idx="3"/>
            <a:endCxn id="29702" idx="1"/>
          </p:cNvCxnSpPr>
          <p:nvPr/>
        </p:nvCxnSpPr>
        <p:spPr bwMode="auto">
          <a:xfrm flipV="1">
            <a:off x="3886200" y="1295400"/>
            <a:ext cx="609600" cy="1676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3" name="AutoShape 17"/>
          <p:cNvCxnSpPr>
            <a:cxnSpLocks noChangeShapeType="1"/>
            <a:stCxn id="29701" idx="3"/>
            <a:endCxn id="29703" idx="1"/>
          </p:cNvCxnSpPr>
          <p:nvPr/>
        </p:nvCxnSpPr>
        <p:spPr bwMode="auto">
          <a:xfrm flipV="1">
            <a:off x="3886200" y="2005013"/>
            <a:ext cx="614363" cy="9667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4" name="AutoShape 18"/>
          <p:cNvCxnSpPr>
            <a:cxnSpLocks noChangeShapeType="1"/>
            <a:stCxn id="29701" idx="3"/>
            <a:endCxn id="29704" idx="1"/>
          </p:cNvCxnSpPr>
          <p:nvPr/>
        </p:nvCxnSpPr>
        <p:spPr bwMode="auto">
          <a:xfrm flipV="1">
            <a:off x="3886200" y="2667000"/>
            <a:ext cx="609600" cy="304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5" name="AutoShape 19"/>
          <p:cNvCxnSpPr>
            <a:cxnSpLocks noChangeShapeType="1"/>
            <a:stCxn id="29701" idx="3"/>
            <a:endCxn id="29705" idx="1"/>
          </p:cNvCxnSpPr>
          <p:nvPr/>
        </p:nvCxnSpPr>
        <p:spPr bwMode="auto">
          <a:xfrm>
            <a:off x="3886200" y="2971800"/>
            <a:ext cx="609600" cy="381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6" name="AutoShape 20"/>
          <p:cNvCxnSpPr>
            <a:cxnSpLocks noChangeShapeType="1"/>
            <a:stCxn id="29701" idx="3"/>
            <a:endCxn id="29706" idx="1"/>
          </p:cNvCxnSpPr>
          <p:nvPr/>
        </p:nvCxnSpPr>
        <p:spPr bwMode="auto">
          <a:xfrm>
            <a:off x="3886200" y="2971800"/>
            <a:ext cx="609600" cy="1066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7" name="AutoShape 21"/>
          <p:cNvCxnSpPr>
            <a:cxnSpLocks noChangeShapeType="1"/>
            <a:stCxn id="29701" idx="3"/>
            <a:endCxn id="29707" idx="1"/>
          </p:cNvCxnSpPr>
          <p:nvPr/>
        </p:nvCxnSpPr>
        <p:spPr bwMode="auto">
          <a:xfrm>
            <a:off x="3886200" y="2971800"/>
            <a:ext cx="609600" cy="1752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cxnSp>
        <p:nvCxnSpPr>
          <p:cNvPr id="29718" name="AutoShape 22"/>
          <p:cNvCxnSpPr>
            <a:cxnSpLocks noChangeShapeType="1"/>
            <a:stCxn id="29701" idx="3"/>
            <a:endCxn id="29708" idx="1"/>
          </p:cNvCxnSpPr>
          <p:nvPr/>
        </p:nvCxnSpPr>
        <p:spPr bwMode="auto">
          <a:xfrm>
            <a:off x="3886200" y="2971800"/>
            <a:ext cx="609600" cy="2438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sp>
        <p:nvSpPr>
          <p:cNvPr id="29719" name="Rectangle 23" descr="Крупная сетка"/>
          <p:cNvSpPr>
            <a:spLocks noChangeArrowheads="1"/>
          </p:cNvSpPr>
          <p:nvPr/>
        </p:nvSpPr>
        <p:spPr bwMode="auto">
          <a:xfrm>
            <a:off x="4495800" y="5791200"/>
            <a:ext cx="3124200" cy="609600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>
                <a:solidFill>
                  <a:srgbClr val="7030A0"/>
                </a:solidFill>
              </a:rPr>
              <a:t>законності</a:t>
            </a:r>
            <a:endParaRPr lang="ru-RU" sz="2000" b="1">
              <a:solidFill>
                <a:srgbClr val="7030A0"/>
              </a:solidFill>
            </a:endParaRPr>
          </a:p>
        </p:txBody>
      </p:sp>
      <p:cxnSp>
        <p:nvCxnSpPr>
          <p:cNvPr id="29720" name="AutoShape 24"/>
          <p:cNvCxnSpPr>
            <a:cxnSpLocks noChangeShapeType="1"/>
            <a:stCxn id="29701" idx="3"/>
            <a:endCxn id="29719" idx="1"/>
          </p:cNvCxnSpPr>
          <p:nvPr/>
        </p:nvCxnSpPr>
        <p:spPr bwMode="auto">
          <a:xfrm>
            <a:off x="3886200" y="2971800"/>
            <a:ext cx="609600" cy="3124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pic>
        <p:nvPicPr>
          <p:cNvPr id="12308" name="Picture 3" descr="E:\Воспитание\рисунки\Смешные дни\HOMEWORK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910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" descr="E:\Воспитание\рисунки\Чувачки\j1493_114025577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4102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 autoUpdateAnimBg="0"/>
      <p:bldP spid="29702" grpId="0" animBg="1" autoUpdateAnimBg="0"/>
      <p:bldP spid="29703" grpId="0" animBg="1" autoUpdateAnimBg="0"/>
      <p:bldP spid="29704" grpId="0" animBg="1" autoUpdateAnimBg="0"/>
      <p:bldP spid="29705" grpId="0" animBg="1" autoUpdateAnimBg="0"/>
      <p:bldP spid="29706" grpId="0" animBg="1" autoUpdateAnimBg="0"/>
      <p:bldP spid="29707" grpId="0" animBg="1" autoUpdateAnimBg="0"/>
      <p:bldP spid="29708" grpId="0" animBg="1" autoUpdateAnimBg="0"/>
      <p:bldP spid="2971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 eaLnBrk="1" hangingPunct="1">
              <a:buClr>
                <a:srgbClr val="0000FF"/>
              </a:buClr>
              <a:buSzPct val="104000"/>
              <a:buFont typeface="Wingdings" pitchFamily="2" charset="2"/>
              <a:buChar char="ü"/>
            </a:pPr>
            <a:r>
              <a:rPr lang="uk-UA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Діагностично</a:t>
            </a:r>
            <a:r>
              <a:rPr lang="uk-UA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 </a:t>
            </a:r>
            <a:r>
              <a:rPr lang="uk-UA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прогностична функція</a:t>
            </a:r>
            <a:endParaRPr lang="ru-RU" sz="28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FF"/>
              </a:buClr>
              <a:buSzPct val="104000"/>
              <a:buFont typeface="Wingdings" pitchFamily="2" charset="2"/>
              <a:buChar char="ü"/>
            </a:pPr>
            <a:r>
              <a:rPr lang="uk-UA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Корекційно - реабілітаційна функція  </a:t>
            </a:r>
            <a:endParaRPr lang="ru-RU" sz="28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FF"/>
              </a:buClr>
              <a:buSzPct val="104000"/>
              <a:buFont typeface="Wingdings" pitchFamily="2" charset="2"/>
              <a:buChar char="ü"/>
            </a:pPr>
            <a:r>
              <a:rPr lang="uk-UA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Освітньо - консультативна функція </a:t>
            </a:r>
            <a:endParaRPr lang="ru-RU" sz="28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FF"/>
              </a:buClr>
              <a:buSzPct val="104000"/>
              <a:buFont typeface="Wingdings" pitchFamily="2" charset="2"/>
              <a:buChar char="ü"/>
            </a:pPr>
            <a:r>
              <a:rPr lang="uk-UA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Iнтeгрaтивно - просвітницька функція</a:t>
            </a:r>
            <a:endParaRPr lang="ru-RU" sz="28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FF"/>
              </a:buClr>
              <a:buSzPct val="104000"/>
              <a:buFont typeface="Wingdings" pitchFamily="2" charset="2"/>
              <a:buChar char="ü"/>
            </a:pPr>
            <a:r>
              <a:rPr lang="uk-UA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Регулятивна функція</a:t>
            </a:r>
            <a:endParaRPr lang="ru-RU" sz="28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FF"/>
              </a:buClr>
              <a:buSzPct val="104000"/>
              <a:buFont typeface="Wingdings" pitchFamily="2" charset="2"/>
              <a:buChar char="ü"/>
            </a:pPr>
            <a:r>
              <a:rPr lang="uk-UA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Пізнавальна функція</a:t>
            </a:r>
            <a:endParaRPr lang="ru-RU" sz="28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FF"/>
              </a:buClr>
              <a:buSzPct val="104000"/>
              <a:buFont typeface="Wingdings" pitchFamily="2" charset="2"/>
              <a:buChar char="ü"/>
            </a:pPr>
            <a:r>
              <a:rPr lang="uk-UA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Охоронна функція</a:t>
            </a:r>
            <a:endParaRPr lang="ru-RU" sz="28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FF"/>
              </a:buClr>
              <a:buSzPct val="104000"/>
              <a:buFont typeface="Wingdings" pitchFamily="2" charset="2"/>
              <a:buChar char="ü"/>
            </a:pPr>
            <a:r>
              <a:rPr lang="uk-UA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Комунікативна функція</a:t>
            </a:r>
            <a:endParaRPr lang="ru-RU" sz="28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00FF"/>
              </a:buClr>
              <a:buSzPct val="104000"/>
              <a:buFont typeface="Wingdings" pitchFamily="2" charset="2"/>
              <a:buChar char="ü"/>
            </a:pPr>
            <a:r>
              <a:rPr lang="uk-UA" sz="28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Профілактична функція</a:t>
            </a:r>
            <a:endParaRPr lang="ru-RU" sz="2800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1400" smtClean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3048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uk-UA" sz="36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Функції превентивного виховання :</a:t>
            </a:r>
            <a:endParaRPr lang="uk-UA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81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chemeClr val="tx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 eaLnBrk="1" hangingPunct="1">
              <a:buClr>
                <a:srgbClr val="0000FF"/>
              </a:buClr>
              <a:buFont typeface="Wingdings" pitchFamily="2" charset="2"/>
              <a:buChar char="ü"/>
            </a:pPr>
            <a:r>
              <a:rPr lang="uk-UA" smtClean="0">
                <a:solidFill>
                  <a:srgbClr val="0000FF"/>
                </a:solidFill>
              </a:rPr>
              <a:t>Правова  освіта неповнолітніх 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ü"/>
            </a:pPr>
            <a:r>
              <a:rPr lang="uk-UA" smtClean="0">
                <a:solidFill>
                  <a:srgbClr val="0000FF"/>
                </a:solidFill>
              </a:rPr>
              <a:t>Формування здорового способу життя 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ü"/>
            </a:pPr>
            <a:r>
              <a:rPr lang="uk-UA" smtClean="0">
                <a:solidFill>
                  <a:srgbClr val="0000FF"/>
                </a:solidFill>
              </a:rPr>
              <a:t>Моральне  здоров</a:t>
            </a:r>
            <a:r>
              <a:rPr lang="en-US" smtClean="0">
                <a:solidFill>
                  <a:srgbClr val="0000FF"/>
                </a:solidFill>
              </a:rPr>
              <a:t>’</a:t>
            </a:r>
            <a:r>
              <a:rPr lang="uk-UA" smtClean="0">
                <a:solidFill>
                  <a:srgbClr val="0000FF"/>
                </a:solidFill>
              </a:rPr>
              <a:t>я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ü"/>
            </a:pPr>
            <a:r>
              <a:rPr lang="uk-UA" smtClean="0">
                <a:solidFill>
                  <a:srgbClr val="0000FF"/>
                </a:solidFill>
              </a:rPr>
              <a:t>Профілактика асоціальних проявів в поведінці учнів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ü"/>
            </a:pPr>
            <a:r>
              <a:rPr lang="uk-UA" smtClean="0">
                <a:solidFill>
                  <a:srgbClr val="0000FF"/>
                </a:solidFill>
              </a:rPr>
              <a:t>Соціальна реабілітація неповнолітніх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ü"/>
            </a:pPr>
            <a:r>
              <a:rPr lang="uk-UA" smtClean="0">
                <a:solidFill>
                  <a:srgbClr val="0000FF"/>
                </a:solidFill>
              </a:rPr>
              <a:t>Комплексна психолого - педагогічна і соціальна допомога неповнолітнім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05000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uk-UA" sz="4000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sz="4000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4000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sz="4000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4000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sz="4000" u="sng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1" u="sng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Напрямки </a:t>
            </a:r>
            <a:br>
              <a:rPr lang="uk-UA" b="1" u="sng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b="1" u="sng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превентивного виховання </a:t>
            </a:r>
            <a:r>
              <a:rPr lang="uk-UA" sz="4000" u="sng" smtClean="0">
                <a:solidFill>
                  <a:srgbClr val="00B05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ru-RU" smtClean="0">
                <a:solidFill>
                  <a:srgbClr val="00B050"/>
                </a:solidFill>
              </a:rPr>
              <a:t/>
            </a:r>
            <a:br>
              <a:rPr lang="ru-RU" smtClean="0">
                <a:solidFill>
                  <a:srgbClr val="00B050"/>
                </a:solidFill>
              </a:rPr>
            </a:br>
            <a:endParaRPr lang="ru-RU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921</Words>
  <Application>Microsoft Office PowerPoint</Application>
  <PresentationFormat>Экран (4:3)</PresentationFormat>
  <Paragraphs>148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Tahoma</vt:lpstr>
      <vt:lpstr>Arial</vt:lpstr>
      <vt:lpstr>Calibri</vt:lpstr>
      <vt:lpstr>Constantia</vt:lpstr>
      <vt:lpstr>Wingdings 2</vt:lpstr>
      <vt:lpstr>Monotype Corsiva</vt:lpstr>
      <vt:lpstr>Times New Roman</vt:lpstr>
      <vt:lpstr>Wingdings</vt:lpstr>
      <vt:lpstr>Тема Office</vt:lpstr>
      <vt:lpstr>Бумажная</vt:lpstr>
      <vt:lpstr>Слайд 1</vt:lpstr>
      <vt:lpstr>Слайд 2</vt:lpstr>
      <vt:lpstr>   Превентивне виховання : </vt:lpstr>
      <vt:lpstr>Слайд 4</vt:lpstr>
      <vt:lpstr>Завдання превентивного виховання</vt:lpstr>
      <vt:lpstr>Мета :</vt:lpstr>
      <vt:lpstr>Принципи превентивного  виховання</vt:lpstr>
      <vt:lpstr>Слайд 8</vt:lpstr>
      <vt:lpstr>   Напрямки  превентивного виховання :  </vt:lpstr>
      <vt:lpstr>      Педагогічна превенція (рівні): </vt:lpstr>
      <vt:lpstr>Основні педагогічні умови  реалізації якісного превентивного виховання </vt:lpstr>
      <vt:lpstr>Слайд 12</vt:lpstr>
      <vt:lpstr>Очікувані   виховні   досягнення : </vt:lpstr>
      <vt:lpstr>Очікувані   виховні   досягнення :</vt:lpstr>
      <vt:lpstr>   Показники  успішності превентивного виховання :  </vt:lpstr>
      <vt:lpstr>Контрольно – аналітична  діяльність   стану  превентивного виховання 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Sony</cp:lastModifiedBy>
  <cp:revision>163</cp:revision>
  <cp:lastPrinted>1601-01-01T00:00:00Z</cp:lastPrinted>
  <dcterms:created xsi:type="dcterms:W3CDTF">1601-01-01T00:00:00Z</dcterms:created>
  <dcterms:modified xsi:type="dcterms:W3CDTF">2014-06-20T13:13:08Z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