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  <p:sldMasterId id="2147483689" r:id="rId2"/>
    <p:sldMasterId id="2147483700" r:id="rId3"/>
  </p:sldMasterIdLst>
  <p:notesMasterIdLst>
    <p:notesMasterId r:id="rId16"/>
  </p:notesMasterIdLst>
  <p:handoutMasterIdLst>
    <p:handoutMasterId r:id="rId17"/>
  </p:handoutMasterIdLst>
  <p:sldIdLst>
    <p:sldId id="268" r:id="rId4"/>
    <p:sldId id="272" r:id="rId5"/>
    <p:sldId id="316" r:id="rId6"/>
    <p:sldId id="314" r:id="rId7"/>
    <p:sldId id="315" r:id="rId8"/>
    <p:sldId id="313" r:id="rId9"/>
    <p:sldId id="271" r:id="rId10"/>
    <p:sldId id="317" r:id="rId11"/>
    <p:sldId id="318" r:id="rId12"/>
    <p:sldId id="319" r:id="rId13"/>
    <p:sldId id="320" r:id="rId14"/>
    <p:sldId id="286" r:id="rId15"/>
  </p:sldIdLst>
  <p:sldSz cx="9144000" cy="6858000" type="screen4x3"/>
  <p:notesSz cx="6858000" cy="994568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F0F"/>
    <a:srgbClr val="E5DBA1"/>
    <a:srgbClr val="BABA93"/>
    <a:srgbClr val="BABB93"/>
    <a:srgbClr val="DEDEAF"/>
    <a:srgbClr val="999999"/>
    <a:srgbClr val="D9D9D9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24" autoAdjust="0"/>
    <p:restoredTop sz="92399" autoAdjust="0"/>
  </p:normalViewPr>
  <p:slideViewPr>
    <p:cSldViewPr snapToGrid="0">
      <p:cViewPr varScale="1">
        <p:scale>
          <a:sx n="74" d="100"/>
          <a:sy n="74" d="100"/>
        </p:scale>
        <p:origin x="-1146" y="-90"/>
      </p:cViewPr>
      <p:guideLst>
        <p:guide orient="horz" pos="3935"/>
        <p:guide pos="288"/>
        <p:guide pos="726"/>
        <p:guide pos="5029"/>
        <p:guide pos="43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-2634" y="-102"/>
      </p:cViewPr>
      <p:guideLst>
        <p:guide orient="horz" pos="3132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45219694760378"/>
          <c:y val="4.4409667541557306E-2"/>
          <c:w val="0.63274922231943231"/>
          <c:h val="0.836419072615922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correct answers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81.5</c:v>
                </c:pt>
                <c:pt idx="1">
                  <c:v>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uncorrect answers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0.00">
                  <c:v>18.5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787520"/>
        <c:axId val="33580736"/>
      </c:barChart>
      <c:catAx>
        <c:axId val="39787520"/>
        <c:scaling>
          <c:orientation val="minMax"/>
        </c:scaling>
        <c:delete val="0"/>
        <c:axPos val="b"/>
        <c:majorTickMark val="out"/>
        <c:minorTickMark val="none"/>
        <c:tickLblPos val="nextTo"/>
        <c:crossAx val="33580736"/>
        <c:crosses val="autoZero"/>
        <c:auto val="1"/>
        <c:lblAlgn val="ctr"/>
        <c:lblOffset val="100"/>
        <c:noMultiLvlLbl val="0"/>
      </c:catAx>
      <c:valAx>
        <c:axId val="33580736"/>
        <c:scaling>
          <c:orientation val="minMax"/>
          <c:max val="100"/>
          <c:min val="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39787520"/>
        <c:crosses val="autoZero"/>
        <c:crossBetween val="between"/>
        <c:majorUnit val="10"/>
        <c:minorUnit val="2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  <a:latin typeface="Arial" pitchFamily="34" charset="0"/>
          <a:cs typeface="Arial" pitchFamily="34" charset="0"/>
        </a:defRPr>
      </a:pPr>
      <a:endParaRPr lang="uk-UA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45219694760378"/>
          <c:y val="4.4409667541557306E-2"/>
          <c:w val="0.63274922231943231"/>
          <c:h val="0.836419072615922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correct answers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79.2</c:v>
                </c:pt>
                <c:pt idx="1">
                  <c:v>91.3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uncorrect answers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0.00">
                  <c:v>20.8</c:v>
                </c:pt>
                <c:pt idx="1">
                  <c:v>8.6999999999999993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179904"/>
        <c:axId val="33583616"/>
      </c:barChart>
      <c:catAx>
        <c:axId val="371799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uk-UA"/>
          </a:p>
        </c:txPr>
        <c:crossAx val="33583616"/>
        <c:crosses val="autoZero"/>
        <c:auto val="1"/>
        <c:lblAlgn val="ctr"/>
        <c:lblOffset val="100"/>
        <c:noMultiLvlLbl val="0"/>
      </c:catAx>
      <c:valAx>
        <c:axId val="33583616"/>
        <c:scaling>
          <c:orientation val="minMax"/>
          <c:max val="100"/>
          <c:min val="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37179904"/>
        <c:crosses val="autoZero"/>
        <c:crossBetween val="between"/>
        <c:majorUnit val="10"/>
        <c:minorUnit val="2"/>
      </c:valAx>
    </c:plotArea>
    <c:plotVisOnly val="1"/>
    <c:dispBlanksAs val="gap"/>
    <c:showDLblsOverMax val="0"/>
  </c:chart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uk-UA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45219694760378"/>
          <c:y val="4.4409667541557306E-2"/>
          <c:w val="0.63274922231943231"/>
          <c:h val="0.836419072615922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correct answers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68.599999999999994</c:v>
                </c:pt>
                <c:pt idx="1">
                  <c:v>78.599999999999994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uncorrect answers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0.00">
                  <c:v>31.4</c:v>
                </c:pt>
                <c:pt idx="1">
                  <c:v>21.4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179392"/>
        <c:axId val="33585344"/>
      </c:barChart>
      <c:catAx>
        <c:axId val="371793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uk-UA"/>
          </a:p>
        </c:txPr>
        <c:crossAx val="33585344"/>
        <c:crosses val="autoZero"/>
        <c:auto val="1"/>
        <c:lblAlgn val="ctr"/>
        <c:lblOffset val="100"/>
        <c:noMultiLvlLbl val="0"/>
      </c:catAx>
      <c:valAx>
        <c:axId val="33585344"/>
        <c:scaling>
          <c:orientation val="minMax"/>
          <c:max val="100"/>
          <c:min val="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37179392"/>
        <c:crosses val="autoZero"/>
        <c:crossBetween val="between"/>
        <c:majorUnit val="10"/>
        <c:minorUnit val="2"/>
      </c:valAx>
    </c:plotArea>
    <c:legend>
      <c:legendPos val="r"/>
      <c:layout>
        <c:manualLayout>
          <c:xMode val="edge"/>
          <c:yMode val="edge"/>
          <c:x val="0.76889277729172745"/>
          <c:y val="0.42290223097112861"/>
          <c:w val="0.19407018567123552"/>
          <c:h val="0.44030664916885387"/>
        </c:manualLayout>
      </c:layout>
      <c:overlay val="0"/>
      <c:txPr>
        <a:bodyPr/>
        <a:lstStyle/>
        <a:p>
          <a:pPr>
            <a:defRPr sz="900">
              <a:solidFill>
                <a:schemeClr val="tx1">
                  <a:lumMod val="50000"/>
                  <a:lumOff val="50000"/>
                </a:schemeClr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uk-UA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45219694760378"/>
          <c:y val="4.4409667541557306E-2"/>
          <c:w val="0.63274922231943231"/>
          <c:h val="0.836419072615922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correct answers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62.9</c:v>
                </c:pt>
                <c:pt idx="1">
                  <c:v>83.5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uncorrect answers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0.00">
                  <c:v>37.1</c:v>
                </c:pt>
                <c:pt idx="1">
                  <c:v>16.5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216256"/>
        <c:axId val="75489280"/>
      </c:barChart>
      <c:catAx>
        <c:axId val="93216256"/>
        <c:scaling>
          <c:orientation val="minMax"/>
        </c:scaling>
        <c:delete val="0"/>
        <c:axPos val="b"/>
        <c:majorTickMark val="out"/>
        <c:minorTickMark val="none"/>
        <c:tickLblPos val="nextTo"/>
        <c:crossAx val="75489280"/>
        <c:crosses val="autoZero"/>
        <c:auto val="1"/>
        <c:lblAlgn val="ctr"/>
        <c:lblOffset val="100"/>
        <c:noMultiLvlLbl val="0"/>
      </c:catAx>
      <c:valAx>
        <c:axId val="75489280"/>
        <c:scaling>
          <c:orientation val="minMax"/>
          <c:max val="100"/>
          <c:min val="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93216256"/>
        <c:crosses val="autoZero"/>
        <c:crossBetween val="between"/>
        <c:majorUnit val="10"/>
        <c:minorUnit val="2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  <a:latin typeface="Arial" pitchFamily="34" charset="0"/>
          <a:cs typeface="Arial" pitchFamily="34" charset="0"/>
        </a:defRPr>
      </a:pPr>
      <a:endParaRPr lang="uk-UA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45219694760378"/>
          <c:y val="4.4409667541557306E-2"/>
          <c:w val="0.63274922231943231"/>
          <c:h val="0.836419072615922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correct answers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75.599999999999994</c:v>
                </c:pt>
                <c:pt idx="1">
                  <c:v>89.3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uncorrect answers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0.00">
                  <c:v>24.4</c:v>
                </c:pt>
                <c:pt idx="1">
                  <c:v>10.7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8978048"/>
        <c:axId val="146819904"/>
      </c:barChart>
      <c:catAx>
        <c:axId val="1189780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uk-UA"/>
          </a:p>
        </c:txPr>
        <c:crossAx val="146819904"/>
        <c:crosses val="autoZero"/>
        <c:auto val="1"/>
        <c:lblAlgn val="ctr"/>
        <c:lblOffset val="100"/>
        <c:noMultiLvlLbl val="0"/>
      </c:catAx>
      <c:valAx>
        <c:axId val="146819904"/>
        <c:scaling>
          <c:orientation val="minMax"/>
          <c:max val="100"/>
          <c:min val="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18978048"/>
        <c:crosses val="autoZero"/>
        <c:crossBetween val="between"/>
        <c:majorUnit val="10"/>
        <c:minorUnit val="2"/>
      </c:valAx>
    </c:plotArea>
    <c:plotVisOnly val="1"/>
    <c:dispBlanksAs val="gap"/>
    <c:showDLblsOverMax val="0"/>
  </c:chart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uk-UA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45219694760378"/>
          <c:y val="4.4409667541557306E-2"/>
          <c:w val="0.63274922231943231"/>
          <c:h val="0.836419072615922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правильно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61.3</c:v>
                </c:pt>
                <c:pt idx="1">
                  <c:v>71.099999999999994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неправильно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0.00">
                  <c:v>38.700000000000003</c:v>
                </c:pt>
                <c:pt idx="1">
                  <c:v>28.9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540352"/>
        <c:axId val="146821632"/>
      </c:barChart>
      <c:catAx>
        <c:axId val="935403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uk-UA"/>
          </a:p>
        </c:txPr>
        <c:crossAx val="146821632"/>
        <c:crosses val="autoZero"/>
        <c:auto val="1"/>
        <c:lblAlgn val="ctr"/>
        <c:lblOffset val="100"/>
        <c:noMultiLvlLbl val="0"/>
      </c:catAx>
      <c:valAx>
        <c:axId val="146821632"/>
        <c:scaling>
          <c:orientation val="minMax"/>
          <c:max val="100"/>
          <c:min val="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93540352"/>
        <c:crosses val="autoZero"/>
        <c:crossBetween val="between"/>
        <c:majorUnit val="10"/>
        <c:minorUnit val="2"/>
      </c:valAx>
    </c:plotArea>
    <c:legend>
      <c:legendPos val="r"/>
      <c:layout>
        <c:manualLayout>
          <c:xMode val="edge"/>
          <c:yMode val="edge"/>
          <c:x val="0.74145743065585301"/>
          <c:y val="0.42290223097112861"/>
          <c:w val="0.25854256934414693"/>
          <c:h val="0.44030664916885387"/>
        </c:manualLayout>
      </c:layout>
      <c:overlay val="0"/>
      <c:txPr>
        <a:bodyPr/>
        <a:lstStyle/>
        <a:p>
          <a:pPr>
            <a:defRPr sz="90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uk-UA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0.53361</cdr:x>
      <cdr:y>0.13793</cdr:y>
    </cdr:from>
    <cdr:to>
      <cdr:x>0.96292</cdr:x>
      <cdr:y>0.36207</cdr:y>
    </cdr:to>
    <cdr:sp macro="" textlink="">
      <cdr:nvSpPr>
        <cdr:cNvPr id="3" name="16-Point Star 1"/>
        <cdr:cNvSpPr/>
      </cdr:nvSpPr>
      <cdr:spPr>
        <a:xfrm xmlns:a="http://schemas.openxmlformats.org/drawingml/2006/main">
          <a:off x="1652241" y="576060"/>
          <a:ext cx="1329292" cy="936112"/>
        </a:xfrm>
        <a:prstGeom xmlns:a="http://schemas.openxmlformats.org/drawingml/2006/main" prst="star16">
          <a:avLst/>
        </a:prstGeom>
        <a:ln xmlns:a="http://schemas.openxmlformats.org/drawingml/2006/main" w="285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en-US" sz="1000" b="1" dirty="0" smtClean="0"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/>
          <a:r>
            <a:rPr lang="en-US" sz="1000" b="1" dirty="0" smtClean="0">
              <a:latin typeface="Arial" pitchFamily="34" charset="0"/>
              <a:cs typeface="Arial" pitchFamily="34" charset="0"/>
            </a:rPr>
            <a:t>+ 10,5%</a:t>
          </a:r>
          <a:endParaRPr lang="uk-UA" sz="10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0.52044</cdr:x>
      <cdr:y>0.13793</cdr:y>
    </cdr:from>
    <cdr:to>
      <cdr:x>0.9101</cdr:x>
      <cdr:y>0.36207</cdr:y>
    </cdr:to>
    <cdr:sp macro="" textlink="">
      <cdr:nvSpPr>
        <cdr:cNvPr id="5" name="16-Point Star 1"/>
        <cdr:cNvSpPr/>
      </cdr:nvSpPr>
      <cdr:spPr>
        <a:xfrm xmlns:a="http://schemas.openxmlformats.org/drawingml/2006/main">
          <a:off x="1667397" y="576060"/>
          <a:ext cx="1248426" cy="936112"/>
        </a:xfrm>
        <a:prstGeom xmlns:a="http://schemas.openxmlformats.org/drawingml/2006/main" prst="star16">
          <a:avLst/>
        </a:prstGeom>
        <a:ln xmlns:a="http://schemas.openxmlformats.org/drawingml/2006/main" w="285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1000" b="1" dirty="0" smtClean="0"/>
        </a:p>
        <a:p xmlns:a="http://schemas.openxmlformats.org/drawingml/2006/main">
          <a:pPr algn="ctr"/>
          <a:r>
            <a:rPr lang="en-US" sz="1000" b="1" dirty="0" smtClean="0"/>
            <a:t>+ </a:t>
          </a:r>
          <a:r>
            <a:rPr lang="en-US" sz="1000" b="1" dirty="0" smtClean="0">
              <a:latin typeface="Arial" pitchFamily="34" charset="0"/>
              <a:cs typeface="Arial" pitchFamily="34" charset="0"/>
            </a:rPr>
            <a:t>12,1</a:t>
          </a:r>
          <a:r>
            <a:rPr lang="en-US" sz="1000" b="1" dirty="0" smtClean="0"/>
            <a:t>%</a:t>
          </a:r>
          <a:endParaRPr lang="uk-UA" sz="10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</cdr:x>
      <cdr:y>0.13793</cdr:y>
    </cdr:from>
    <cdr:to>
      <cdr:x>1</cdr:x>
      <cdr:y>0.36207</cdr:y>
    </cdr:to>
    <cdr:sp macro="" textlink="">
      <cdr:nvSpPr>
        <cdr:cNvPr id="3" name="16-Point Star 1"/>
        <cdr:cNvSpPr/>
      </cdr:nvSpPr>
      <cdr:spPr>
        <a:xfrm xmlns:a="http://schemas.openxmlformats.org/drawingml/2006/main">
          <a:off x="1944217" y="576060"/>
          <a:ext cx="1296143" cy="936112"/>
        </a:xfrm>
        <a:prstGeom xmlns:a="http://schemas.openxmlformats.org/drawingml/2006/main" prst="star16">
          <a:avLst/>
        </a:prstGeom>
        <a:ln xmlns:a="http://schemas.openxmlformats.org/drawingml/2006/main" w="285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sz="1100" b="1" dirty="0" smtClean="0"/>
        </a:p>
        <a:p xmlns:a="http://schemas.openxmlformats.org/drawingml/2006/main">
          <a:pPr algn="ctr"/>
          <a:r>
            <a:rPr lang="en-US" sz="1100" b="1" dirty="0" smtClean="0"/>
            <a:t>+ </a:t>
          </a:r>
          <a:r>
            <a:rPr lang="en-US" b="1" dirty="0" smtClean="0">
              <a:latin typeface="Arial" pitchFamily="34" charset="0"/>
              <a:cs typeface="Arial" pitchFamily="34" charset="0"/>
            </a:rPr>
            <a:t>10</a:t>
          </a:r>
          <a:r>
            <a:rPr lang="en-US" sz="1100" b="1" dirty="0" smtClean="0"/>
            <a:t>%</a:t>
          </a:r>
          <a:endParaRPr lang="uk-UA" sz="11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0.56125</cdr:x>
      <cdr:y>0.16621</cdr:y>
    </cdr:from>
    <cdr:to>
      <cdr:x>0.96603</cdr:x>
      <cdr:y>0.39035</cdr:y>
    </cdr:to>
    <cdr:sp macro="" textlink="">
      <cdr:nvSpPr>
        <cdr:cNvPr id="3" name="16-Point Star 1"/>
        <cdr:cNvSpPr/>
      </cdr:nvSpPr>
      <cdr:spPr>
        <a:xfrm xmlns:a="http://schemas.openxmlformats.org/drawingml/2006/main">
          <a:off x="1737816" y="694184"/>
          <a:ext cx="1253341" cy="936112"/>
        </a:xfrm>
        <a:prstGeom xmlns:a="http://schemas.openxmlformats.org/drawingml/2006/main" prst="star16">
          <a:avLst/>
        </a:prstGeom>
        <a:ln xmlns:a="http://schemas.openxmlformats.org/drawingml/2006/main" w="285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+ 20,6%</a:t>
          </a:r>
          <a:endParaRPr lang="uk-UA" sz="1200" b="1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0.55496</cdr:x>
      <cdr:y>0.16311</cdr:y>
    </cdr:from>
    <cdr:to>
      <cdr:x>0.93704</cdr:x>
      <cdr:y>0.39519</cdr:y>
    </cdr:to>
    <cdr:sp macro="" textlink="">
      <cdr:nvSpPr>
        <cdr:cNvPr id="5" name="16-Point Star 1"/>
        <cdr:cNvSpPr/>
      </cdr:nvSpPr>
      <cdr:spPr>
        <a:xfrm xmlns:a="http://schemas.openxmlformats.org/drawingml/2006/main">
          <a:off x="1777993" y="681235"/>
          <a:ext cx="1224126" cy="969273"/>
        </a:xfrm>
        <a:prstGeom xmlns:a="http://schemas.openxmlformats.org/drawingml/2006/main" prst="star16">
          <a:avLst/>
        </a:prstGeom>
        <a:ln xmlns:a="http://schemas.openxmlformats.org/drawingml/2006/main" w="285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+ 13,7%</a:t>
          </a:r>
          <a:endParaRPr lang="uk-UA" sz="12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</cdr:x>
      <cdr:y>0.15381</cdr:y>
    </cdr:from>
    <cdr:to>
      <cdr:x>1</cdr:x>
      <cdr:y>0.37795</cdr:y>
    </cdr:to>
    <cdr:sp macro="" textlink="">
      <cdr:nvSpPr>
        <cdr:cNvPr id="3" name="16-Point Star 1"/>
        <cdr:cNvSpPr/>
      </cdr:nvSpPr>
      <cdr:spPr>
        <a:xfrm xmlns:a="http://schemas.openxmlformats.org/drawingml/2006/main">
          <a:off x="1944216" y="642392"/>
          <a:ext cx="1296144" cy="936113"/>
        </a:xfrm>
        <a:prstGeom xmlns:a="http://schemas.openxmlformats.org/drawingml/2006/main" prst="star16">
          <a:avLst/>
        </a:prstGeom>
        <a:ln xmlns:a="http://schemas.openxmlformats.org/drawingml/2006/main" w="285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sz="1100" b="1" dirty="0" smtClean="0"/>
        </a:p>
        <a:p xmlns:a="http://schemas.openxmlformats.org/drawingml/2006/main">
          <a:r>
            <a: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+ </a:t>
          </a:r>
          <a:r>
            <a: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9,8%</a:t>
          </a:r>
          <a:endParaRPr lang="uk-UA" sz="1200" b="1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fld id="{2EF8D6FD-088C-49D9-8460-4E64E4A2EA0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798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50292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fld id="{3E31731B-87E8-406F-A83D-3149F62537C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4664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ACF1ED-024C-4F54-A6BF-1CFE1FEFCC20}" type="slidenum">
              <a:rPr lang="de-DE" smtClean="0">
                <a:latin typeface="Times" pitchFamily="18" charset="0"/>
              </a:rPr>
              <a:pPr/>
              <a:t>1</a:t>
            </a:fld>
            <a:endParaRPr lang="de-DE" smtClean="0">
              <a:latin typeface="Times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BZ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de-DE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fld id="{B6627C32-A0CE-40F6-BDFA-3C7C724DC8AA}" type="datetime1">
              <a:rPr lang="de-DE" sz="1200" b="0">
                <a:solidFill>
                  <a:schemeClr val="bg1"/>
                </a:solidFill>
              </a:rPr>
              <a:pPr eaLnBrk="0" hangingPunct="0">
                <a:defRPr/>
              </a:pPr>
              <a:t>18.09.2014</a:t>
            </a:fld>
            <a:r>
              <a:rPr lang="de-DE" sz="1200" b="0">
                <a:solidFill>
                  <a:schemeClr val="bg1"/>
                </a:solidFill>
              </a:rPr>
              <a:t>     Seite </a:t>
            </a:r>
            <a:fld id="{BBD88CDE-4C7D-41CE-9105-46B620D6383A}" type="slidenum">
              <a:rPr lang="de-DE" sz="1200" b="0">
                <a:solidFill>
                  <a:schemeClr val="bg1"/>
                </a:solidFill>
              </a:rPr>
              <a:pPr eaLnBrk="0" hangingPunct="0">
                <a:defRPr/>
              </a:pPr>
              <a:t>‹#›</a:t>
            </a:fld>
            <a:endParaRPr lang="de-DE" sz="1200" b="0">
              <a:solidFill>
                <a:schemeClr val="bg1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BZ" sz="2400" b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/>
          </a:p>
        </p:txBody>
      </p: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de-DE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BZ" sz="2400" b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/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/>
          </a:p>
        </p:txBody>
      </p:sp>
      <p:pic>
        <p:nvPicPr>
          <p:cNvPr id="13" name="Picture 20" descr="Weltkugel_klein_neu.gif                                        0005A183jeany                          BB53F533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14" descr="gizlogo-standard-rgb.gif"/>
          <p:cNvPicPr>
            <a:picLocks noChangeAspect="1"/>
          </p:cNvPicPr>
          <p:nvPr userDrawn="1"/>
        </p:nvPicPr>
        <p:blipFill>
          <a:blip r:embed="rId4" cstate="print"/>
          <a:srcRect t="17992" b="17450"/>
          <a:stretch>
            <a:fillRect/>
          </a:stretch>
        </p:blipFill>
        <p:spPr bwMode="auto">
          <a:xfrm>
            <a:off x="284163" y="114300"/>
            <a:ext cx="8985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040400" y="1993726"/>
            <a:ext cx="7034400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3200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0400" y="3239022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BZ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3036A6-BED1-4666-BE01-FFBDE9DD4AE0}" type="datetime1">
              <a:rPr lang="de-DE" smtClean="0"/>
              <a:pPr>
                <a:defRPr/>
              </a:pPr>
              <a:t>18.09.2014</a:t>
            </a:fld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2453010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BZ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3036A6-BED1-4666-BE01-FFBDE9DD4AE0}" type="datetime1">
              <a:rPr lang="de-DE" smtClean="0"/>
              <a:pPr>
                <a:defRPr/>
              </a:pPr>
              <a:t>18.09.2014</a:t>
            </a:fld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1335835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, subhead, bulletpoints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here to add title</a:t>
            </a:r>
            <a:endParaRPr lang="en-GB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BZ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3036A6-BED1-4666-BE01-FFBDE9DD4AE0}" type="datetime1">
              <a:rPr lang="de-DE" smtClean="0"/>
              <a:pPr>
                <a:defRPr/>
              </a:pPr>
              <a:t>18.09.2014</a:t>
            </a:fld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to add image</a:t>
            </a:r>
          </a:p>
        </p:txBody>
      </p:sp>
    </p:spTree>
    <p:extLst>
      <p:ext uri="{BB962C8B-B14F-4D97-AF65-F5344CB8AC3E}">
        <p14:creationId xmlns:p14="http://schemas.microsoft.com/office/powerpoint/2010/main" val="581427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, subhead, bulletpoints,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BZ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3036A6-BED1-4666-BE01-FFBDE9DD4AE0}" type="datetime1">
              <a:rPr lang="de-DE" smtClean="0"/>
              <a:pPr>
                <a:defRPr/>
              </a:pPr>
              <a:t>18.09.2014</a:t>
            </a:fld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to add image</a:t>
            </a:r>
          </a:p>
        </p:txBody>
      </p:sp>
    </p:spTree>
    <p:extLst>
      <p:ext uri="{BB962C8B-B14F-4D97-AF65-F5344CB8AC3E}">
        <p14:creationId xmlns:p14="http://schemas.microsoft.com/office/powerpoint/2010/main" val="1801626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, 2 columns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BZ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3036A6-BED1-4666-BE01-FFBDE9DD4AE0}" type="datetime1">
              <a:rPr lang="de-DE" smtClean="0"/>
              <a:pPr>
                <a:defRPr/>
              </a:pPr>
              <a:t>18.09.2014</a:t>
            </a:fld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4241795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, 2 columns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BZ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3036A6-BED1-4666-BE01-FFBDE9DD4AE0}" type="datetime1">
              <a:rPr lang="de-DE" smtClean="0"/>
              <a:pPr>
                <a:defRPr/>
              </a:pPr>
              <a:t>18.09.2014</a:t>
            </a:fld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</p:spTree>
    <p:extLst>
      <p:ext uri="{BB962C8B-B14F-4D97-AF65-F5344CB8AC3E}">
        <p14:creationId xmlns:p14="http://schemas.microsoft.com/office/powerpoint/2010/main" val="9934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39813" y="2106613"/>
            <a:ext cx="3481200" cy="4114800"/>
          </a:xfrm>
        </p:spPr>
        <p:txBody>
          <a:bodyPr/>
          <a:lstStyle>
            <a:lvl1pPr>
              <a:defRPr sz="240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5812" y="2106613"/>
            <a:ext cx="3481200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D3F53-61EB-424F-AA90-4B95B627D9E6}" type="datetime1">
              <a:rPr lang="de-DE"/>
              <a:pPr>
                <a:defRPr/>
              </a:pPr>
              <a:t>18.09.2014</a:t>
            </a:fld>
            <a:endParaRPr lang="de-DE" dirty="0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6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F77E6-A1AA-43C3-9495-93F1CA727C72}" type="datetime1">
              <a:rPr lang="de-DE"/>
              <a:pPr>
                <a:defRPr/>
              </a:pPr>
              <a:t>18.09.2014</a:t>
            </a:fld>
            <a:endParaRPr lang="de-DE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807B5-6051-4A03-B168-4C2384ABAED6}" type="datetime1">
              <a:rPr lang="de-DE"/>
              <a:pPr>
                <a:defRPr/>
              </a:pPr>
              <a:t>18.09.2014</a:t>
            </a:fld>
            <a:endParaRPr lang="de-DE" dirty="0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1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6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F77E6-A1AA-43C3-9495-93F1CA727C72}" type="datetime1">
              <a:rPr lang="de-DE"/>
              <a:pPr>
                <a:defRPr/>
              </a:pPr>
              <a:t>18.09.2014</a:t>
            </a:fld>
            <a:endParaRPr lang="de-DE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Type presentation title here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ED72E1C-DE6A-4294-ADF0-6F96BA9C680A}" type="datetime1">
              <a:rPr lang="en-GB" smtClean="0"/>
              <a:pPr/>
              <a:t>18/09/2014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642892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3880808"/>
            <a:ext cx="7034400" cy="1144800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de-DE" sz="36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40400" y="2292939"/>
            <a:ext cx="7034400" cy="1500187"/>
          </a:xfrm>
        </p:spPr>
        <p:txBody>
          <a:bodyPr anchor="b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 lang="de-DE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4DA59-7574-4C4B-99D7-AE9E43D1558F}" type="datetime1">
              <a:rPr lang="de-DE"/>
              <a:pPr>
                <a:defRPr/>
              </a:pPr>
              <a:t>18.09.2014</a:t>
            </a:fld>
            <a:endParaRPr lang="de-DE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39813" y="2106613"/>
            <a:ext cx="3481200" cy="4114800"/>
          </a:xfrm>
        </p:spPr>
        <p:txBody>
          <a:bodyPr/>
          <a:lstStyle>
            <a:lvl1pPr>
              <a:defRPr sz="240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5812" y="2106613"/>
            <a:ext cx="3481200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D3F53-61EB-424F-AA90-4B95B627D9E6}" type="datetime1">
              <a:rPr lang="de-DE"/>
              <a:pPr>
                <a:defRPr/>
              </a:pPr>
              <a:t>18.09.2014</a:t>
            </a:fld>
            <a:endParaRPr lang="de-DE" dirty="0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1411200"/>
            <a:ext cx="7034400" cy="6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40400" y="2098784"/>
            <a:ext cx="3463200" cy="4690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40400" y="2668044"/>
            <a:ext cx="3463200" cy="355739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15200" y="2098783"/>
            <a:ext cx="3463200" cy="4690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15200" y="2668044"/>
            <a:ext cx="3463200" cy="3557392"/>
          </a:xfrm>
        </p:spPr>
        <p:txBody>
          <a:bodyPr/>
          <a:lstStyle>
            <a:lvl1pPr>
              <a:defRPr lang="de-DE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200" dirty="0" smtClean="0">
                <a:solidFill>
                  <a:schemeClr val="tx1"/>
                </a:solidFill>
                <a:latin typeface="+mn-lt"/>
              </a:defRPr>
            </a:lvl2pPr>
            <a:lvl3pPr>
              <a:defRPr lang="de-DE" sz="2000" dirty="0" smtClean="0">
                <a:solidFill>
                  <a:schemeClr val="tx1"/>
                </a:solidFill>
                <a:latin typeface="+mn-lt"/>
              </a:defRPr>
            </a:lvl3pPr>
            <a:lvl4pPr>
              <a:defRPr lang="de-DE" sz="1800" dirty="0" smtClean="0">
                <a:solidFill>
                  <a:schemeClr val="tx1"/>
                </a:solidFill>
                <a:latin typeface="+mn-lt"/>
              </a:defRPr>
            </a:lvl4pPr>
            <a:lvl5pPr>
              <a:defRPr lang="de-DE" sz="1600" dirty="0" smtClean="0">
                <a:solidFill>
                  <a:schemeClr val="tx1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3E5EC-1E53-449E-9993-9BD083AFC5FB}" type="datetime1">
              <a:rPr lang="de-DE"/>
              <a:pPr>
                <a:defRPr/>
              </a:pPr>
              <a:t>18.09.2014</a:t>
            </a:fld>
            <a:endParaRPr lang="de-DE" dirty="0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C29B8-0BE3-4B13-B579-F5966398DDAF}" type="datetime1">
              <a:rPr lang="de-DE"/>
              <a:pPr>
                <a:defRPr/>
              </a:pPr>
              <a:t>18.09.2014</a:t>
            </a:fld>
            <a:endParaRPr lang="de-DE" dirty="0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807B5-6051-4A03-B168-4C2384ABAED6}" type="datetime1">
              <a:rPr lang="de-DE"/>
              <a:pPr>
                <a:defRPr/>
              </a:pPr>
              <a:t>18.09.2014</a:t>
            </a:fld>
            <a:endParaRPr lang="de-DE" dirty="0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1411200"/>
            <a:ext cx="2484000" cy="1357052"/>
          </a:xfrm>
        </p:spPr>
        <p:txBody>
          <a:bodyPr anchor="b"/>
          <a:lstStyle>
            <a:lvl1pPr algn="l">
              <a:defRPr sz="2800" b="0" baseline="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20022" y="1411201"/>
            <a:ext cx="4453200" cy="481423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40400" y="2893512"/>
            <a:ext cx="2484000" cy="3331925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68DB1-7C17-43A4-915D-8816D64A175D}" type="datetime1">
              <a:rPr lang="de-DE"/>
              <a:pPr>
                <a:defRPr/>
              </a:pPr>
              <a:t>18.09.2014</a:t>
            </a:fld>
            <a:endParaRPr lang="de-DE" dirty="0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4860099"/>
            <a:ext cx="7034400" cy="526093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152525" y="1411201"/>
            <a:ext cx="6831014" cy="3361215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40400" y="5486400"/>
            <a:ext cx="7034400" cy="739036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AC7C6-DE08-4279-9129-EED50E7DD933}" type="datetime1">
              <a:rPr lang="de-DE"/>
              <a:pPr>
                <a:defRPr/>
              </a:pPr>
              <a:t>18.09.2014</a:t>
            </a:fld>
            <a:endParaRPr lang="de-DE" dirty="0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4.gi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6.gi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.gif"/><Relationship Id="rId4" Type="http://schemas.openxmlformats.org/officeDocument/2006/relationships/image" Target="../media/image7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de-DE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fld id="{AB81C545-FE68-41D5-BEA4-2878944C354C}" type="datetime1">
              <a:rPr lang="de-DE" sz="1200" b="0">
                <a:solidFill>
                  <a:schemeClr val="bg1"/>
                </a:solidFill>
              </a:rPr>
              <a:pPr eaLnBrk="0" hangingPunct="0">
                <a:defRPr/>
              </a:pPr>
              <a:t>18.09.2014</a:t>
            </a:fld>
            <a:r>
              <a:rPr lang="de-DE" sz="1200" b="0">
                <a:solidFill>
                  <a:schemeClr val="bg1"/>
                </a:solidFill>
              </a:rPr>
              <a:t>     Seite </a:t>
            </a:r>
            <a:fld id="{9F97A854-585A-4AD6-A7C0-C376D0A476F4}" type="slidenum">
              <a:rPr lang="de-DE" sz="1200" b="0">
                <a:solidFill>
                  <a:schemeClr val="bg1"/>
                </a:solidFill>
              </a:rPr>
              <a:pPr eaLnBrk="0" hangingPunct="0">
                <a:defRPr/>
              </a:pPr>
              <a:t>‹#›</a:t>
            </a:fld>
            <a:endParaRPr lang="de-DE" sz="1200" b="0">
              <a:solidFill>
                <a:schemeClr val="bg1"/>
              </a:solidFill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BZ" sz="2400" b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/>
          </a:p>
        </p:txBody>
      </p:sp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11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de-DE"/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BZ" sz="2400" b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03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39813" y="1411288"/>
            <a:ext cx="7034212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here to add title</a:t>
            </a:r>
          </a:p>
        </p:txBody>
      </p:sp>
      <p:sp>
        <p:nvSpPr>
          <p:cNvPr id="103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9813" y="2106613"/>
            <a:ext cx="70342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here to add text</a:t>
            </a:r>
          </a:p>
          <a:p>
            <a:pPr lvl="1"/>
            <a:r>
              <a:rPr lang="de-DE" smtClean="0"/>
              <a:t>Second layer</a:t>
            </a:r>
          </a:p>
          <a:p>
            <a:pPr lvl="2"/>
            <a:r>
              <a:rPr lang="de-DE" smtClean="0"/>
              <a:t>Third layer</a:t>
            </a:r>
          </a:p>
          <a:p>
            <a:pPr lvl="3"/>
            <a:r>
              <a:rPr lang="de-DE" smtClean="0"/>
              <a:t>Fourth layer</a:t>
            </a:r>
          </a:p>
          <a:p>
            <a:pPr lvl="4"/>
            <a:r>
              <a:rPr lang="de-DE" smtClean="0"/>
              <a:t>Fifth layer</a:t>
            </a:r>
          </a:p>
        </p:txBody>
      </p:sp>
      <p:sp>
        <p:nvSpPr>
          <p:cNvPr id="7579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56400" y="6602413"/>
            <a:ext cx="1295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2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03036A6-BED1-4666-BE01-FFBDE9DD4AE0}" type="datetime1">
              <a:rPr lang="de-DE"/>
              <a:pPr>
                <a:defRPr/>
              </a:pPr>
              <a:t>18.09.2014</a:t>
            </a:fld>
            <a:endParaRPr lang="de-DE" dirty="0"/>
          </a:p>
        </p:txBody>
      </p:sp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7893050" y="6602413"/>
            <a:ext cx="9271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1200" b="0" dirty="0">
                <a:solidFill>
                  <a:schemeClr val="bg1"/>
                </a:solidFill>
              </a:rPr>
              <a:t>Page </a:t>
            </a:r>
            <a:fld id="{C33BB8B1-48B9-41F6-A82B-5F8BD1553618}" type="slidenum">
              <a:rPr lang="de-DE" sz="1200" b="0">
                <a:solidFill>
                  <a:schemeClr val="bg1"/>
                </a:solidFill>
              </a:rPr>
              <a:pPr eaLnBrk="0" hangingPunct="0">
                <a:defRPr/>
              </a:pPr>
              <a:t>‹#›</a:t>
            </a:fld>
            <a:endParaRPr lang="de-DE" sz="1200" b="0" dirty="0">
              <a:solidFill>
                <a:schemeClr val="bg1"/>
              </a:solidFill>
            </a:endParaRPr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/>
          </a:p>
        </p:txBody>
      </p:sp>
      <p:pic>
        <p:nvPicPr>
          <p:cNvPr id="1038" name="Picture 23" descr="Weltkugel_klein_neu.gif                                        0005A183jeany                          BB53F533: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0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" y="6600825"/>
            <a:ext cx="2895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2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BZ"/>
          </a:p>
        </p:txBody>
      </p:sp>
      <p:pic>
        <p:nvPicPr>
          <p:cNvPr id="1040" name="Grafik 16" descr="gizlogo-standard-rgb.gif"/>
          <p:cNvPicPr>
            <a:picLocks noChangeAspect="1"/>
          </p:cNvPicPr>
          <p:nvPr/>
        </p:nvPicPr>
        <p:blipFill>
          <a:blip r:embed="rId13" cstate="print"/>
          <a:srcRect t="17992" b="17450"/>
          <a:stretch>
            <a:fillRect/>
          </a:stretch>
        </p:blipFill>
        <p:spPr bwMode="auto">
          <a:xfrm>
            <a:off x="284163" y="114300"/>
            <a:ext cx="8985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C80F0F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2pPr>
      <a:lvl3pPr marL="1238250" indent="-285750" algn="l" rtl="0" eaLnBrk="0" fontAlgn="base" hangingPunct="0">
        <a:spcBef>
          <a:spcPct val="20000"/>
        </a:spcBef>
        <a:spcAft>
          <a:spcPct val="0"/>
        </a:spcAft>
        <a:buClr>
          <a:srgbClr val="999999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3pPr>
      <a:lvl4pPr marL="1714500" indent="-285750" algn="l" rtl="0" eaLnBrk="0" fontAlgn="base" hangingPunct="0">
        <a:spcBef>
          <a:spcPct val="20000"/>
        </a:spcBef>
        <a:spcAft>
          <a:spcPct val="0"/>
        </a:spcAft>
        <a:buClr>
          <a:srgbClr val="C80F0F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4pPr>
      <a:lvl5pPr marL="2190750" indent="-2603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5pPr>
      <a:lvl6pPr marL="26479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6pPr>
      <a:lvl7pPr marL="31051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7pPr>
      <a:lvl8pPr marL="35623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8pPr>
      <a:lvl9pPr marL="40195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10"/>
            <a:ext cx="9144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add title</a:t>
            </a:r>
          </a:p>
        </p:txBody>
      </p:sp>
      <p:pic>
        <p:nvPicPr>
          <p:cNvPr id="19" name="Grafik 7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304800"/>
            <a:ext cx="21066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7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000" b="0" noProof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327115CA-E6A4-425F-BB4F-A64D48743A27}" type="slidenum">
              <a:rPr lang="en-GB" sz="1000" b="0" noProof="0" smtClean="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en-GB" sz="1000" b="0" noProof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1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n-BZ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1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C03036A6-BED1-4666-BE01-FFBDE9DD4AE0}" type="datetime1">
              <a:rPr lang="de-DE" smtClean="0"/>
              <a:pPr>
                <a:defRPr/>
              </a:pPr>
              <a:t>18.09.2014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7" r:id="rId7"/>
    <p:sldLayoutId id="2147483698" r:id="rId8"/>
    <p:sldLayoutId id="2147483699" r:id="rId9"/>
    <p:sldLayoutId id="2147483702" r:id="rId10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440000" indent="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None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7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000" b="0" noProof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327115CA-E6A4-425F-BB4F-A64D48743A27}" type="slidenum">
              <a:rPr lang="en-GB" sz="1000" b="0" noProof="0" smtClean="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en-GB" sz="1000" b="0" noProof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1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en-GB" dirty="0" smtClean="0"/>
              <a:t>Type presentation title here</a:t>
            </a:r>
            <a:endParaRPr lang="en-GB" dirty="0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1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fld id="{7FE73A5E-2CE3-464E-8323-5EB9B752629B}" type="datetime1">
              <a:rPr lang="en-GB" smtClean="0"/>
              <a:pPr/>
              <a:t>18/09/2014</a:t>
            </a:fld>
            <a:endParaRPr lang="de-DE" dirty="0"/>
          </a:p>
        </p:txBody>
      </p:sp>
      <p:pic>
        <p:nvPicPr>
          <p:cNvPr id="10" name="Grafik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fik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8288" y="304800"/>
            <a:ext cx="21066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689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ctrTitle" sz="quarter" idx="4294967295"/>
          </p:nvPr>
        </p:nvSpPr>
        <p:spPr>
          <a:xfrm>
            <a:off x="1366982" y="2021609"/>
            <a:ext cx="7034213" cy="1143000"/>
          </a:xfrm>
        </p:spPr>
        <p:txBody>
          <a:bodyPr/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</a:rPr>
              <a:t>Інструменти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залучення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молоді</a:t>
            </a:r>
            <a:r>
              <a:rPr lang="ru-RU" sz="3600" b="1" dirty="0" smtClean="0">
                <a:solidFill>
                  <a:srgbClr val="C00000"/>
                </a:solidFill>
              </a:rPr>
              <a:t> до </a:t>
            </a:r>
            <a:r>
              <a:rPr lang="ru-RU" sz="3600" b="1" dirty="0" err="1" smtClean="0">
                <a:solidFill>
                  <a:srgbClr val="C00000"/>
                </a:solidFill>
              </a:rPr>
              <a:t>профілактичної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роботи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endParaRPr lang="en-BZ" sz="3600" dirty="0" smtClean="0">
              <a:solidFill>
                <a:srgbClr val="C00000"/>
              </a:solidFill>
            </a:endParaRP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subTitle" sz="quarter" idx="4294967295"/>
          </p:nvPr>
        </p:nvSpPr>
        <p:spPr>
          <a:xfrm>
            <a:off x="1274618" y="3229264"/>
            <a:ext cx="7034213" cy="1752600"/>
          </a:xfrm>
        </p:spPr>
        <p:txBody>
          <a:bodyPr/>
          <a:lstStyle/>
          <a:p>
            <a:pPr eaLnBrk="1" hangingPunct="1"/>
            <a:endParaRPr lang="uk-UA" dirty="0" smtClean="0"/>
          </a:p>
          <a:p>
            <a:pPr eaLnBrk="1" hangingPunct="1"/>
            <a:endParaRPr lang="uk-UA" dirty="0" smtClean="0"/>
          </a:p>
          <a:p>
            <a:pPr algn="ctr" eaLnBrk="1" hangingPunct="1">
              <a:buNone/>
            </a:pPr>
            <a:r>
              <a:rPr lang="uk-UA" dirty="0" smtClean="0"/>
              <a:t>Зоя </a:t>
            </a:r>
            <a:r>
              <a:rPr lang="uk-UA" dirty="0" err="1" smtClean="0"/>
              <a:t>Філіпова</a:t>
            </a:r>
            <a:endParaRPr lang="uk-UA" dirty="0" smtClean="0"/>
          </a:p>
          <a:p>
            <a:pPr algn="ctr" eaLnBrk="1" hangingPunct="1">
              <a:buNone/>
            </a:pPr>
            <a:r>
              <a:rPr lang="uk-UA" dirty="0" smtClean="0"/>
              <a:t>Німецьке товариство міжнародного співробітництва</a:t>
            </a:r>
          </a:p>
          <a:p>
            <a:pPr algn="ctr" eaLnBrk="1" hangingPunct="1">
              <a:buNone/>
            </a:pPr>
            <a:r>
              <a:rPr lang="uk-UA" dirty="0" smtClean="0"/>
              <a:t>(</a:t>
            </a:r>
            <a:r>
              <a:rPr lang="en-US" dirty="0" smtClean="0"/>
              <a:t>GIZ)</a:t>
            </a:r>
          </a:p>
          <a:p>
            <a:pPr algn="ctr" eaLnBrk="1" hangingPunct="1">
              <a:buNone/>
            </a:pPr>
            <a:r>
              <a:rPr lang="uk-UA" dirty="0" smtClean="0"/>
              <a:t>18</a:t>
            </a:r>
            <a:r>
              <a:rPr lang="en-US" dirty="0" smtClean="0"/>
              <a:t>.0</a:t>
            </a:r>
            <a:r>
              <a:rPr lang="uk-UA" dirty="0"/>
              <a:t>9</a:t>
            </a:r>
            <a:r>
              <a:rPr lang="en-US" dirty="0" smtClean="0"/>
              <a:t>.201</a:t>
            </a:r>
            <a:r>
              <a:rPr lang="uk-UA" dirty="0" smtClean="0"/>
              <a:t>4</a:t>
            </a:r>
            <a:endParaRPr lang="en-B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4152" y="1133856"/>
            <a:ext cx="9078541" cy="5535168"/>
            <a:chOff x="-1" y="825473"/>
            <a:chExt cx="9036497" cy="560003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825473"/>
              <a:ext cx="9036497" cy="5600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860032" y="472514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23268" y="5622807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6" name="Заголовок 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1138"/>
          </a:xfrm>
        </p:spPr>
        <p:txBody>
          <a:bodyPr>
            <a:normAutofit fontScale="90000"/>
          </a:bodyPr>
          <a:lstStyle/>
          <a:p>
            <a:r>
              <a:rPr lang="uk-UA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uk-UA" sz="2700" b="1" dirty="0" smtClean="0">
                <a:solidFill>
                  <a:srgbClr val="C80F0F"/>
                </a:solidFill>
              </a:rPr>
              <a:t>Поширення «Чесної гри» у </a:t>
            </a:r>
            <a:r>
              <a:rPr lang="en-US" sz="2700" b="1" dirty="0">
                <a:solidFill>
                  <a:srgbClr val="C80F0F"/>
                </a:solidFill>
              </a:rPr>
              <a:t>2013 - </a:t>
            </a:r>
            <a:r>
              <a:rPr lang="uk-UA" sz="2700" b="1" dirty="0">
                <a:solidFill>
                  <a:srgbClr val="C80F0F"/>
                </a:solidFill>
              </a:rPr>
              <a:t>2014 роках:</a:t>
            </a:r>
            <a:endParaRPr lang="ru-RU" sz="2700" b="1" dirty="0">
              <a:solidFill>
                <a:srgbClr val="C80F0F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2813845" y="5476946"/>
            <a:ext cx="1152128" cy="58988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35|47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216013" y="1412776"/>
            <a:ext cx="1158071" cy="6573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23|23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5580368" y="3359758"/>
            <a:ext cx="1129107" cy="6356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93|84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7147996" y="3677583"/>
            <a:ext cx="1096411" cy="57790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40|52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4810816" y="2438067"/>
            <a:ext cx="1257191" cy="61232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68|101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2165773" y="2501692"/>
            <a:ext cx="936104" cy="59863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17|30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6008732" y="1869584"/>
            <a:ext cx="841353" cy="59863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1|3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949749" y="1671599"/>
            <a:ext cx="1008112" cy="59863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|17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179512" y="2468216"/>
            <a:ext cx="1116222" cy="59863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38|50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501489" y="3343861"/>
            <a:ext cx="880307" cy="59863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11|11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1805733" y="3966535"/>
            <a:ext cx="1152128" cy="59863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51|23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431638" y="1573582"/>
            <a:ext cx="1361719" cy="59863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102|209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3203849" y="2087880"/>
            <a:ext cx="1408268" cy="5978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150|193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5098317"/>
            <a:ext cx="27783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</a:rPr>
              <a:t>Всього:</a:t>
            </a:r>
          </a:p>
          <a:p>
            <a:r>
              <a:rPr lang="uk-U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Шкіл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822|</a:t>
            </a:r>
            <a:endParaRPr lang="uk-UA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uk-U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Вчителів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- 1142</a:t>
            </a:r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642920" y="4508430"/>
            <a:ext cx="1152128" cy="58988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56|115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580368" y="4679541"/>
            <a:ext cx="1152128" cy="58988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64|113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799645" y="3514110"/>
            <a:ext cx="1152128" cy="58988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49|59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986563" y="2260735"/>
            <a:ext cx="1152128" cy="58988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|12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259" y="938167"/>
            <a:ext cx="1253402" cy="146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21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517632" cy="504056"/>
          </a:xfrm>
        </p:spPr>
        <p:txBody>
          <a:bodyPr/>
          <a:lstStyle/>
          <a:p>
            <a:r>
              <a:rPr lang="uk-UA" sz="2000" b="1" dirty="0" smtClean="0">
                <a:solidFill>
                  <a:srgbClr val="C80F0F"/>
                </a:solidFill>
              </a:rPr>
              <a:t>Ефективність «Чесної гри»</a:t>
            </a:r>
            <a:br>
              <a:rPr lang="uk-UA" sz="2000" b="1" dirty="0" smtClean="0">
                <a:solidFill>
                  <a:srgbClr val="C80F0F"/>
                </a:solidFill>
              </a:rPr>
            </a:br>
            <a:r>
              <a:rPr lang="uk-UA" sz="20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підсумок анкет «До»/ «Після»</a:t>
            </a:r>
            <a:r>
              <a:rPr lang="uk-UA" sz="2000" b="1" dirty="0" smtClean="0">
                <a:solidFill>
                  <a:srgbClr val="C80F0F"/>
                </a:solidFill>
              </a:rPr>
              <a:t/>
            </a:r>
            <a:br>
              <a:rPr lang="uk-UA" sz="2000" b="1" dirty="0" smtClean="0">
                <a:solidFill>
                  <a:srgbClr val="C80F0F"/>
                </a:solidFill>
              </a:rPr>
            </a:br>
            <a:r>
              <a:rPr lang="uk-UA" sz="2000" b="1" dirty="0" smtClean="0">
                <a:solidFill>
                  <a:srgbClr val="C80F0F"/>
                </a:solidFill>
              </a:rPr>
              <a:t>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6967901"/>
              </p:ext>
            </p:extLst>
          </p:nvPr>
        </p:nvGraphicFramePr>
        <p:xfrm>
          <a:off x="2915816" y="1778496"/>
          <a:ext cx="309634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0210410"/>
              </p:ext>
            </p:extLst>
          </p:nvPr>
        </p:nvGraphicFramePr>
        <p:xfrm>
          <a:off x="0" y="1811661"/>
          <a:ext cx="3203848" cy="417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710952"/>
              </p:ext>
            </p:extLst>
          </p:nvPr>
        </p:nvGraphicFramePr>
        <p:xfrm>
          <a:off x="5839544" y="1778496"/>
          <a:ext cx="324036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/>
          <p:cNvSpPr/>
          <p:nvPr/>
        </p:nvSpPr>
        <p:spPr>
          <a:xfrm>
            <a:off x="755576" y="5949280"/>
            <a:ext cx="163448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Знання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uk-UA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01568" y="5954960"/>
            <a:ext cx="197510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Толерантне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ставлення</a:t>
            </a:r>
            <a:endParaRPr lang="uk-UA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8144" y="5935240"/>
            <a:ext cx="288032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Гендерно-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чутливе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ставлення</a:t>
            </a:r>
            <a:endParaRPr lang="uk-UA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905" y="934067"/>
            <a:ext cx="922559" cy="107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0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b="1" dirty="0" smtClean="0">
                <a:solidFill>
                  <a:srgbClr val="C00000"/>
                </a:solidFill>
              </a:rPr>
              <a:t/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>
                <a:solidFill>
                  <a:srgbClr val="C00000"/>
                </a:solidFill>
              </a:rPr>
              <a:t/>
            </a:r>
            <a:br>
              <a:rPr lang="uk-UA" b="1" dirty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/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>
                <a:solidFill>
                  <a:srgbClr val="C00000"/>
                </a:solidFill>
              </a:rPr>
              <a:t/>
            </a:r>
            <a:br>
              <a:rPr lang="uk-UA" b="1" dirty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>Дякую </a:t>
            </a:r>
            <a:r>
              <a:rPr lang="uk-UA" b="1" dirty="0" smtClean="0">
                <a:solidFill>
                  <a:srgbClr val="C00000"/>
                </a:solidFill>
              </a:rPr>
              <a:t>за увагу!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21507" name="Date Placehold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D92250D7-E849-4069-AF21-575CE90FE2B9}" type="datetime1">
              <a:rPr lang="de-DE" smtClean="0"/>
              <a:pPr/>
              <a:t>18.09.2014</a:t>
            </a:fld>
            <a:endParaRPr lang="de-DE" smtClean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012825" y="846138"/>
            <a:ext cx="7034213" cy="617537"/>
          </a:xfrm>
        </p:spPr>
        <p:txBody>
          <a:bodyPr/>
          <a:lstStyle/>
          <a:p>
            <a:pPr eaLnBrk="1" hangingPunct="1"/>
            <a:r>
              <a:rPr lang="ru-RU" b="1" dirty="0">
                <a:solidFill>
                  <a:srgbClr val="C80F0F"/>
                </a:solidFill>
              </a:rPr>
              <a:t>Партнерство в рамках проекту «</a:t>
            </a:r>
            <a:r>
              <a:rPr lang="ru-RU" b="1" dirty="0" err="1">
                <a:solidFill>
                  <a:srgbClr val="C80F0F"/>
                </a:solidFill>
              </a:rPr>
              <a:t>Зміцнення</a:t>
            </a:r>
            <a:r>
              <a:rPr lang="ru-RU" b="1" dirty="0">
                <a:solidFill>
                  <a:srgbClr val="C80F0F"/>
                </a:solidFill>
              </a:rPr>
              <a:t> </a:t>
            </a:r>
            <a:r>
              <a:rPr lang="ru-RU" b="1" dirty="0" err="1">
                <a:solidFill>
                  <a:srgbClr val="C80F0F"/>
                </a:solidFill>
              </a:rPr>
              <a:t>потенціалу</a:t>
            </a:r>
            <a:r>
              <a:rPr lang="ru-RU" b="1" dirty="0">
                <a:solidFill>
                  <a:srgbClr val="C80F0F"/>
                </a:solidFill>
              </a:rPr>
              <a:t> </a:t>
            </a:r>
            <a:r>
              <a:rPr lang="ru-RU" b="1" dirty="0" err="1">
                <a:solidFill>
                  <a:srgbClr val="C80F0F"/>
                </a:solidFill>
              </a:rPr>
              <a:t>В</a:t>
            </a:r>
            <a:r>
              <a:rPr lang="ru-RU" b="1" dirty="0" err="1">
                <a:solidFill>
                  <a:srgbClr val="C80F0F"/>
                </a:solidFill>
              </a:rPr>
              <a:t>сеукраїнської</a:t>
            </a:r>
            <a:r>
              <a:rPr lang="ru-RU" b="1" dirty="0">
                <a:solidFill>
                  <a:srgbClr val="C80F0F"/>
                </a:solidFill>
              </a:rPr>
              <a:t> </a:t>
            </a:r>
            <a:r>
              <a:rPr lang="ru-RU" b="1" dirty="0" err="1">
                <a:solidFill>
                  <a:srgbClr val="C80F0F"/>
                </a:solidFill>
              </a:rPr>
              <a:t>спілки</a:t>
            </a:r>
            <a:r>
              <a:rPr lang="ru-RU" b="1" dirty="0">
                <a:solidFill>
                  <a:srgbClr val="C80F0F"/>
                </a:solidFill>
              </a:rPr>
              <a:t> </a:t>
            </a:r>
            <a:r>
              <a:rPr lang="ru-RU" b="1" dirty="0" err="1">
                <a:solidFill>
                  <a:srgbClr val="C80F0F"/>
                </a:solidFill>
              </a:rPr>
              <a:t>вчителів</a:t>
            </a:r>
            <a:r>
              <a:rPr lang="ru-RU" b="1" dirty="0">
                <a:solidFill>
                  <a:srgbClr val="C80F0F"/>
                </a:solidFill>
              </a:rPr>
              <a:t> і </a:t>
            </a:r>
            <a:r>
              <a:rPr lang="ru-RU" b="1" dirty="0" err="1">
                <a:solidFill>
                  <a:srgbClr val="C80F0F"/>
                </a:solidFill>
              </a:rPr>
              <a:t>тренерів</a:t>
            </a:r>
            <a:r>
              <a:rPr lang="ru-RU" b="1" dirty="0">
                <a:solidFill>
                  <a:srgbClr val="C80F0F"/>
                </a:solidFill>
              </a:rPr>
              <a:t> для </a:t>
            </a:r>
            <a:r>
              <a:rPr lang="ru-RU" b="1" dirty="0" err="1">
                <a:solidFill>
                  <a:srgbClr val="C80F0F"/>
                </a:solidFill>
              </a:rPr>
              <a:t>поліпшення</a:t>
            </a:r>
            <a:r>
              <a:rPr lang="ru-RU" b="1" dirty="0">
                <a:solidFill>
                  <a:srgbClr val="C80F0F"/>
                </a:solidFill>
              </a:rPr>
              <a:t> доступу до </a:t>
            </a:r>
            <a:r>
              <a:rPr lang="ru-RU" b="1" dirty="0" err="1">
                <a:solidFill>
                  <a:srgbClr val="C80F0F"/>
                </a:solidFill>
              </a:rPr>
              <a:t>якісних</a:t>
            </a:r>
            <a:r>
              <a:rPr lang="ru-RU" b="1" dirty="0">
                <a:solidFill>
                  <a:srgbClr val="C80F0F"/>
                </a:solidFill>
              </a:rPr>
              <a:t> </a:t>
            </a:r>
            <a:r>
              <a:rPr lang="ru-RU" b="1" dirty="0" err="1">
                <a:solidFill>
                  <a:srgbClr val="C80F0F"/>
                </a:solidFill>
              </a:rPr>
              <a:t>послуг</a:t>
            </a:r>
            <a:r>
              <a:rPr lang="ru-RU" b="1" dirty="0">
                <a:solidFill>
                  <a:srgbClr val="C80F0F"/>
                </a:solidFill>
              </a:rPr>
              <a:t> з </a:t>
            </a:r>
            <a:r>
              <a:rPr lang="ru-RU" b="1" dirty="0" err="1">
                <a:solidFill>
                  <a:srgbClr val="C80F0F"/>
                </a:solidFill>
              </a:rPr>
              <a:t>профілактки</a:t>
            </a:r>
            <a:r>
              <a:rPr lang="ru-RU" b="1" dirty="0">
                <a:solidFill>
                  <a:srgbClr val="C80F0F"/>
                </a:solidFill>
              </a:rPr>
              <a:t> ВІЛ/</a:t>
            </a:r>
            <a:r>
              <a:rPr lang="ru-RU" b="1" dirty="0" err="1">
                <a:solidFill>
                  <a:srgbClr val="C80F0F"/>
                </a:solidFill>
              </a:rPr>
              <a:t>СНІДу</a:t>
            </a:r>
            <a:r>
              <a:rPr lang="ru-RU" b="1" dirty="0">
                <a:solidFill>
                  <a:srgbClr val="C80F0F"/>
                </a:solidFill>
              </a:rPr>
              <a:t>»: </a:t>
            </a:r>
            <a:r>
              <a:rPr lang="ru-RU" b="1" dirty="0" err="1">
                <a:solidFill>
                  <a:srgbClr val="C80F0F"/>
                </a:solidFill>
              </a:rPr>
              <a:t>внесок</a:t>
            </a:r>
            <a:r>
              <a:rPr lang="ru-RU" b="1" dirty="0">
                <a:solidFill>
                  <a:srgbClr val="C80F0F"/>
                </a:solidFill>
              </a:rPr>
              <a:t> </a:t>
            </a:r>
            <a:r>
              <a:rPr lang="en-US" b="1" dirty="0">
                <a:solidFill>
                  <a:srgbClr val="C80F0F"/>
                </a:solidFill>
              </a:rPr>
              <a:t>GIZ</a:t>
            </a:r>
          </a:p>
        </p:txBody>
      </p:sp>
      <p:sp>
        <p:nvSpPr>
          <p:cNvPr id="7172" name="Content Placeholder 5"/>
          <p:cNvSpPr>
            <a:spLocks noGrp="1"/>
          </p:cNvSpPr>
          <p:nvPr>
            <p:ph sz="half" idx="2"/>
          </p:nvPr>
        </p:nvSpPr>
        <p:spPr>
          <a:xfrm>
            <a:off x="4549152" y="2119492"/>
            <a:ext cx="40640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dirty="0" smtClean="0"/>
              <a:t>  </a:t>
            </a:r>
            <a:endParaRPr lang="en-US" dirty="0" smtClean="0"/>
          </a:p>
        </p:txBody>
      </p:sp>
      <p:sp>
        <p:nvSpPr>
          <p:cNvPr id="7173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6683128F-8F4E-4F91-BAAA-9FD2A31E3E3E}" type="datetime1">
              <a:rPr lang="de-DE" smtClean="0"/>
              <a:pPr/>
              <a:t>18.09.2014</a:t>
            </a:fld>
            <a:endParaRPr lang="de-DE" smtClean="0"/>
          </a:p>
        </p:txBody>
      </p:sp>
      <p:graphicFrame>
        <p:nvGraphicFramePr>
          <p:cNvPr id="8" name="Content Placeholder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07647448"/>
              </p:ext>
            </p:extLst>
          </p:nvPr>
        </p:nvGraphicFramePr>
        <p:xfrm>
          <a:off x="1674253" y="2885994"/>
          <a:ext cx="2378877" cy="3338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Acrobat Document" r:id="rId3" imgW="5830114" imgH="8183117" progId="AcroExch.Document.7">
                  <p:embed/>
                </p:oleObj>
              </mc:Choice>
              <mc:Fallback>
                <p:oleObj name="Acrobat Document" r:id="rId3" imgW="5830114" imgH="8183117" progId="AcroExch.Document.7">
                  <p:embed/>
                  <p:pic>
                    <p:nvPicPr>
                      <p:cNvPr id="0" name="Content Placeholder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253" y="2885994"/>
                        <a:ext cx="2378877" cy="33389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585" y="2788623"/>
            <a:ext cx="2936285" cy="343635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C80F0F"/>
                </a:solidFill>
              </a:rPr>
              <a:t>Мета щодо «Маршруту безпеки» в рамках </a:t>
            </a:r>
            <a:r>
              <a:rPr lang="uk-UA" b="1" dirty="0" smtClean="0">
                <a:solidFill>
                  <a:srgbClr val="C80F0F"/>
                </a:solidFill>
              </a:rPr>
              <a:t>партнерства: </a:t>
            </a:r>
            <a:endParaRPr lang="uk-UA" b="1" dirty="0">
              <a:solidFill>
                <a:srgbClr val="C80F0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400" dirty="0" smtClean="0"/>
              <a:t>Підготувати тренерів для всіх регіонів України</a:t>
            </a:r>
          </a:p>
          <a:p>
            <a:r>
              <a:rPr lang="uk-UA" sz="2400" dirty="0" smtClean="0"/>
              <a:t>Забезпечити базові навчальні заклади інтерактивної навчальною виставкою «Маршрут безпеки»</a:t>
            </a:r>
          </a:p>
          <a:p>
            <a:r>
              <a:rPr lang="uk-UA" sz="2400" dirty="0" smtClean="0"/>
              <a:t>Сприяти просвітницькій роботі «рівний рівному» серед молоді</a:t>
            </a:r>
            <a:endParaRPr lang="uk-UA" sz="2400" dirty="0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36719332"/>
              </p:ext>
            </p:extLst>
          </p:nvPr>
        </p:nvGraphicFramePr>
        <p:xfrm>
          <a:off x="7869238" y="1001713"/>
          <a:ext cx="1181100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Acrobat Document" r:id="rId3" imgW="5830114" imgH="8183117" progId="AcroExch.Document.7">
                  <p:embed/>
                </p:oleObj>
              </mc:Choice>
              <mc:Fallback>
                <p:oleObj name="Acrobat Document" r:id="rId3" imgW="5830114" imgH="8183117" progId="AcroExch.Document.7">
                  <p:embed/>
                  <p:pic>
                    <p:nvPicPr>
                      <p:cNvPr id="0" name="Объект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9238" y="1001713"/>
                        <a:ext cx="1181100" cy="165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96985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121" y="1058197"/>
            <a:ext cx="7776000" cy="617928"/>
          </a:xfrm>
        </p:spPr>
        <p:txBody>
          <a:bodyPr/>
          <a:lstStyle/>
          <a:p>
            <a:r>
              <a:rPr lang="uk-UA" b="1" dirty="0">
                <a:solidFill>
                  <a:srgbClr val="C80F0F"/>
                </a:solidFill>
              </a:rPr>
              <a:t>Результати адаптації та впровадження «Маршруту безпеки» в Україні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1918951"/>
            <a:ext cx="7776000" cy="4649273"/>
          </a:xfrm>
        </p:spPr>
        <p:txBody>
          <a:bodyPr/>
          <a:lstStyle/>
          <a:p>
            <a:r>
              <a:rPr lang="uk-UA" sz="1600" dirty="0" smtClean="0"/>
              <a:t>Створено робочу групу місцевих експертів по адаптації методики</a:t>
            </a:r>
          </a:p>
          <a:p>
            <a:r>
              <a:rPr lang="uk-UA" sz="1600" dirty="0" err="1" smtClean="0"/>
              <a:t>Пропілотовано</a:t>
            </a:r>
            <a:r>
              <a:rPr lang="uk-UA" sz="1600" dirty="0" smtClean="0"/>
              <a:t> в 5-ти областях (Вінницька, Донецька, Тернопільська, Хмельницька, Чернівецька</a:t>
            </a:r>
            <a:r>
              <a:rPr lang="uk-UA" sz="1600" dirty="0" smtClean="0"/>
              <a:t>).</a:t>
            </a:r>
            <a:endParaRPr lang="uk-UA" sz="1600" dirty="0" smtClean="0"/>
          </a:p>
          <a:p>
            <a:r>
              <a:rPr lang="uk-UA" sz="1600" dirty="0" smtClean="0">
                <a:solidFill>
                  <a:schemeClr val="accent1"/>
                </a:solidFill>
              </a:rPr>
              <a:t>Отримано гриф МОН</a:t>
            </a:r>
          </a:p>
          <a:p>
            <a:r>
              <a:rPr lang="uk-UA" sz="1600" dirty="0" smtClean="0">
                <a:solidFill>
                  <a:schemeClr val="accent1"/>
                </a:solidFill>
              </a:rPr>
              <a:t>Проведено всеукраїнський тренінг для представників обласних ІППО</a:t>
            </a:r>
          </a:p>
          <a:p>
            <a:r>
              <a:rPr lang="uk-UA" sz="1600" dirty="0" smtClean="0">
                <a:solidFill>
                  <a:schemeClr val="accent1"/>
                </a:solidFill>
              </a:rPr>
              <a:t>На базі обласних ІППО проведені тренінги для вчителів в 25 областях</a:t>
            </a:r>
          </a:p>
          <a:p>
            <a:r>
              <a:rPr lang="uk-UA" sz="1600" dirty="0" smtClean="0">
                <a:solidFill>
                  <a:schemeClr val="accent1"/>
                </a:solidFill>
              </a:rPr>
              <a:t>По всій Україні розповсюджено 600 комплектів методичних матеріалів</a:t>
            </a:r>
          </a:p>
          <a:p>
            <a:r>
              <a:rPr lang="uk-UA" sz="1600" dirty="0" smtClean="0">
                <a:solidFill>
                  <a:schemeClr val="accent1"/>
                </a:solidFill>
              </a:rPr>
              <a:t>Понад 600 шкіл по всій Україні використовують цю методику</a:t>
            </a:r>
          </a:p>
          <a:p>
            <a:r>
              <a:rPr lang="uk-UA" sz="1600" dirty="0" smtClean="0">
                <a:solidFill>
                  <a:schemeClr val="accent4">
                    <a:lumMod val="50000"/>
                  </a:schemeClr>
                </a:solidFill>
              </a:rPr>
              <a:t>Підготовлено 2273 мультиплікатора на різних рівнях (тренери, </a:t>
            </a:r>
            <a:r>
              <a:rPr lang="uk-UA" sz="1600" dirty="0" err="1" smtClean="0">
                <a:solidFill>
                  <a:schemeClr val="accent4">
                    <a:lumMod val="50000"/>
                  </a:schemeClr>
                </a:solidFill>
              </a:rPr>
              <a:t>фасилітатори</a:t>
            </a:r>
            <a:r>
              <a:rPr lang="uk-UA" sz="1600" dirty="0" smtClean="0">
                <a:solidFill>
                  <a:schemeClr val="accent4">
                    <a:lumMod val="50000"/>
                  </a:schemeClr>
                </a:solidFill>
              </a:rPr>
              <a:t>, організатори «Маршруту безпеки») з числа методистів ІППО, вчителів ЗНЗ, викладачів ПТНЗ, соціальних працівників та старшокласників</a:t>
            </a:r>
          </a:p>
          <a:p>
            <a:r>
              <a:rPr lang="uk-UA" sz="1600" dirty="0" smtClean="0">
                <a:solidFill>
                  <a:schemeClr val="accent4">
                    <a:lumMod val="50000"/>
                  </a:schemeClr>
                </a:solidFill>
              </a:rPr>
              <a:t>Охоплено 22567 осіб – учні, студенти ПТНЗ</a:t>
            </a:r>
            <a:endParaRPr lang="uk-UA" sz="1600" dirty="0" smtClean="0">
              <a:solidFill>
                <a:schemeClr val="accent1"/>
              </a:solidFill>
            </a:endParaRPr>
          </a:p>
          <a:p>
            <a:r>
              <a:rPr lang="uk-UA" sz="1600" dirty="0" smtClean="0"/>
              <a:t>Методику </a:t>
            </a:r>
            <a:r>
              <a:rPr lang="uk-UA" sz="1600" dirty="0" smtClean="0"/>
              <a:t>також використовують в педагогічних вузах, в </a:t>
            </a:r>
            <a:r>
              <a:rPr lang="uk-UA" sz="1600" dirty="0" err="1" smtClean="0"/>
              <a:t>ЦСССМах</a:t>
            </a:r>
            <a:r>
              <a:rPr lang="uk-UA" sz="1600" dirty="0" smtClean="0"/>
              <a:t> та громадських організаціях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36719332"/>
              </p:ext>
            </p:extLst>
          </p:nvPr>
        </p:nvGraphicFramePr>
        <p:xfrm>
          <a:off x="7868991" y="1001400"/>
          <a:ext cx="1181189" cy="1657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Acrobat Document" r:id="rId3" imgW="5830114" imgH="8183117" progId="AcroExch.Document.7">
                  <p:embed/>
                </p:oleObj>
              </mc:Choice>
              <mc:Fallback>
                <p:oleObj name="Acrobat Document" r:id="rId3" imgW="5830114" imgH="8183117" progId="AcroExch.Document.7">
                  <p:embed/>
                  <p:pic>
                    <p:nvPicPr>
                      <p:cNvPr id="0" name="Content Placeholder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8991" y="1001400"/>
                        <a:ext cx="1181189" cy="1657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411839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50405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b="1" dirty="0" smtClean="0">
                <a:solidFill>
                  <a:srgbClr val="C80F0F"/>
                </a:solidFill>
              </a:rPr>
              <a:t>Ефективність «Маршруту безпеки»</a:t>
            </a:r>
            <a:br>
              <a:rPr lang="uk-UA" b="1" dirty="0" smtClean="0">
                <a:solidFill>
                  <a:srgbClr val="C80F0F"/>
                </a:solidFill>
              </a:rPr>
            </a:b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підсумок анкет «До»/ «Після»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000" dirty="0"/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7889296"/>
              </p:ext>
            </p:extLst>
          </p:nvPr>
        </p:nvGraphicFramePr>
        <p:xfrm>
          <a:off x="2987824" y="1988840"/>
          <a:ext cx="309634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2970144"/>
              </p:ext>
            </p:extLst>
          </p:nvPr>
        </p:nvGraphicFramePr>
        <p:xfrm>
          <a:off x="24284" y="1988840"/>
          <a:ext cx="3203848" cy="417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4970332"/>
              </p:ext>
            </p:extLst>
          </p:nvPr>
        </p:nvGraphicFramePr>
        <p:xfrm>
          <a:off x="5652120" y="1988840"/>
          <a:ext cx="324036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755576" y="5949280"/>
            <a:ext cx="163448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Знання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31952" y="5954960"/>
            <a:ext cx="201622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Толерантне ставлення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8144" y="5935240"/>
            <a:ext cx="288032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Гендерна рівність</a:t>
            </a:r>
            <a:endParaRPr lang="uk-UA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97152677"/>
              </p:ext>
            </p:extLst>
          </p:nvPr>
        </p:nvGraphicFramePr>
        <p:xfrm>
          <a:off x="8065776" y="824247"/>
          <a:ext cx="958804" cy="1345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Acrobat Document" r:id="rId6" imgW="5830114" imgH="8183117" progId="AcroExch.Document.7">
                  <p:embed/>
                </p:oleObj>
              </mc:Choice>
              <mc:Fallback>
                <p:oleObj name="Acrobat Document" r:id="rId6" imgW="5830114" imgH="8183117" progId="AcroExch.Document.7">
                  <p:embed/>
                  <p:pic>
                    <p:nvPicPr>
                      <p:cNvPr id="0" name="Объект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5776" y="824247"/>
                        <a:ext cx="958804" cy="13454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437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 sz="quarter" idx="4294967295"/>
          </p:nvPr>
        </p:nvSpPr>
        <p:spPr>
          <a:xfrm>
            <a:off x="396608" y="961643"/>
            <a:ext cx="3536950" cy="1143000"/>
          </a:xfrm>
        </p:spPr>
        <p:txBody>
          <a:bodyPr/>
          <a:lstStyle/>
          <a:p>
            <a:pPr eaLnBrk="1" hangingPunct="1"/>
            <a:r>
              <a:rPr lang="uk-UA" sz="3200" b="1" dirty="0" smtClean="0">
                <a:solidFill>
                  <a:srgbClr val="C00000"/>
                </a:solidFill>
              </a:rPr>
              <a:t/>
            </a:r>
            <a:br>
              <a:rPr lang="uk-UA" sz="3200" b="1" dirty="0" smtClean="0">
                <a:solidFill>
                  <a:srgbClr val="C00000"/>
                </a:solidFill>
              </a:rPr>
            </a:br>
            <a:r>
              <a:rPr lang="uk-UA" sz="3200" b="1" dirty="0" smtClean="0">
                <a:solidFill>
                  <a:srgbClr val="C00000"/>
                </a:solidFill>
              </a:rPr>
              <a:t>Спостереження</a:t>
            </a:r>
            <a:r>
              <a:rPr lang="uk-UA" sz="3200" dirty="0" smtClean="0">
                <a:solidFill>
                  <a:srgbClr val="C00000"/>
                </a:solidFill>
              </a:rPr>
              <a:t>:</a:t>
            </a:r>
            <a:endParaRPr lang="en-US" sz="3200" dirty="0" smtClean="0">
              <a:solidFill>
                <a:srgbClr val="C00000"/>
              </a:solidFill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sz="quarter" idx="4294967295"/>
          </p:nvPr>
        </p:nvSpPr>
        <p:spPr>
          <a:xfrm>
            <a:off x="264405" y="2176463"/>
            <a:ext cx="3543300" cy="3216275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uk-UA" sz="2400" dirty="0" smtClean="0"/>
              <a:t>Маршрут Безпеки дозволяє модифікацію по формі проведення але не по змісту проведення</a:t>
            </a:r>
            <a:endParaRPr lang="en-US" sz="24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779963" y="922338"/>
            <a:ext cx="4051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uk-UA" sz="3200" kern="0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uk-UA" sz="3200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Форми модифікації:</a:t>
            </a:r>
            <a:endParaRPr lang="en-US" sz="3200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4864100" y="2274888"/>
            <a:ext cx="3979863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80F0F"/>
              </a:buClr>
              <a:buFont typeface="Wingdings" pitchFamily="2" charset="2"/>
              <a:buChar char="§"/>
              <a:tabLst>
                <a:tab pos="2190750" algn="l"/>
              </a:tabLst>
              <a:defRPr/>
            </a:pPr>
            <a:r>
              <a:rPr lang="uk-UA" sz="2400" b="0" dirty="0" smtClean="0">
                <a:solidFill>
                  <a:srgbClr val="6E6452"/>
                </a:solidFill>
                <a:latin typeface="+mn-lt"/>
              </a:rPr>
              <a:t> вчителі та фахівці учням</a:t>
            </a:r>
          </a:p>
          <a:p>
            <a:pPr>
              <a:spcBef>
                <a:spcPct val="20000"/>
              </a:spcBef>
              <a:buClr>
                <a:srgbClr val="C80F0F"/>
              </a:buClr>
              <a:buFont typeface="Wingdings" pitchFamily="2" charset="2"/>
              <a:buChar char="§"/>
              <a:tabLst>
                <a:tab pos="2190750" algn="l"/>
              </a:tabLst>
              <a:defRPr/>
            </a:pPr>
            <a:r>
              <a:rPr lang="uk-UA" sz="2400" b="0" dirty="0" smtClean="0">
                <a:solidFill>
                  <a:srgbClr val="6E6452"/>
                </a:solidFill>
                <a:latin typeface="+mn-lt"/>
              </a:rPr>
              <a:t> рівний рівному</a:t>
            </a:r>
          </a:p>
          <a:p>
            <a:pPr>
              <a:spcBef>
                <a:spcPct val="20000"/>
              </a:spcBef>
              <a:buClr>
                <a:srgbClr val="C80F0F"/>
              </a:buClr>
              <a:buFont typeface="Wingdings" pitchFamily="2" charset="2"/>
              <a:buChar char="§"/>
              <a:tabLst>
                <a:tab pos="2190750" algn="l"/>
              </a:tabLst>
              <a:defRPr/>
            </a:pPr>
            <a:r>
              <a:rPr lang="uk-UA" sz="2400" b="0" dirty="0">
                <a:solidFill>
                  <a:srgbClr val="6E6452"/>
                </a:solidFill>
                <a:latin typeface="+mn-lt"/>
              </a:rPr>
              <a:t> </a:t>
            </a:r>
            <a:r>
              <a:rPr lang="uk-UA" sz="2400" b="0" dirty="0" smtClean="0">
                <a:solidFill>
                  <a:srgbClr val="6E6452"/>
                </a:solidFill>
                <a:latin typeface="+mn-lt"/>
              </a:rPr>
              <a:t>3+2</a:t>
            </a:r>
          </a:p>
          <a:p>
            <a:pPr>
              <a:spcBef>
                <a:spcPct val="20000"/>
              </a:spcBef>
              <a:buClr>
                <a:srgbClr val="C80F0F"/>
              </a:buClr>
              <a:buFont typeface="Wingdings" pitchFamily="2" charset="2"/>
              <a:buChar char="§"/>
              <a:tabLst>
                <a:tab pos="2190750" algn="l"/>
              </a:tabLst>
              <a:defRPr/>
            </a:pPr>
            <a:r>
              <a:rPr lang="uk-UA" sz="2400" b="0" dirty="0">
                <a:solidFill>
                  <a:srgbClr val="6E6452"/>
                </a:solidFill>
                <a:latin typeface="+mn-lt"/>
              </a:rPr>
              <a:t> </a:t>
            </a:r>
            <a:r>
              <a:rPr lang="uk-UA" sz="2400" b="0" dirty="0" smtClean="0">
                <a:solidFill>
                  <a:srgbClr val="6E6452"/>
                </a:solidFill>
                <a:latin typeface="+mn-lt"/>
              </a:rPr>
              <a:t>2 групи</a:t>
            </a:r>
          </a:p>
          <a:p>
            <a:pPr>
              <a:spcBef>
                <a:spcPct val="20000"/>
              </a:spcBef>
              <a:buClr>
                <a:srgbClr val="C80F0F"/>
              </a:buClr>
              <a:buFont typeface="Wingdings" pitchFamily="2" charset="2"/>
              <a:buChar char="§"/>
              <a:tabLst>
                <a:tab pos="2190750" algn="l"/>
              </a:tabLst>
              <a:defRPr/>
            </a:pPr>
            <a:r>
              <a:rPr lang="uk-UA" sz="2400" b="0" dirty="0">
                <a:solidFill>
                  <a:srgbClr val="6E6452"/>
                </a:solidFill>
                <a:latin typeface="+mn-lt"/>
              </a:rPr>
              <a:t> </a:t>
            </a:r>
            <a:r>
              <a:rPr lang="uk-UA" sz="2400" b="0" dirty="0" smtClean="0">
                <a:solidFill>
                  <a:srgbClr val="6E6452"/>
                </a:solidFill>
                <a:latin typeface="+mn-lt"/>
              </a:rPr>
              <a:t>масові заходи</a:t>
            </a:r>
          </a:p>
          <a:p>
            <a:pPr>
              <a:spcBef>
                <a:spcPct val="20000"/>
              </a:spcBef>
              <a:buClr>
                <a:srgbClr val="C80F0F"/>
              </a:buClr>
              <a:buFont typeface="Wingdings" pitchFamily="2" charset="2"/>
              <a:buChar char="§"/>
              <a:tabLst>
                <a:tab pos="2190750" algn="l"/>
              </a:tabLst>
              <a:defRPr/>
            </a:pPr>
            <a:r>
              <a:rPr lang="uk-UA" sz="2400" b="0" dirty="0">
                <a:solidFill>
                  <a:srgbClr val="6E6452"/>
                </a:solidFill>
                <a:latin typeface="+mn-lt"/>
              </a:rPr>
              <a:t> </a:t>
            </a:r>
            <a:r>
              <a:rPr lang="uk-UA" sz="2400" b="0" dirty="0" smtClean="0">
                <a:solidFill>
                  <a:srgbClr val="6E6452"/>
                </a:solidFill>
                <a:latin typeface="+mn-lt"/>
              </a:rPr>
              <a:t>та ін.</a:t>
            </a:r>
            <a:endParaRPr lang="en-US" sz="2400" b="0" dirty="0">
              <a:solidFill>
                <a:srgbClr val="6E6452"/>
              </a:solidFill>
              <a:latin typeface="+mn-lt"/>
            </a:endParaRPr>
          </a:p>
        </p:txBody>
      </p:sp>
      <p:sp>
        <p:nvSpPr>
          <p:cNvPr id="8198" name="Стрелка вправо 6"/>
          <p:cNvSpPr>
            <a:spLocks noChangeArrowheads="1"/>
          </p:cNvSpPr>
          <p:nvPr/>
        </p:nvSpPr>
        <p:spPr bwMode="auto">
          <a:xfrm>
            <a:off x="4114800" y="3321050"/>
            <a:ext cx="577850" cy="541338"/>
          </a:xfrm>
          <a:prstGeom prst="rightArrow">
            <a:avLst>
              <a:gd name="adj1" fmla="val 50000"/>
              <a:gd name="adj2" fmla="val 5003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8199" name="Скругленный прямоугольник 7"/>
          <p:cNvSpPr>
            <a:spLocks noChangeArrowheads="1"/>
          </p:cNvSpPr>
          <p:nvPr/>
        </p:nvSpPr>
        <p:spPr bwMode="auto">
          <a:xfrm>
            <a:off x="180975" y="1333040"/>
            <a:ext cx="3862388" cy="4502609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8200" name="Скругленный прямоугольник 8"/>
          <p:cNvSpPr>
            <a:spLocks noChangeArrowheads="1"/>
          </p:cNvSpPr>
          <p:nvPr/>
        </p:nvSpPr>
        <p:spPr bwMode="auto">
          <a:xfrm>
            <a:off x="4760913" y="1277956"/>
            <a:ext cx="3997325" cy="457674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graphicFrame>
        <p:nvGraphicFramePr>
          <p:cNvPr id="2" name="Объект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12738288"/>
              </p:ext>
            </p:extLst>
          </p:nvPr>
        </p:nvGraphicFramePr>
        <p:xfrm>
          <a:off x="3813175" y="1663700"/>
          <a:ext cx="1181100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Acrobat Document" r:id="rId3" imgW="5830114" imgH="8183117" progId="AcroExch.Document.7">
                  <p:embed/>
                </p:oleObj>
              </mc:Choice>
              <mc:Fallback>
                <p:oleObj name="Acrobat Document" r:id="rId3" imgW="5830114" imgH="8183117" progId="AcroExch.Document.7">
                  <p:embed/>
                  <p:pic>
                    <p:nvPicPr>
                      <p:cNvPr id="0" name="Объект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3175" y="1663700"/>
                        <a:ext cx="1181100" cy="165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958868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93788" y="927100"/>
            <a:ext cx="7034212" cy="617538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/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uk-UA" b="1" dirty="0">
                <a:solidFill>
                  <a:srgbClr val="C80F0F"/>
                </a:solidFill>
              </a:rPr>
              <a:t>Мета щодо </a:t>
            </a:r>
            <a:r>
              <a:rPr lang="uk-UA" b="1" dirty="0" smtClean="0">
                <a:solidFill>
                  <a:srgbClr val="C80F0F"/>
                </a:solidFill>
              </a:rPr>
              <a:t>«Чесної гри» </a:t>
            </a:r>
            <a:r>
              <a:rPr lang="uk-UA" b="1" dirty="0">
                <a:solidFill>
                  <a:srgbClr val="C80F0F"/>
                </a:solidFill>
              </a:rPr>
              <a:t>в рамках партнерства: 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86366" y="2622550"/>
            <a:ext cx="8059134" cy="3598863"/>
          </a:xfrm>
        </p:spPr>
        <p:txBody>
          <a:bodyPr/>
          <a:lstStyle/>
          <a:p>
            <a:pPr algn="just" eaLnBrk="1" hangingPunct="1"/>
            <a:r>
              <a:rPr lang="uk-UA" sz="2400" dirty="0" smtClean="0"/>
              <a:t>Залучити </a:t>
            </a:r>
            <a:r>
              <a:rPr lang="uk-UA" sz="2400" dirty="0"/>
              <a:t>зацікавлені базові школи до впровадження проекту «Чесна гра»</a:t>
            </a:r>
            <a:endParaRPr lang="en-US" sz="2400" dirty="0"/>
          </a:p>
        </p:txBody>
      </p:sp>
      <p:sp>
        <p:nvSpPr>
          <p:cNvPr id="614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AD11DF2E-32D8-4BBB-841B-36586E67B760}" type="datetime1">
              <a:rPr lang="de-DE" smtClean="0"/>
              <a:pPr/>
              <a:t>18.09.2014</a:t>
            </a:fld>
            <a:endParaRPr lang="de-DE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99" y="3421649"/>
            <a:ext cx="2523608" cy="295339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C80F0F"/>
                </a:solidFill>
              </a:rPr>
              <a:t>«Чесна гра» по всій Україні</a:t>
            </a:r>
            <a:endParaRPr lang="uk-UA" b="1" dirty="0">
              <a:solidFill>
                <a:srgbClr val="C80F0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Крим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і 17 областей</a:t>
            </a:r>
          </a:p>
          <a:p>
            <a:pPr marL="285750" indent="-285750" algn="just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Адаптація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посібників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вчителів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інструкторів і тренерів проекту -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вчителів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фізичної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культури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основ здоров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’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я, соціальних педагогів, психологів і соціальних працівників </a:t>
            </a:r>
          </a:p>
          <a:p>
            <a:pPr marL="285750" indent="-285750" algn="just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 занять з одним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класом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групою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дітей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програмами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«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Чесна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гра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Перша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Ліга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 і «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Чесна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гра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Вища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Ліга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</a:p>
          <a:p>
            <a:pPr marL="285750" indent="-285750" algn="just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Надання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спортивного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інвентаря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Звітність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147" y="1333312"/>
            <a:ext cx="1556870" cy="182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7155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1060704"/>
            <a:ext cx="8400288" cy="914400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C80F0F"/>
                </a:solidFill>
              </a:rPr>
              <a:t>Результати</a:t>
            </a:r>
            <a:r>
              <a:rPr lang="ru-RU" b="1" dirty="0">
                <a:solidFill>
                  <a:srgbClr val="C80F0F"/>
                </a:solidFill>
              </a:rPr>
              <a:t> </a:t>
            </a:r>
            <a:r>
              <a:rPr lang="ru-RU" b="1" dirty="0" err="1">
                <a:solidFill>
                  <a:srgbClr val="C80F0F"/>
                </a:solidFill>
              </a:rPr>
              <a:t>Чесної</a:t>
            </a:r>
            <a:r>
              <a:rPr lang="ru-RU" b="1" dirty="0">
                <a:solidFill>
                  <a:srgbClr val="C80F0F"/>
                </a:solidFill>
              </a:rPr>
              <a:t> </a:t>
            </a:r>
            <a:r>
              <a:rPr lang="ru-RU" b="1" dirty="0" err="1">
                <a:solidFill>
                  <a:srgbClr val="C80F0F"/>
                </a:solidFill>
              </a:rPr>
              <a:t>гри</a:t>
            </a:r>
            <a:r>
              <a:rPr lang="ru-RU" b="1" dirty="0">
                <a:solidFill>
                  <a:srgbClr val="C80F0F"/>
                </a:solidFill>
              </a:rPr>
              <a:t> 2013-2014 </a:t>
            </a:r>
            <a:r>
              <a:rPr lang="ru-RU" b="1" dirty="0" err="1">
                <a:solidFill>
                  <a:srgbClr val="C80F0F"/>
                </a:solidFill>
              </a:rPr>
              <a:t>рр</a:t>
            </a:r>
            <a:r>
              <a:rPr lang="ru-RU" b="1" dirty="0">
                <a:solidFill>
                  <a:srgbClr val="C80F0F"/>
                </a:solidFill>
              </a:rPr>
              <a:t>. по </a:t>
            </a:r>
            <a:r>
              <a:rPr lang="ru-RU" b="1" dirty="0" err="1">
                <a:solidFill>
                  <a:srgbClr val="C80F0F"/>
                </a:solidFill>
              </a:rPr>
              <a:t>всій</a:t>
            </a:r>
            <a:r>
              <a:rPr lang="ru-RU" b="1" dirty="0">
                <a:solidFill>
                  <a:srgbClr val="C80F0F"/>
                </a:solidFill>
              </a:rPr>
              <a:t> </a:t>
            </a:r>
            <a:r>
              <a:rPr lang="ru-RU" b="1" dirty="0" err="1">
                <a:solidFill>
                  <a:srgbClr val="C80F0F"/>
                </a:solidFill>
              </a:rPr>
              <a:t>Україні</a:t>
            </a:r>
            <a:r>
              <a:rPr lang="ru-RU" b="1" dirty="0">
                <a:solidFill>
                  <a:srgbClr val="C80F0F"/>
                </a:solidFill>
              </a:rPr>
              <a:t> </a:t>
            </a:r>
            <a:r>
              <a:rPr lang="ru-RU" sz="1600" b="1" dirty="0">
                <a:solidFill>
                  <a:srgbClr val="C80F0F"/>
                </a:solidFill>
              </a:rPr>
              <a:t>(станом на 15 </a:t>
            </a:r>
            <a:r>
              <a:rPr lang="ru-RU" sz="1600" b="1" dirty="0" err="1">
                <a:solidFill>
                  <a:srgbClr val="C80F0F"/>
                </a:solidFill>
              </a:rPr>
              <a:t>травня</a:t>
            </a:r>
            <a:r>
              <a:rPr lang="ru-RU" sz="1600" b="1" dirty="0">
                <a:solidFill>
                  <a:srgbClr val="C80F0F"/>
                </a:solidFill>
              </a:rPr>
              <a:t> 2014</a:t>
            </a:r>
            <a:r>
              <a:rPr lang="ru-RU" b="1" dirty="0">
                <a:solidFill>
                  <a:srgbClr val="C80F0F"/>
                </a:solidFill>
              </a:rPr>
              <a:t>)</a:t>
            </a:r>
            <a:endParaRPr lang="uk-UA" b="1" dirty="0">
              <a:solidFill>
                <a:srgbClr val="C80F0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000" y="2023872"/>
            <a:ext cx="7776000" cy="4240127"/>
          </a:xfrm>
        </p:spPr>
        <p:txBody>
          <a:bodyPr/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П</a:t>
            </a:r>
            <a:r>
              <a:rPr lang="uk-UA" b="1" dirty="0">
                <a:solidFill>
                  <a:schemeClr val="tx1"/>
                </a:solidFill>
              </a:rPr>
              <a:t>і</a:t>
            </a:r>
            <a:r>
              <a:rPr lang="ru-RU" b="1" dirty="0" err="1">
                <a:solidFill>
                  <a:schemeClr val="tx1"/>
                </a:solidFill>
              </a:rPr>
              <a:t>дготовлено</a:t>
            </a:r>
            <a:r>
              <a:rPr lang="ru-RU" b="1" dirty="0">
                <a:solidFill>
                  <a:schemeClr val="tx1"/>
                </a:solidFill>
              </a:rPr>
              <a:t> 192 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інструктори</a:t>
            </a:r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err="1" smtClean="0">
                <a:solidFill>
                  <a:schemeClr val="tx1"/>
                </a:solidFill>
              </a:rPr>
              <a:t>Охоплено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21492 </a:t>
            </a:r>
            <a:r>
              <a:rPr lang="ru-RU" b="1" dirty="0">
                <a:solidFill>
                  <a:schemeClr val="tx1"/>
                </a:solidFill>
              </a:rPr>
              <a:t>д</a:t>
            </a:r>
            <a:r>
              <a:rPr lang="uk-UA" b="1" dirty="0" err="1" smtClean="0">
                <a:solidFill>
                  <a:schemeClr val="tx1"/>
                </a:solidFill>
              </a:rPr>
              <a:t>ітей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віком</a:t>
            </a:r>
            <a:r>
              <a:rPr lang="ru-RU" b="1" dirty="0" smtClean="0">
                <a:solidFill>
                  <a:schemeClr val="tx1"/>
                </a:solidFill>
              </a:rPr>
              <a:t> 12-14 </a:t>
            </a:r>
            <a:r>
              <a:rPr lang="ru-RU" b="1" dirty="0" err="1" smtClean="0">
                <a:solidFill>
                  <a:schemeClr val="tx1"/>
                </a:solidFill>
              </a:rPr>
              <a:t>років</a:t>
            </a:r>
            <a:r>
              <a:rPr lang="ru-RU" b="1" dirty="0" smtClean="0">
                <a:solidFill>
                  <a:schemeClr val="tx1"/>
                </a:solidFill>
              </a:rPr>
              <a:t>, в </a:t>
            </a:r>
            <a:r>
              <a:rPr lang="ru-RU" b="1" dirty="0" err="1" smtClean="0">
                <a:solidFill>
                  <a:schemeClr val="tx1"/>
                </a:solidFill>
              </a:rPr>
              <a:t>т.ч</a:t>
            </a:r>
            <a:r>
              <a:rPr lang="ru-RU" b="1" dirty="0" smtClean="0">
                <a:solidFill>
                  <a:schemeClr val="tx1"/>
                </a:solidFill>
              </a:rPr>
              <a:t>. 10095 </a:t>
            </a:r>
            <a:r>
              <a:rPr lang="ru-RU" b="1" dirty="0" err="1" smtClean="0">
                <a:solidFill>
                  <a:schemeClr val="tx1"/>
                </a:solidFill>
              </a:rPr>
              <a:t>дівчат</a:t>
            </a: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14660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випускників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віком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12-14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років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в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т.ч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7112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дівчат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b="1" dirty="0" err="1" smtClean="0">
                <a:solidFill>
                  <a:schemeClr val="tx1"/>
                </a:solidFill>
              </a:rPr>
              <a:t>Охоплено</a:t>
            </a:r>
            <a:r>
              <a:rPr lang="ru-RU" b="1" dirty="0" smtClean="0">
                <a:solidFill>
                  <a:schemeClr val="tx1"/>
                </a:solidFill>
              </a:rPr>
              <a:t> 14301 </a:t>
            </a:r>
            <a:r>
              <a:rPr lang="ru-RU" b="1" dirty="0" err="1">
                <a:solidFill>
                  <a:schemeClr val="tx1"/>
                </a:solidFill>
              </a:rPr>
              <a:t>дітей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віком</a:t>
            </a:r>
            <a:r>
              <a:rPr lang="ru-RU" b="1" dirty="0" smtClean="0">
                <a:solidFill>
                  <a:schemeClr val="tx1"/>
                </a:solidFill>
              </a:rPr>
              <a:t> 15-17 </a:t>
            </a:r>
            <a:r>
              <a:rPr lang="ru-RU" b="1" dirty="0" err="1" smtClean="0">
                <a:solidFill>
                  <a:schemeClr val="tx1"/>
                </a:solidFill>
              </a:rPr>
              <a:t>років</a:t>
            </a:r>
            <a:r>
              <a:rPr lang="ru-RU" b="1" dirty="0" smtClean="0">
                <a:solidFill>
                  <a:schemeClr val="tx1"/>
                </a:solidFill>
              </a:rPr>
              <a:t>, в </a:t>
            </a:r>
            <a:r>
              <a:rPr lang="ru-RU" b="1" dirty="0" err="1" smtClean="0">
                <a:solidFill>
                  <a:schemeClr val="tx1"/>
                </a:solidFill>
              </a:rPr>
              <a:t>т.ч</a:t>
            </a:r>
            <a:r>
              <a:rPr lang="ru-RU" b="1" dirty="0" smtClean="0">
                <a:solidFill>
                  <a:schemeClr val="tx1"/>
                </a:solidFill>
              </a:rPr>
              <a:t>. 7236 </a:t>
            </a:r>
            <a:r>
              <a:rPr lang="ru-RU" b="1" dirty="0" err="1" smtClean="0">
                <a:solidFill>
                  <a:schemeClr val="tx1"/>
                </a:solidFill>
              </a:rPr>
              <a:t>дівчат</a:t>
            </a: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10177 </a:t>
            </a:r>
            <a:r>
              <a:rPr lang="ru-RU" dirty="0" err="1" smtClean="0">
                <a:solidFill>
                  <a:schemeClr val="tx1"/>
                </a:solidFill>
              </a:rPr>
              <a:t>випускників</a:t>
            </a:r>
            <a:r>
              <a:rPr lang="ru-RU" dirty="0" smtClean="0">
                <a:solidFill>
                  <a:schemeClr val="tx1"/>
                </a:solidFill>
              </a:rPr>
              <a:t> 15 -17 </a:t>
            </a:r>
            <a:r>
              <a:rPr lang="ru-RU" dirty="0" err="1" smtClean="0">
                <a:solidFill>
                  <a:schemeClr val="tx1"/>
                </a:solidFill>
              </a:rPr>
              <a:t>років</a:t>
            </a:r>
            <a:r>
              <a:rPr lang="ru-RU" dirty="0" smtClean="0">
                <a:solidFill>
                  <a:schemeClr val="tx1"/>
                </a:solidFill>
              </a:rPr>
              <a:t>, в </a:t>
            </a:r>
            <a:r>
              <a:rPr lang="ru-RU" dirty="0" err="1" smtClean="0">
                <a:solidFill>
                  <a:schemeClr val="tx1"/>
                </a:solidFill>
              </a:rPr>
              <a:t>т.ч</a:t>
            </a:r>
            <a:r>
              <a:rPr lang="ru-RU" dirty="0" smtClean="0">
                <a:solidFill>
                  <a:schemeClr val="tx1"/>
                </a:solidFill>
              </a:rPr>
              <a:t>. 5024 </a:t>
            </a:r>
            <a:r>
              <a:rPr lang="ru-RU" dirty="0" err="1" smtClean="0">
                <a:solidFill>
                  <a:schemeClr val="tx1"/>
                </a:solidFill>
              </a:rPr>
              <a:t>дівчат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2F77E6-A1AA-43C3-9495-93F1CA727C72}" type="datetime1">
              <a:rPr lang="de-DE" smtClean="0"/>
              <a:pPr>
                <a:defRPr/>
              </a:pPr>
              <a:t>18.09.2014</a:t>
            </a:fld>
            <a:endParaRPr lang="de-DE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481" y="1500735"/>
            <a:ext cx="1468142" cy="171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67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z-powerpoint-leerfolie-en">
  <a:themeElements>
    <a:clrScheme name="GTZ">
      <a:dk1>
        <a:srgbClr val="000000"/>
      </a:dk1>
      <a:lt1>
        <a:srgbClr val="FFFFFF"/>
      </a:lt1>
      <a:dk2>
        <a:srgbClr val="727272"/>
      </a:dk2>
      <a:lt2>
        <a:srgbClr val="D9D9D9"/>
      </a:lt2>
      <a:accent1>
        <a:srgbClr val="B7D1DD"/>
      </a:accent1>
      <a:accent2>
        <a:srgbClr val="C80F0E"/>
      </a:accent2>
      <a:accent3>
        <a:srgbClr val="DEDEAF"/>
      </a:accent3>
      <a:accent4>
        <a:srgbClr val="939393"/>
      </a:accent4>
      <a:accent5>
        <a:srgbClr val="9AB0BA"/>
      </a:accent5>
      <a:accent6>
        <a:srgbClr val="BABA93"/>
      </a:accent6>
      <a:hlink>
        <a:srgbClr val="0000FF"/>
      </a:hlink>
      <a:folHlink>
        <a:srgbClr val="800080"/>
      </a:folHlink>
    </a:clrScheme>
    <a:fontScheme name="gtz-leerfolie-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tz-leerfolie-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leerfolie-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leerfolie-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leerfolie-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leerfolie-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leerfolie-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EFEDE6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6F4F0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giz-powerpoint-leerfolie-en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Cover">
  <a:themeElements>
    <a:clrScheme name="GTZ-DE">
      <a:dk1>
        <a:srgbClr val="000000"/>
      </a:dk1>
      <a:lt1>
        <a:srgbClr val="FFFFFF"/>
      </a:lt1>
      <a:dk2>
        <a:srgbClr val="727272"/>
      </a:dk2>
      <a:lt2>
        <a:srgbClr val="D9D9D9"/>
      </a:lt2>
      <a:accent1>
        <a:srgbClr val="4B859F"/>
      </a:accent1>
      <a:accent2>
        <a:srgbClr val="C80F0E"/>
      </a:accent2>
      <a:accent3>
        <a:srgbClr val="DEDEAF"/>
      </a:accent3>
      <a:accent4>
        <a:srgbClr val="939393"/>
      </a:accent4>
      <a:accent5>
        <a:srgbClr val="9AB0BA"/>
      </a:accent5>
      <a:accent6>
        <a:srgbClr val="BABA93"/>
      </a:accent6>
      <a:hlink>
        <a:srgbClr val="0000FF"/>
      </a:hlink>
      <a:folHlink>
        <a:srgbClr val="800080"/>
      </a:folHlink>
    </a:clrScheme>
    <a:fontScheme name="GT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IZ">
    <a:dk1>
      <a:srgbClr val="000000"/>
    </a:dk1>
    <a:lt1>
      <a:srgbClr val="FFFFFF"/>
    </a:lt1>
    <a:dk2>
      <a:srgbClr val="6E6452"/>
    </a:dk2>
    <a:lt2>
      <a:srgbClr val="D2CDC8"/>
    </a:lt2>
    <a:accent1>
      <a:srgbClr val="C80F0F"/>
    </a:accent1>
    <a:accent2>
      <a:srgbClr val="4B859F"/>
    </a:accent2>
    <a:accent3>
      <a:srgbClr val="B498BA"/>
    </a:accent3>
    <a:accent4>
      <a:srgbClr val="F3BF49"/>
    </a:accent4>
    <a:accent5>
      <a:srgbClr val="94B322"/>
    </a:accent5>
    <a:accent6>
      <a:srgbClr val="B4E3E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giz-powerpoint-leerfolie-en</Template>
  <TotalTime>569</TotalTime>
  <Words>455</Words>
  <Application>Microsoft Office PowerPoint</Application>
  <PresentationFormat>Экран (4:3)</PresentationFormat>
  <Paragraphs>98</Paragraphs>
  <Slides>12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giz-powerpoint-leerfolie-en</vt:lpstr>
      <vt:lpstr>1_giz-powerpoint-leerfolie-en</vt:lpstr>
      <vt:lpstr>Cover</vt:lpstr>
      <vt:lpstr>Acrobat Document</vt:lpstr>
      <vt:lpstr>Adobe Acrobat Document</vt:lpstr>
      <vt:lpstr>Інструменти залучення молоді до профілактичної роботи </vt:lpstr>
      <vt:lpstr>Партнерство в рамках проекту «Зміцнення потенціалу Всеукраїнської спілки вчителів і тренерів для поліпшення доступу до якісних послуг з профілактки ВІЛ/СНІДу»: внесок GIZ</vt:lpstr>
      <vt:lpstr>Мета щодо «Маршруту безпеки» в рамках партнерства: </vt:lpstr>
      <vt:lpstr>Результати адаптації та впровадження «Маршруту безпеки» в Україні</vt:lpstr>
      <vt:lpstr>Ефективність «Маршруту безпеки» підсумок анкет «До»/ «Після»   </vt:lpstr>
      <vt:lpstr> Спостереження:</vt:lpstr>
      <vt:lpstr> Мета щодо «Чесної гри» в рамках партнерства: </vt:lpstr>
      <vt:lpstr>«Чесна гра» по всій Україні</vt:lpstr>
      <vt:lpstr>Результати Чесної гри 2013-2014 рр. по всій Україні (станом на 15 травня 2014)</vt:lpstr>
      <vt:lpstr>  Поширення «Чесної гри» у 2013 - 2014 роках:</vt:lpstr>
      <vt:lpstr>Ефективність «Чесної гри» підсумок анкет «До»/ «Після»  </vt:lpstr>
      <vt:lpstr>    Дякую за увагу!</vt:lpstr>
    </vt:vector>
  </TitlesOfParts>
  <Company>gtz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Участь молоді як важливий компонент “живих стандартів”</dc:title>
  <dc:creator>z.filipova</dc:creator>
  <cp:keywords>GIZ-Leerfolie</cp:keywords>
  <cp:lastModifiedBy>Зоя</cp:lastModifiedBy>
  <cp:revision>67</cp:revision>
  <cp:lastPrinted>2005-12-21T12:33:01Z</cp:lastPrinted>
  <dcterms:created xsi:type="dcterms:W3CDTF">2012-04-04T11:50:26Z</dcterms:created>
  <dcterms:modified xsi:type="dcterms:W3CDTF">2014-09-18T04:33:55Z</dcterms:modified>
</cp:coreProperties>
</file>