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74" r:id="rId3"/>
    <p:sldId id="266" r:id="rId4"/>
    <p:sldId id="267" r:id="rId5"/>
    <p:sldId id="258" r:id="rId6"/>
    <p:sldId id="259" r:id="rId7"/>
    <p:sldId id="268" r:id="rId8"/>
    <p:sldId id="269" r:id="rId9"/>
    <p:sldId id="263" r:id="rId10"/>
    <p:sldId id="270" r:id="rId11"/>
    <p:sldId id="271" r:id="rId12"/>
    <p:sldId id="273" r:id="rId13"/>
    <p:sldId id="272" r:id="rId14"/>
    <p:sldId id="265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69" d="100"/>
          <a:sy n="69" d="100"/>
        </p:scale>
        <p:origin x="-715" y="4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B4598-D12C-4BED-B5AF-A2784110330E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72B15-47A6-41A7-AF72-95D92744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3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fld id="{1FC3C5B2-EB93-4AB9-B0D8-5518501C8253}" type="slidenum">
              <a:rPr lang="de-DE" altLang="en-US" sz="1200" b="0" smtClean="0">
                <a:solidFill>
                  <a:schemeClr val="tx1"/>
                </a:solidFill>
                <a:latin typeface="Times" pitchFamily="18" charset="0"/>
              </a:rPr>
              <a:pPr/>
              <a:t>2</a:t>
            </a:fld>
            <a:endParaRPr lang="de-DE" altLang="en-US" sz="1200" b="0" smtClean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49BE-2517-42D1-9CAF-5C0DAB70AE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49BE-2517-42D1-9CAF-5C0DAB70AE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3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49BE-2517-42D1-9CAF-5C0DAB70AE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3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49BE-2517-42D1-9CAF-5C0DAB70AE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3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549BE-2517-42D1-9CAF-5C0DAB70AE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fld id="{1FC3C5B2-EB93-4AB9-B0D8-5518501C8253}" type="slidenum">
              <a:rPr lang="de-DE" altLang="en-US" sz="1200" b="0" smtClean="0">
                <a:solidFill>
                  <a:schemeClr val="tx1"/>
                </a:solidFill>
                <a:latin typeface="Times" pitchFamily="18" charset="0"/>
              </a:rPr>
              <a:pPr/>
              <a:t>13</a:t>
            </a:fld>
            <a:endParaRPr lang="de-DE" altLang="en-US" sz="1200" b="0" smtClean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06C6-98F4-4B48-B1DD-C7C9F7D3A9E6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BBDF-4672-4AFD-B8B4-3268ADD9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2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06C6-98F4-4B48-B1DD-C7C9F7D3A9E6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BBDF-4672-4AFD-B8B4-3268ADD9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3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06C6-98F4-4B48-B1DD-C7C9F7D3A9E6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BBDF-4672-4AFD-B8B4-3268ADD9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06C6-98F4-4B48-B1DD-C7C9F7D3A9E6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BBDF-4672-4AFD-B8B4-3268ADD9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6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06C6-98F4-4B48-B1DD-C7C9F7D3A9E6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BBDF-4672-4AFD-B8B4-3268ADD9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8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06C6-98F4-4B48-B1DD-C7C9F7D3A9E6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BBDF-4672-4AFD-B8B4-3268ADD9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3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06C6-98F4-4B48-B1DD-C7C9F7D3A9E6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BBDF-4672-4AFD-B8B4-3268ADD9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6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06C6-98F4-4B48-B1DD-C7C9F7D3A9E6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BBDF-4672-4AFD-B8B4-3268ADD9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6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06C6-98F4-4B48-B1DD-C7C9F7D3A9E6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BBDF-4672-4AFD-B8B4-3268ADD9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8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06C6-98F4-4B48-B1DD-C7C9F7D3A9E6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BBDF-4672-4AFD-B8B4-3268ADD9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06C6-98F4-4B48-B1DD-C7C9F7D3A9E6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BBDF-4672-4AFD-B8B4-3268ADD9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5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106C6-98F4-4B48-B1DD-C7C9F7D3A9E6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2BBDF-4672-4AFD-B8B4-3268ADD96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2" t="4504" r="3993" b="28589"/>
          <a:stretch>
            <a:fillRect/>
          </a:stretch>
        </p:blipFill>
        <p:spPr bwMode="auto">
          <a:xfrm>
            <a:off x="2483768" y="2044272"/>
            <a:ext cx="3819109" cy="276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0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1556792"/>
            <a:ext cx="257383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Загальне населення</a:t>
            </a:r>
            <a:r>
              <a:rPr lang="en-US" sz="1400" dirty="0"/>
              <a:t>(</a:t>
            </a:r>
            <a:r>
              <a:rPr lang="uk-UA" sz="1400" dirty="0"/>
              <a:t>Молодь</a:t>
            </a:r>
            <a:r>
              <a:rPr lang="en-US" sz="1400" dirty="0"/>
              <a:t>) </a:t>
            </a:r>
            <a:r>
              <a:rPr lang="uk-UA" sz="1400" i="1" dirty="0"/>
              <a:t>…</a:t>
            </a:r>
            <a:r>
              <a:rPr lang="uk-UA" sz="1400" i="1" dirty="0" err="1"/>
              <a:t>..покращення</a:t>
            </a:r>
            <a:r>
              <a:rPr lang="uk-UA" sz="1400" i="1" dirty="0"/>
              <a:t> 1,2,3</a:t>
            </a:r>
            <a:endParaRPr lang="en-US" sz="1400" i="1" dirty="0"/>
          </a:p>
        </p:txBody>
      </p:sp>
      <p:sp>
        <p:nvSpPr>
          <p:cNvPr id="4" name="Rectangle 3"/>
          <p:cNvSpPr/>
          <p:nvPr/>
        </p:nvSpPr>
        <p:spPr>
          <a:xfrm>
            <a:off x="5102249" y="1196752"/>
            <a:ext cx="1319913" cy="5040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i="1" dirty="0" smtClean="0"/>
              <a:t>дослідження</a:t>
            </a:r>
            <a:endParaRPr lang="en-US" sz="1200" i="1" dirty="0"/>
          </a:p>
        </p:txBody>
      </p:sp>
      <p:sp>
        <p:nvSpPr>
          <p:cNvPr id="3" name="Rectangle 2"/>
          <p:cNvSpPr/>
          <p:nvPr/>
        </p:nvSpPr>
        <p:spPr>
          <a:xfrm>
            <a:off x="388324" y="4365104"/>
            <a:ext cx="2111861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…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Mass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Media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ефективне сприйняття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Arrow Connector 16"/>
          <p:cNvCxnSpPr>
            <a:stCxn id="3" idx="3"/>
          </p:cNvCxnSpPr>
          <p:nvPr/>
        </p:nvCxnSpPr>
        <p:spPr>
          <a:xfrm flipV="1">
            <a:off x="2500185" y="2492896"/>
            <a:ext cx="1063703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80472" y="4329100"/>
            <a:ext cx="2243853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Молодь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Покращення 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1,2,3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/>
          <p:cNvCxnSpPr>
            <a:stCxn id="6" idx="0"/>
          </p:cNvCxnSpPr>
          <p:nvPr/>
        </p:nvCxnSpPr>
        <p:spPr>
          <a:xfrm flipH="1" flipV="1">
            <a:off x="4502398" y="2528900"/>
            <a:ext cx="1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04611" y="4365104"/>
            <a:ext cx="224385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Агент Змін</a:t>
            </a:r>
            <a:endParaRPr lang="en-US" sz="1400" dirty="0"/>
          </a:p>
          <a:p>
            <a:pPr algn="ctr"/>
            <a:r>
              <a:rPr lang="en-US" sz="1400" dirty="0"/>
              <a:t>…</a:t>
            </a:r>
            <a:r>
              <a:rPr lang="uk-UA" sz="1400" dirty="0"/>
              <a:t>здатний впливати на зміни</a:t>
            </a:r>
            <a:endParaRPr lang="en-US" sz="1400" dirty="0"/>
          </a:p>
        </p:txBody>
      </p:sp>
      <p:cxnSp>
        <p:nvCxnSpPr>
          <p:cNvPr id="21" name="Straight Arrow Connector 20"/>
          <p:cNvCxnSpPr>
            <a:stCxn id="9" idx="0"/>
          </p:cNvCxnSpPr>
          <p:nvPr/>
        </p:nvCxnSpPr>
        <p:spPr>
          <a:xfrm flipH="1" flipV="1">
            <a:off x="5148064" y="2492896"/>
            <a:ext cx="247847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8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0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1556792"/>
            <a:ext cx="257383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Загальне населення</a:t>
            </a:r>
            <a:r>
              <a:rPr lang="en-US" sz="1400" dirty="0"/>
              <a:t>(</a:t>
            </a:r>
            <a:r>
              <a:rPr lang="uk-UA" sz="1400" dirty="0"/>
              <a:t>Молодь</a:t>
            </a:r>
            <a:r>
              <a:rPr lang="en-US" sz="1400" dirty="0"/>
              <a:t>) </a:t>
            </a:r>
            <a:r>
              <a:rPr lang="uk-UA" sz="1400" i="1" dirty="0"/>
              <a:t>…</a:t>
            </a:r>
            <a:r>
              <a:rPr lang="uk-UA" sz="1400" i="1" dirty="0" err="1"/>
              <a:t>..покращення</a:t>
            </a:r>
            <a:r>
              <a:rPr lang="uk-UA" sz="1400" i="1" dirty="0"/>
              <a:t> 1,2,3</a:t>
            </a:r>
            <a:endParaRPr lang="en-US" sz="1400" i="1" dirty="0"/>
          </a:p>
        </p:txBody>
      </p:sp>
      <p:sp>
        <p:nvSpPr>
          <p:cNvPr id="4" name="Rectangle 3"/>
          <p:cNvSpPr/>
          <p:nvPr/>
        </p:nvSpPr>
        <p:spPr>
          <a:xfrm>
            <a:off x="5102249" y="1196752"/>
            <a:ext cx="1319913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i="1" dirty="0" smtClean="0"/>
              <a:t>Дослідження</a:t>
            </a:r>
            <a:endParaRPr lang="en-US" sz="1200" i="1" dirty="0"/>
          </a:p>
        </p:txBody>
      </p:sp>
      <p:sp>
        <p:nvSpPr>
          <p:cNvPr id="3" name="Rectangle 2"/>
          <p:cNvSpPr/>
          <p:nvPr/>
        </p:nvSpPr>
        <p:spPr>
          <a:xfrm>
            <a:off x="388324" y="4365104"/>
            <a:ext cx="2111861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Mass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Media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ефективне сприйняття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Arrow Connector 16"/>
          <p:cNvCxnSpPr>
            <a:stCxn id="3" idx="3"/>
          </p:cNvCxnSpPr>
          <p:nvPr/>
        </p:nvCxnSpPr>
        <p:spPr>
          <a:xfrm flipV="1">
            <a:off x="2500185" y="2492896"/>
            <a:ext cx="1063703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80472" y="4365104"/>
            <a:ext cx="2243853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Молодь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Покращення 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1,2,3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/>
          <p:cNvCxnSpPr>
            <a:stCxn id="6" idx="0"/>
          </p:cNvCxnSpPr>
          <p:nvPr/>
        </p:nvCxnSpPr>
        <p:spPr>
          <a:xfrm flipH="1" flipV="1">
            <a:off x="4502398" y="2564904"/>
            <a:ext cx="1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04611" y="4365104"/>
            <a:ext cx="2243853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Агент Змін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здатний впливати на зміни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9" idx="0"/>
          </p:cNvCxnSpPr>
          <p:nvPr/>
        </p:nvCxnSpPr>
        <p:spPr>
          <a:xfrm flipH="1" flipV="1">
            <a:off x="5148064" y="2492896"/>
            <a:ext cx="247847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5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302375" y="2841625"/>
            <a:ext cx="2808288" cy="14446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uk-UA" dirty="0" smtClean="0">
                <a:solidFill>
                  <a:schemeClr val="tx1"/>
                </a:solidFill>
              </a:rPr>
              <a:t>Ставлення</a:t>
            </a: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88088" y="4538663"/>
            <a:ext cx="2808287" cy="141287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uk-UA" dirty="0" smtClean="0">
                <a:solidFill>
                  <a:schemeClr val="tx1"/>
                </a:solidFill>
              </a:rPr>
              <a:t>Практичні кроки</a:t>
            </a: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071938" y="1219200"/>
            <a:ext cx="2360612" cy="63817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Загальні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71938" y="1928813"/>
            <a:ext cx="2360612" cy="7207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Оцінка особистого ризику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071938" y="2936875"/>
            <a:ext cx="2360612" cy="6985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Впевненість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071938" y="3706813"/>
            <a:ext cx="2366962" cy="6477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Зменшення</a:t>
            </a:r>
          </a:p>
          <a:p>
            <a:pPr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 дискримінації ЛЖВ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078288" y="4670425"/>
            <a:ext cx="2362200" cy="37147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uk-UA" sz="1400" dirty="0" smtClean="0">
                <a:solidFill>
                  <a:schemeClr val="tx1"/>
                </a:solidFill>
              </a:rPr>
              <a:t>Зателефонуй</a:t>
            </a:r>
            <a:r>
              <a:rPr lang="en-GB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>
                <a:solidFill>
                  <a:schemeClr val="tx1"/>
                </a:solidFill>
              </a:rPr>
              <a:t>0–800–500–451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062413" y="5141913"/>
            <a:ext cx="2360612" cy="37147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Дізнайся про свій ВІЛ-статус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90988" y="5630863"/>
            <a:ext cx="2360612" cy="37147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Використовуй презервативи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2375" y="1163638"/>
            <a:ext cx="2808288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</a:rPr>
              <a:t>Знання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20" name="Rechteck 1"/>
          <p:cNvSpPr>
            <a:spLocks noChangeArrowheads="1"/>
          </p:cNvSpPr>
          <p:nvPr/>
        </p:nvSpPr>
        <p:spPr bwMode="auto">
          <a:xfrm>
            <a:off x="6286500" y="1111250"/>
            <a:ext cx="328613" cy="49466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17421" name="Rectangle 1"/>
          <p:cNvSpPr>
            <a:spLocks noChangeArrowheads="1"/>
          </p:cNvSpPr>
          <p:nvPr/>
        </p:nvSpPr>
        <p:spPr bwMode="auto">
          <a:xfrm>
            <a:off x="1714500" y="825500"/>
            <a:ext cx="1123950" cy="295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17422" name="Rectangle 22"/>
          <p:cNvSpPr>
            <a:spLocks noChangeArrowheads="1"/>
          </p:cNvSpPr>
          <p:nvPr/>
        </p:nvSpPr>
        <p:spPr bwMode="auto">
          <a:xfrm>
            <a:off x="2938463" y="815975"/>
            <a:ext cx="1123950" cy="295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2014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1750" y="1219200"/>
            <a:ext cx="1712913" cy="6381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tx1"/>
                </a:solidFill>
              </a:rPr>
              <a:t>4 </a:t>
            </a:r>
            <a:r>
              <a:rPr lang="uk-UA" altLang="en-US" sz="1200" dirty="0" smtClean="0">
                <a:solidFill>
                  <a:schemeClr val="tx1"/>
                </a:solidFill>
              </a:rPr>
              <a:t>основних питання</a:t>
            </a:r>
            <a:r>
              <a:rPr lang="en-US" altLang="en-US" sz="1200" dirty="0" smtClean="0">
                <a:solidFill>
                  <a:schemeClr val="tx1"/>
                </a:solidFill>
              </a:rPr>
              <a:t>….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54188" y="1395413"/>
            <a:ext cx="112395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51%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13063" y="1385888"/>
            <a:ext cx="112395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68%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-39688" y="1981200"/>
            <a:ext cx="1712913" cy="6381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uk-UA" altLang="en-US" sz="1200" dirty="0" smtClean="0">
                <a:solidFill>
                  <a:schemeClr val="tx1"/>
                </a:solidFill>
              </a:rPr>
              <a:t>Я знаю свій ризик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746250" y="2157413"/>
            <a:ext cx="112395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76%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970213" y="2157413"/>
            <a:ext cx="10668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94%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-7938" y="2944813"/>
            <a:ext cx="1714501" cy="6381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uk-UA" altLang="en-US" sz="1200" dirty="0" smtClean="0">
                <a:solidFill>
                  <a:schemeClr val="tx1"/>
                </a:solidFill>
              </a:rPr>
              <a:t>Я можу впливати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778000" y="3119438"/>
            <a:ext cx="112395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80%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001963" y="3109913"/>
            <a:ext cx="103505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96%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-15875" y="3706813"/>
            <a:ext cx="1714500" cy="6381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uk-UA" altLang="en-US" sz="1200" dirty="0">
                <a:solidFill>
                  <a:schemeClr val="tx1"/>
                </a:solidFill>
              </a:rPr>
              <a:t>Добре ставлення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770063" y="3881438"/>
            <a:ext cx="112395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31%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994025" y="3871913"/>
            <a:ext cx="92075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59%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-52388" y="4633913"/>
            <a:ext cx="1773238" cy="431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200" dirty="0" smtClean="0">
                <a:solidFill>
                  <a:schemeClr val="tx1"/>
                </a:solidFill>
              </a:rPr>
              <a:t>Гаряча лінія</a:t>
            </a:r>
            <a:r>
              <a:rPr lang="en-GB" sz="1200" dirty="0" smtClean="0">
                <a:solidFill>
                  <a:schemeClr val="tx1"/>
                </a:solidFill>
              </a:rPr>
              <a:t>?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-58738" y="5081588"/>
            <a:ext cx="1773238" cy="431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200" dirty="0" smtClean="0">
                <a:solidFill>
                  <a:schemeClr val="tx1"/>
                </a:solidFill>
              </a:rPr>
              <a:t>Так, я знаю свій статус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-41275" y="5626100"/>
            <a:ext cx="1773238" cy="539204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200" dirty="0" smtClean="0">
                <a:solidFill>
                  <a:schemeClr val="tx1"/>
                </a:solidFill>
              </a:rPr>
              <a:t>Презервативи</a:t>
            </a:r>
            <a:r>
              <a:rPr lang="en-GB" sz="1200" dirty="0" smtClean="0">
                <a:solidFill>
                  <a:schemeClr val="tx1"/>
                </a:solidFill>
              </a:rPr>
              <a:t>?</a:t>
            </a:r>
            <a:endParaRPr lang="en-GB" sz="1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sz="1200" dirty="0" smtClean="0">
                <a:solidFill>
                  <a:schemeClr val="tx1"/>
                </a:solidFill>
              </a:rPr>
              <a:t>Завжди або </a:t>
            </a:r>
            <a:r>
              <a:rPr lang="uk-UA" sz="1200" dirty="0" err="1" smtClean="0">
                <a:solidFill>
                  <a:schemeClr val="tx1"/>
                </a:solidFill>
              </a:rPr>
              <a:t>майєе</a:t>
            </a:r>
            <a:r>
              <a:rPr lang="uk-UA" sz="1200" dirty="0" smtClean="0">
                <a:solidFill>
                  <a:schemeClr val="tx1"/>
                </a:solidFill>
              </a:rPr>
              <a:t> завжди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730375" y="4627563"/>
            <a:ext cx="112395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b="0">
                <a:solidFill>
                  <a:schemeClr val="tx1"/>
                </a:solidFill>
              </a:rPr>
              <a:t>---</a:t>
            </a:r>
          </a:p>
          <a:p>
            <a:pPr algn="ctr"/>
            <a:endParaRPr lang="en-US" altLang="en-US" sz="1600" b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954338" y="4713288"/>
            <a:ext cx="960437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37% 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754188" y="5197475"/>
            <a:ext cx="112395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b="0">
                <a:solidFill>
                  <a:schemeClr val="tx1"/>
                </a:solidFill>
              </a:rPr>
              <a:t>----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978150" y="5245100"/>
            <a:ext cx="936625" cy="23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39%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746250" y="5654675"/>
            <a:ext cx="112395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13%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938463" y="5676900"/>
            <a:ext cx="9429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23%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908175" y="6057900"/>
            <a:ext cx="1062038" cy="627062"/>
          </a:xfrm>
          <a:prstGeom prst="ellipse">
            <a:avLst/>
          </a:prstGeom>
          <a:solidFill>
            <a:srgbClr val="3170B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r>
              <a:rPr lang="en-US" altLang="en-US" sz="1600" dirty="0" smtClean="0">
                <a:solidFill>
                  <a:schemeClr val="bg1"/>
                </a:solidFill>
              </a:rPr>
              <a:t>??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2614613" y="465138"/>
            <a:ext cx="593725" cy="176212"/>
          </a:xfrm>
          <a:prstGeom prst="rightArrow">
            <a:avLst>
              <a:gd name="adj1" fmla="val 50000"/>
              <a:gd name="adj2" fmla="val 5008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005906" y="6093296"/>
            <a:ext cx="1062038" cy="627062"/>
          </a:xfrm>
          <a:prstGeom prst="ellipse">
            <a:avLst/>
          </a:prstGeom>
          <a:solidFill>
            <a:srgbClr val="3170B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</a:rPr>
              <a:t>51%!</a:t>
            </a:r>
          </a:p>
        </p:txBody>
      </p:sp>
    </p:spTree>
    <p:extLst>
      <p:ext uri="{BB962C8B-B14F-4D97-AF65-F5344CB8AC3E}">
        <p14:creationId xmlns:p14="http://schemas.microsoft.com/office/powerpoint/2010/main" val="145021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4" grpId="0" animBg="1"/>
      <p:bldP spid="5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1772816"/>
            <a:ext cx="4392488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mtClean="0"/>
              <a:t>Профілактика працює</a:t>
            </a:r>
            <a:r>
              <a:rPr lang="en-US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22117" y="2841625"/>
            <a:ext cx="2808288" cy="14446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uk-UA" dirty="0" smtClean="0">
                <a:solidFill>
                  <a:schemeClr val="tx1"/>
                </a:solidFill>
              </a:rPr>
              <a:t>2.Ставлення</a:t>
            </a: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07830" y="4538663"/>
            <a:ext cx="2808287" cy="141287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uk-UA" dirty="0" smtClean="0">
                <a:solidFill>
                  <a:schemeClr val="tx1"/>
                </a:solidFill>
              </a:rPr>
              <a:t>3.Практичні кроки</a:t>
            </a: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91680" y="1153752"/>
            <a:ext cx="2360612" cy="580159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Загальні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91680" y="1867117"/>
            <a:ext cx="2360612" cy="65520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Оцінка особистого ризику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91680" y="2875458"/>
            <a:ext cx="2360612" cy="6985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Впевненість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91680" y="3645396"/>
            <a:ext cx="2366962" cy="6477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Зменшення </a:t>
            </a:r>
          </a:p>
          <a:p>
            <a:pPr>
              <a:defRPr/>
            </a:pPr>
            <a:r>
              <a:rPr lang="uk-UA" sz="1400" dirty="0">
                <a:solidFill>
                  <a:schemeClr val="tx1"/>
                </a:solidFill>
              </a:rPr>
              <a:t>д</a:t>
            </a:r>
            <a:r>
              <a:rPr lang="uk-UA" sz="1400" dirty="0" smtClean="0">
                <a:solidFill>
                  <a:schemeClr val="tx1"/>
                </a:solidFill>
              </a:rPr>
              <a:t>искримінації ЛЖВ </a:t>
            </a:r>
            <a:endParaRPr lang="en-GB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698030" y="4562243"/>
            <a:ext cx="2362200" cy="371476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uk-UA" sz="1400" dirty="0" smtClean="0">
                <a:solidFill>
                  <a:schemeClr val="tx1"/>
                </a:solidFill>
              </a:rPr>
              <a:t>зателефонуй</a:t>
            </a:r>
            <a:r>
              <a:rPr lang="en-GB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>
                <a:solidFill>
                  <a:schemeClr val="tx1"/>
                </a:solidFill>
              </a:rPr>
              <a:t>0–800–500–451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691680" y="5043256"/>
            <a:ext cx="2360612" cy="371476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Дізнайся свій ВІЛ-статус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10730" y="5522681"/>
            <a:ext cx="2360612" cy="371476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400" dirty="0" smtClean="0">
                <a:solidFill>
                  <a:schemeClr val="tx1"/>
                </a:solidFill>
              </a:rPr>
              <a:t>Використовуй презервативів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2117" y="1163638"/>
            <a:ext cx="2808288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1.Знання</a:t>
            </a:r>
            <a:endParaRPr lang="en-GB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420" name="Rechteck 1"/>
          <p:cNvSpPr>
            <a:spLocks noChangeArrowheads="1"/>
          </p:cNvSpPr>
          <p:nvPr/>
        </p:nvSpPr>
        <p:spPr bwMode="auto">
          <a:xfrm>
            <a:off x="3906242" y="1111250"/>
            <a:ext cx="328613" cy="49466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416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1556792"/>
            <a:ext cx="257383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Загальне населення</a:t>
            </a:r>
            <a:r>
              <a:rPr lang="en-US" sz="1400" dirty="0" smtClean="0"/>
              <a:t>(</a:t>
            </a:r>
            <a:r>
              <a:rPr lang="uk-UA" sz="1400" dirty="0" smtClean="0"/>
              <a:t>Молодь</a:t>
            </a:r>
            <a:r>
              <a:rPr lang="en-US" sz="1400" dirty="0" smtClean="0"/>
              <a:t>) </a:t>
            </a:r>
            <a:r>
              <a:rPr lang="uk-UA" sz="1400" i="1" dirty="0" smtClean="0"/>
              <a:t>…</a:t>
            </a:r>
            <a:r>
              <a:rPr lang="uk-UA" sz="1400" i="1" dirty="0" err="1" smtClean="0"/>
              <a:t>..покращення</a:t>
            </a:r>
            <a:r>
              <a:rPr lang="uk-UA" sz="1400" i="1" dirty="0" smtClean="0"/>
              <a:t> 1,2,3</a:t>
            </a:r>
            <a:endParaRPr lang="en-US" sz="1400" i="1" dirty="0"/>
          </a:p>
        </p:txBody>
      </p:sp>
      <p:sp>
        <p:nvSpPr>
          <p:cNvPr id="4" name="Rectangle 3"/>
          <p:cNvSpPr/>
          <p:nvPr/>
        </p:nvSpPr>
        <p:spPr>
          <a:xfrm>
            <a:off x="5102249" y="1196752"/>
            <a:ext cx="1319913" cy="5040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i="1" dirty="0" smtClean="0"/>
              <a:t>дослідження</a:t>
            </a:r>
            <a:endParaRPr lang="en-US" sz="1200" i="1" dirty="0"/>
          </a:p>
        </p:txBody>
      </p:sp>
      <p:sp>
        <p:nvSpPr>
          <p:cNvPr id="3" name="Rectangle 2"/>
          <p:cNvSpPr/>
          <p:nvPr/>
        </p:nvSpPr>
        <p:spPr>
          <a:xfrm>
            <a:off x="421375" y="4343071"/>
            <a:ext cx="211186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Mass Media</a:t>
            </a:r>
          </a:p>
          <a:p>
            <a:pPr algn="ctr"/>
            <a:r>
              <a:rPr lang="en-US" sz="1400" i="1" dirty="0" smtClean="0"/>
              <a:t>…</a:t>
            </a:r>
            <a:r>
              <a:rPr lang="uk-UA" sz="1400" i="1" dirty="0" smtClean="0"/>
              <a:t>ефективне сприйняття</a:t>
            </a:r>
            <a:endParaRPr lang="en-US" sz="1400" i="1" dirty="0"/>
          </a:p>
        </p:txBody>
      </p:sp>
      <p:cxnSp>
        <p:nvCxnSpPr>
          <p:cNvPr id="17" name="Straight Arrow Connector 16"/>
          <p:cNvCxnSpPr>
            <a:stCxn id="3" idx="3"/>
          </p:cNvCxnSpPr>
          <p:nvPr/>
        </p:nvCxnSpPr>
        <p:spPr>
          <a:xfrm flipV="1">
            <a:off x="2533236" y="2470863"/>
            <a:ext cx="1063703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80472" y="4365104"/>
            <a:ext cx="224385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Молодь</a:t>
            </a:r>
            <a:endParaRPr lang="en-US" sz="1400" dirty="0" smtClean="0"/>
          </a:p>
          <a:p>
            <a:pPr algn="ctr"/>
            <a:r>
              <a:rPr lang="uk-UA" sz="1400" i="1" dirty="0"/>
              <a:t>покращення 1,2,3</a:t>
            </a:r>
            <a:endParaRPr lang="en-US" sz="1400" i="1" dirty="0"/>
          </a:p>
        </p:txBody>
      </p:sp>
      <p:cxnSp>
        <p:nvCxnSpPr>
          <p:cNvPr id="19" name="Straight Arrow Connector 18"/>
          <p:cNvCxnSpPr>
            <a:stCxn id="6" idx="0"/>
          </p:cNvCxnSpPr>
          <p:nvPr/>
        </p:nvCxnSpPr>
        <p:spPr>
          <a:xfrm flipH="1" flipV="1">
            <a:off x="4502398" y="2564904"/>
            <a:ext cx="1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04611" y="4365104"/>
            <a:ext cx="224385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Агент Змін</a:t>
            </a:r>
            <a:endParaRPr lang="en-US" sz="1400" dirty="0" smtClean="0"/>
          </a:p>
          <a:p>
            <a:pPr algn="ctr"/>
            <a:r>
              <a:rPr lang="en-US" sz="1400" i="1" dirty="0" smtClean="0"/>
              <a:t>…</a:t>
            </a:r>
            <a:r>
              <a:rPr lang="uk-UA" sz="1400" i="1" dirty="0" smtClean="0"/>
              <a:t>здатний впливати на зміни</a:t>
            </a:r>
            <a:endParaRPr lang="en-US" sz="1400" i="1" dirty="0" smtClean="0"/>
          </a:p>
        </p:txBody>
      </p:sp>
      <p:cxnSp>
        <p:nvCxnSpPr>
          <p:cNvPr id="21" name="Straight Arrow Connector 20"/>
          <p:cNvCxnSpPr>
            <a:stCxn id="9" idx="0"/>
          </p:cNvCxnSpPr>
          <p:nvPr/>
        </p:nvCxnSpPr>
        <p:spPr>
          <a:xfrm flipH="1" flipV="1">
            <a:off x="5148064" y="2492896"/>
            <a:ext cx="247847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1556792"/>
            <a:ext cx="257383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Загальне населення</a:t>
            </a:r>
            <a:r>
              <a:rPr lang="en-US" sz="1400" dirty="0"/>
              <a:t>(</a:t>
            </a:r>
            <a:r>
              <a:rPr lang="uk-UA" sz="1400" dirty="0"/>
              <a:t>Молодь</a:t>
            </a:r>
            <a:r>
              <a:rPr lang="en-US" sz="1400" dirty="0"/>
              <a:t>) </a:t>
            </a:r>
            <a:r>
              <a:rPr lang="uk-UA" sz="1400" i="1" dirty="0"/>
              <a:t>…</a:t>
            </a:r>
            <a:r>
              <a:rPr lang="uk-UA" sz="1400" i="1" dirty="0" err="1"/>
              <a:t>..покращення</a:t>
            </a:r>
            <a:r>
              <a:rPr lang="uk-UA" sz="1400" i="1" dirty="0"/>
              <a:t> 1,2,3</a:t>
            </a:r>
            <a:endParaRPr lang="en-US" sz="1400" i="1" dirty="0"/>
          </a:p>
        </p:txBody>
      </p:sp>
      <p:sp>
        <p:nvSpPr>
          <p:cNvPr id="4" name="Rectangle 3"/>
          <p:cNvSpPr/>
          <p:nvPr/>
        </p:nvSpPr>
        <p:spPr>
          <a:xfrm>
            <a:off x="5102249" y="1196752"/>
            <a:ext cx="1319913" cy="5040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i="1" dirty="0"/>
              <a:t>дослідження</a:t>
            </a:r>
            <a:endParaRPr lang="en-US" sz="1200" i="1" dirty="0"/>
          </a:p>
          <a:p>
            <a:pPr algn="ctr"/>
            <a:endParaRPr lang="en-US" sz="1200" i="1" dirty="0"/>
          </a:p>
        </p:txBody>
      </p:sp>
      <p:sp>
        <p:nvSpPr>
          <p:cNvPr id="3" name="Rectangle 2"/>
          <p:cNvSpPr/>
          <p:nvPr/>
        </p:nvSpPr>
        <p:spPr>
          <a:xfrm>
            <a:off x="388324" y="4365104"/>
            <a:ext cx="211186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Mass Media</a:t>
            </a:r>
          </a:p>
          <a:p>
            <a:pPr algn="ctr"/>
            <a:r>
              <a:rPr lang="en-US" sz="1400" i="1" dirty="0"/>
              <a:t>…</a:t>
            </a:r>
            <a:r>
              <a:rPr lang="uk-UA" sz="1400" i="1" dirty="0"/>
              <a:t>ефективне сприйняття</a:t>
            </a:r>
            <a:endParaRPr lang="en-US" sz="1400" i="1" dirty="0"/>
          </a:p>
        </p:txBody>
      </p:sp>
      <p:cxnSp>
        <p:nvCxnSpPr>
          <p:cNvPr id="17" name="Straight Arrow Connector 16"/>
          <p:cNvCxnSpPr>
            <a:stCxn id="3" idx="3"/>
          </p:cNvCxnSpPr>
          <p:nvPr/>
        </p:nvCxnSpPr>
        <p:spPr>
          <a:xfrm flipV="1">
            <a:off x="2500185" y="2492896"/>
            <a:ext cx="1063703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80472" y="4365104"/>
            <a:ext cx="2243853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Молодь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покращення 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1,2,3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/>
          <p:cNvCxnSpPr>
            <a:stCxn id="6" idx="0"/>
          </p:cNvCxnSpPr>
          <p:nvPr/>
        </p:nvCxnSpPr>
        <p:spPr>
          <a:xfrm flipH="1" flipV="1">
            <a:off x="4502398" y="2564904"/>
            <a:ext cx="1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04611" y="4365104"/>
            <a:ext cx="2243853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Агент Змін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здатний впливати на зміни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9" idx="0"/>
          </p:cNvCxnSpPr>
          <p:nvPr/>
        </p:nvCxnSpPr>
        <p:spPr>
          <a:xfrm flipH="1" flipV="1">
            <a:off x="5148064" y="2492896"/>
            <a:ext cx="247847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5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392488" cy="653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6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5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1556792"/>
            <a:ext cx="257383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Загальне населення</a:t>
            </a:r>
            <a:r>
              <a:rPr lang="en-US" sz="1400" dirty="0"/>
              <a:t>(</a:t>
            </a:r>
            <a:r>
              <a:rPr lang="uk-UA" sz="1400" dirty="0"/>
              <a:t>Молодь</a:t>
            </a:r>
            <a:r>
              <a:rPr lang="en-US" sz="1400" dirty="0"/>
              <a:t>) </a:t>
            </a:r>
            <a:r>
              <a:rPr lang="uk-UA" sz="1400" i="1" dirty="0"/>
              <a:t>…</a:t>
            </a:r>
            <a:r>
              <a:rPr lang="uk-UA" sz="1400" i="1" dirty="0" err="1"/>
              <a:t>..покращення</a:t>
            </a:r>
            <a:r>
              <a:rPr lang="uk-UA" sz="1400" i="1" dirty="0"/>
              <a:t> 1,2,3</a:t>
            </a:r>
            <a:endParaRPr lang="en-US" sz="1400" i="1" dirty="0"/>
          </a:p>
        </p:txBody>
      </p:sp>
      <p:sp>
        <p:nvSpPr>
          <p:cNvPr id="4" name="Rectangle 3"/>
          <p:cNvSpPr/>
          <p:nvPr/>
        </p:nvSpPr>
        <p:spPr>
          <a:xfrm>
            <a:off x="5102249" y="1196752"/>
            <a:ext cx="1319913" cy="5040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i="1" dirty="0"/>
              <a:t>дослідження</a:t>
            </a:r>
            <a:endParaRPr lang="en-US" sz="1200" i="1" dirty="0"/>
          </a:p>
        </p:txBody>
      </p:sp>
      <p:sp>
        <p:nvSpPr>
          <p:cNvPr id="3" name="Rectangle 2"/>
          <p:cNvSpPr/>
          <p:nvPr/>
        </p:nvSpPr>
        <p:spPr>
          <a:xfrm>
            <a:off x="372719" y="4365104"/>
            <a:ext cx="211186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Mass Media</a:t>
            </a:r>
          </a:p>
          <a:p>
            <a:pPr algn="ctr"/>
            <a:r>
              <a:rPr lang="en-US" sz="1400" i="1" dirty="0" smtClean="0"/>
              <a:t>…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Mass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Media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ефективне сприйняття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uk-UA" sz="1400" i="1" dirty="0" smtClean="0"/>
              <a:t>сприйняття</a:t>
            </a:r>
            <a:endParaRPr lang="en-US" sz="1400" i="1" dirty="0"/>
          </a:p>
        </p:txBody>
      </p:sp>
      <p:cxnSp>
        <p:nvCxnSpPr>
          <p:cNvPr id="17" name="Straight Arrow Connector 16"/>
          <p:cNvCxnSpPr>
            <a:stCxn id="3" idx="3"/>
          </p:cNvCxnSpPr>
          <p:nvPr/>
        </p:nvCxnSpPr>
        <p:spPr>
          <a:xfrm flipV="1">
            <a:off x="2484580" y="2492896"/>
            <a:ext cx="1063703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80472" y="4365104"/>
            <a:ext cx="224385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Молодь</a:t>
            </a:r>
            <a:endParaRPr lang="en-US" sz="1400" dirty="0"/>
          </a:p>
          <a:p>
            <a:pPr algn="ctr"/>
            <a:r>
              <a:rPr lang="uk-UA" sz="1400" dirty="0"/>
              <a:t>покращення </a:t>
            </a:r>
            <a:r>
              <a:rPr lang="uk-UA" sz="1400" i="1" dirty="0"/>
              <a:t>1,2,3</a:t>
            </a:r>
            <a:endParaRPr lang="en-US" sz="1400" i="1" dirty="0"/>
          </a:p>
        </p:txBody>
      </p:sp>
      <p:cxnSp>
        <p:nvCxnSpPr>
          <p:cNvPr id="19" name="Straight Arrow Connector 18"/>
          <p:cNvCxnSpPr>
            <a:stCxn id="6" idx="0"/>
          </p:cNvCxnSpPr>
          <p:nvPr/>
        </p:nvCxnSpPr>
        <p:spPr>
          <a:xfrm flipH="1" flipV="1">
            <a:off x="4502398" y="2564904"/>
            <a:ext cx="1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04611" y="4365104"/>
            <a:ext cx="2243853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Агент Змін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здатний впливати на зміни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9" idx="0"/>
          </p:cNvCxnSpPr>
          <p:nvPr/>
        </p:nvCxnSpPr>
        <p:spPr>
          <a:xfrm flipH="1" flipV="1">
            <a:off x="5148064" y="2492896"/>
            <a:ext cx="247847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0" y="0"/>
            <a:ext cx="9152000" cy="6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2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2"/>
            <a:ext cx="9252519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254</Words>
  <Application>Microsoft Office PowerPoint</Application>
  <PresentationFormat>On-screen Show (4:3)</PresentationFormat>
  <Paragraphs>118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Kade</dc:creator>
  <cp:lastModifiedBy>Tetyana Khimchenko</cp:lastModifiedBy>
  <cp:revision>24</cp:revision>
  <cp:lastPrinted>2014-09-18T14:29:28Z</cp:lastPrinted>
  <dcterms:created xsi:type="dcterms:W3CDTF">2014-08-19T07:52:26Z</dcterms:created>
  <dcterms:modified xsi:type="dcterms:W3CDTF">2014-09-18T14:35:25Z</dcterms:modified>
</cp:coreProperties>
</file>