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4" r:id="rId1"/>
  </p:sldMasterIdLst>
  <p:notesMasterIdLst>
    <p:notesMasterId r:id="rId13"/>
  </p:notesMasterIdLst>
  <p:handoutMasterIdLst>
    <p:handoutMasterId r:id="rId14"/>
  </p:handoutMasterIdLst>
  <p:sldIdLst>
    <p:sldId id="274" r:id="rId2"/>
    <p:sldId id="300" r:id="rId3"/>
    <p:sldId id="283" r:id="rId4"/>
    <p:sldId id="260" r:id="rId5"/>
    <p:sldId id="296" r:id="rId6"/>
    <p:sldId id="301" r:id="rId7"/>
    <p:sldId id="306" r:id="rId8"/>
    <p:sldId id="308" r:id="rId9"/>
    <p:sldId id="309" r:id="rId10"/>
    <p:sldId id="304" r:id="rId11"/>
    <p:sldId id="29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6600"/>
    </p:penClr>
  </p:showPr>
  <p:clrMru>
    <a:srgbClr val="FECC82"/>
    <a:srgbClr val="A5B592"/>
    <a:srgbClr val="99FF33"/>
    <a:srgbClr val="FFFFFF"/>
    <a:srgbClr val="0033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2" autoAdjust="0"/>
    <p:restoredTop sz="8648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7AB137A-1641-4937-91C0-0A8D0D93F3DB}" type="datetimeFigureOut">
              <a:rPr lang="ru-RU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3748AAE-B901-4194-B29C-33417A32F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6F390D4-20FF-4BCB-9B3F-D1DB5888F9F3}" type="datetimeFigureOut">
              <a:rPr lang="ru-RU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A019A60-BF9F-4A01-A61D-9EBFD2417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E4457-C0F0-425D-86B9-69226D8477B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95435-B7B1-41C6-A185-8001738BDEB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0AC8A-3539-4E2E-93C6-495FC832A2A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341F-1319-4A7A-814D-09DD1DD3F193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D3B2-EF40-47A1-A4DC-027A49E247C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822F-0D2C-456A-B0E3-55BC5E60A3CE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683B-A556-4F6B-893E-D55292CD7B7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7CF9-0408-4341-BE78-21C2DC1984FE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7051-D7D7-4B9E-8727-A4E986D7C66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D795-1992-4831-92A8-7D8A8523E1A4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E606-106F-4981-A58B-DEAF1301BF6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04CB9-2174-4ED6-A7C8-7AFD2A992B62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4915-29AA-41DE-BE19-441AD74342B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60EE-91B0-4753-BAE9-46185F528831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9222-E0AD-4D3D-B7F5-D1F5CF55DC5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E948-FF09-4604-BFF4-20255095F78B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3BA6-B5E6-4BAE-88F9-52D24C13098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54F4-0C53-42BA-90C6-7AF11440CEF1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2E19-59E2-43B4-AE6F-A4398F22CA4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50E6-5464-4E87-BB2F-C95D9026C48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D9B0-0768-4724-B073-DB163483102F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38C1-9BDA-4A8F-AAEC-D3B55E3D4E2F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7E43-9570-4855-A049-8E48577D62A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8976-42EF-4944-8EE7-A06411C45C68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076B-3F56-4DF4-8D33-EAE761B5F9D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454F-FDC7-4B06-BBFF-70AC71D6DF8B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FE16-661E-4160-9D15-816EEADD6AC2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5F88-AB21-4D3F-8211-5E7A7DEC3407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F38C-480F-4306-A2BF-885FEA18847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5107860-8908-4F30-8B8D-644C384C3429}" type="datetime1">
              <a:rPr lang="ru-RU"/>
              <a:pPr>
                <a:defRPr/>
              </a:pPr>
              <a:t>26.08.2014</a:t>
            </a:fld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98E510F-81F6-4FAE-99A9-330C0EBB5B8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90" r:id="rId1"/>
    <p:sldLayoutId id="2147484582" r:id="rId2"/>
    <p:sldLayoutId id="2147484591" r:id="rId3"/>
    <p:sldLayoutId id="2147484583" r:id="rId4"/>
    <p:sldLayoutId id="2147484592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  <p:sldLayoutId id="2147484593" r:id="rId12"/>
    <p:sldLayoutId id="2147484594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Лента лицом вниз 10"/>
          <p:cNvSpPr>
            <a:spLocks noChangeArrowheads="1"/>
          </p:cNvSpPr>
          <p:nvPr/>
        </p:nvSpPr>
        <p:spPr bwMode="auto">
          <a:xfrm>
            <a:off x="457200" y="533400"/>
            <a:ext cx="80772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FECC82"/>
          </a:solidFill>
          <a:ln w="42545" algn="ctr">
            <a:solidFill>
              <a:srgbClr val="00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2100" b="1">
                <a:solidFill>
                  <a:srgbClr val="222613"/>
                </a:solidFill>
                <a:latin typeface="Verdana" pitchFamily="34" charset="0"/>
              </a:rPr>
              <a:t>Бобровицька гімназія </a:t>
            </a:r>
            <a:endParaRPr lang="ru-RU" sz="21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33400" y="1676400"/>
            <a:ext cx="7848600" cy="419100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i="1">
              <a:solidFill>
                <a:srgbClr val="2D2901"/>
              </a:solidFill>
              <a:latin typeface="Copperplate Gothic Light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4454525" cy="39973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212121"/>
                </a:solidFill>
                <a:round/>
                <a:headEnd/>
                <a:tailEnd/>
              </a:ln>
              <a:solidFill>
                <a:srgbClr val="333A1D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2895600" y="1828800"/>
            <a:ext cx="4114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53614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174" name="Picture 9" descr="Фото шко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09600" y="2743200"/>
            <a:ext cx="792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Модель превентивної освіти </a:t>
            </a:r>
          </a:p>
          <a:p>
            <a:pPr algn="ctr">
              <a:defRPr/>
            </a:pPr>
            <a:r>
              <a:rPr lang="uk-UA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 школі, дружній до дитини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176" name="Picture 13" descr="FIL17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1512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724400"/>
            <a:ext cx="396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Зустріч із викладачем Київської академії міліції </a:t>
            </a:r>
            <a:r>
              <a:rPr lang="uk-UA" altLang="ko-K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Ворвинцем</a:t>
            </a:r>
            <a:r>
              <a:rPr lang="uk-UA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М.І. </a:t>
            </a:r>
            <a:endParaRPr lang="uk-U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88" name="Picture 8" descr="PB220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76400"/>
            <a:ext cx="3606242" cy="2705027"/>
          </a:xfrm>
          <a:effectLst>
            <a:softEdge rad="1125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81000" y="3048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uk-UA" altLang="ko-KR" b="1"/>
              <a:t>Співпраця  з працівниками правоохоронних органів – це реальний підхід для досягнення основної мети не тільки школи, але й правоохоронних органів: запобігати злочинам та формувати високий рівень правової грамотності</a:t>
            </a:r>
            <a:endParaRPr lang="en-US"/>
          </a:p>
        </p:txBody>
      </p:sp>
      <p:pic>
        <p:nvPicPr>
          <p:cNvPr id="6" name="Picture 7" descr="PB23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00600" y="2286000"/>
            <a:ext cx="3760984" cy="2819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4648200" y="52578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ko-KR" b="1" dirty="0"/>
              <a:t>Зустріч учнів з начальником відділу у справах неповнолітніх </a:t>
            </a:r>
            <a:r>
              <a:rPr lang="uk-UA" altLang="ko-KR" b="1" dirty="0" err="1"/>
              <a:t>Якушком</a:t>
            </a:r>
            <a:r>
              <a:rPr lang="uk-UA" altLang="ko-KR" b="1" dirty="0"/>
              <a:t> О. В.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286000" y="533400"/>
            <a:ext cx="4487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7030A0"/>
                </a:solidFill>
              </a:rPr>
              <a:t>Очікувані результати</a:t>
            </a:r>
            <a:endParaRPr lang="ru-RU" sz="3200" b="1">
              <a:solidFill>
                <a:srgbClr val="7030A0"/>
              </a:solidFill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09600" y="144780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формування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у молодого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покоління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навичок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здорового способу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життя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залучення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освітніх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медичних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соціальних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правоохоронних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установ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до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вирішення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проблем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попередження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правопорушень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і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злочинності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серед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підлітків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посилення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тенденції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відмови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від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вживання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наркотиків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, алкоголю, тютюну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chemeClr val="bg1"/>
                </a:solidFill>
              </a:rPr>
              <a:t>створення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сприятливих</a:t>
            </a:r>
            <a:r>
              <a:rPr lang="ru-RU" b="1" dirty="0">
                <a:solidFill>
                  <a:schemeClr val="bg1"/>
                </a:solidFill>
              </a:rPr>
              <a:t> умов для </a:t>
            </a:r>
            <a:r>
              <a:rPr lang="ru-RU" b="1" dirty="0" err="1">
                <a:solidFill>
                  <a:schemeClr val="bg1"/>
                </a:solidFill>
              </a:rPr>
              <a:t>повноцінного</a:t>
            </a:r>
            <a:r>
              <a:rPr lang="ru-RU" b="1" dirty="0">
                <a:solidFill>
                  <a:schemeClr val="bg1"/>
                </a:solidFill>
              </a:rPr>
              <a:t> та активного </a:t>
            </a:r>
            <a:r>
              <a:rPr lang="ru-RU" b="1" dirty="0" err="1">
                <a:solidFill>
                  <a:schemeClr val="bg1"/>
                </a:solidFill>
              </a:rPr>
              <a:t>залучення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учнів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життя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школи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класу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подолання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соціальної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апатії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соціально-психологічна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адаптація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неповнолітніх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які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мають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життєві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проблеми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зміна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установок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і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моделей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поведінки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неповнолітніх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груп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ризику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295400"/>
            <a:ext cx="7848600" cy="2133600"/>
          </a:xfrm>
        </p:spPr>
        <p:txBody>
          <a:bodyPr/>
          <a:lstStyle/>
          <a:p>
            <a:pPr eaLnBrk="1" hangingPunct="1"/>
            <a:r>
              <a:rPr lang="ru-RU" sz="2400" b="1" smtClean="0"/>
              <a:t>Досягненн</a:t>
            </a:r>
            <a:r>
              <a:rPr lang="uk-UA" sz="2400" b="1" smtClean="0"/>
              <a:t>я</a:t>
            </a:r>
            <a:r>
              <a:rPr lang="ru-RU" sz="2400" b="1" smtClean="0"/>
              <a:t> сталої відповідальної поведінки, сформованості імунітету до негативних впливів соціального  оточення</a:t>
            </a:r>
          </a:p>
          <a:p>
            <a:pPr eaLnBrk="1" hangingPunct="1"/>
            <a:r>
              <a:rPr lang="uk-UA" sz="2400" b="1" smtClean="0"/>
              <a:t>Підвищення рівня знань учнів про руйнівну дію шкідливих звичок на здоров’я людини</a:t>
            </a:r>
            <a:endParaRPr lang="en-US" sz="2400" b="1" smtClean="0"/>
          </a:p>
          <a:p>
            <a:pPr eaLnBrk="1" hangingPunct="1"/>
            <a:endParaRPr lang="en-US" sz="2400" b="1" smtClean="0"/>
          </a:p>
          <a:p>
            <a:pPr eaLnBrk="1" hangingPunct="1"/>
            <a:endParaRPr lang="en-US" smtClean="0"/>
          </a:p>
        </p:txBody>
      </p:sp>
      <p:sp>
        <p:nvSpPr>
          <p:cNvPr id="8195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7" name="AutoShape 5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6934878" cy="858857"/>
          </a:xfrm>
          <a:prstGeom prst="bevel">
            <a:avLst>
              <a:gd name="adj" fmla="val 12500"/>
            </a:avLst>
          </a:prstGeom>
          <a:blipFill>
            <a:blip r:embed="rId2" cstate="email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Мета</a:t>
            </a:r>
            <a:r>
              <a:rPr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uk-UA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превентивної освіти</a:t>
            </a:r>
            <a:endParaRPr lang="ru-RU" sz="36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9" name="Рисунок 8" descr="C:\Documents and Settings\Natalia\Desktop\превентивне\Про здоровий спосіб життя на стіні\DSCF39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505200"/>
            <a:ext cx="3200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Natalia\Desktop\превентивне\Про здоровий спосіб життя на стіні\DSCF393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581400"/>
            <a:ext cx="3581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057400" y="228600"/>
            <a:ext cx="5105400" cy="533400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rgbClr val="000000"/>
              </a:buClr>
              <a:buFont typeface="Wingdings 2" pitchFamily="18" charset="2"/>
              <a:buNone/>
              <a:defRPr/>
            </a:pPr>
            <a:r>
              <a:rPr lang="uk-UA" b="1" dirty="0" smtClean="0"/>
              <a:t>Завдання превентивної освіти</a:t>
            </a:r>
            <a:endParaRPr lang="ru-RU" b="1" dirty="0" smtClean="0"/>
          </a:p>
        </p:txBody>
      </p:sp>
      <p:sp>
        <p:nvSpPr>
          <p:cNvPr id="9219" name="Rectangle 4"/>
          <p:cNvSpPr>
            <a:spLocks noRot="1" noChangeArrowheads="1"/>
          </p:cNvSpPr>
          <p:nvPr/>
        </p:nvSpPr>
        <p:spPr bwMode="auto">
          <a:xfrm>
            <a:off x="468313" y="260350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3600" b="1">
              <a:solidFill>
                <a:srgbClr val="B4C79D"/>
              </a:solidFill>
              <a:latin typeface="Georgia" pitchFamily="18" charset="0"/>
            </a:endParaRPr>
          </a:p>
        </p:txBody>
      </p:sp>
      <p:sp>
        <p:nvSpPr>
          <p:cNvPr id="9220" name="Rectangle 5"/>
          <p:cNvSpPr>
            <a:spLocks noRot="1" noChangeArrowheads="1"/>
          </p:cNvSpPr>
          <p:nvPr/>
        </p:nvSpPr>
        <p:spPr bwMode="auto">
          <a:xfrm>
            <a:off x="622300" y="228600"/>
            <a:ext cx="85217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uk-UA" sz="1600">
              <a:latin typeface="Georgia" pitchFamily="18" charset="0"/>
            </a:endParaRPr>
          </a:p>
          <a:p>
            <a:pPr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uk-UA" sz="1600">
              <a:latin typeface="Georg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3400" y="838200"/>
            <a:ext cx="8305800" cy="5029198"/>
            <a:chOff x="533400" y="838200"/>
            <a:chExt cx="8305800" cy="5029198"/>
          </a:xfrm>
        </p:grpSpPr>
        <p:sp>
          <p:nvSpPr>
            <p:cNvPr id="7" name="Полилиния 6"/>
            <p:cNvSpPr/>
            <p:nvPr/>
          </p:nvSpPr>
          <p:spPr>
            <a:xfrm>
              <a:off x="533400" y="838200"/>
              <a:ext cx="8305800" cy="1571624"/>
            </a:xfrm>
            <a:custGeom>
              <a:avLst/>
              <a:gdLst>
                <a:gd name="connsiteX0" fmla="*/ 0 w 8305800"/>
                <a:gd name="connsiteY0" fmla="*/ 157162 h 1571624"/>
                <a:gd name="connsiteX1" fmla="*/ 46032 w 8305800"/>
                <a:gd name="connsiteY1" fmla="*/ 46032 h 1571624"/>
                <a:gd name="connsiteX2" fmla="*/ 157162 w 8305800"/>
                <a:gd name="connsiteY2" fmla="*/ 0 h 1571624"/>
                <a:gd name="connsiteX3" fmla="*/ 8148638 w 8305800"/>
                <a:gd name="connsiteY3" fmla="*/ 0 h 1571624"/>
                <a:gd name="connsiteX4" fmla="*/ 8259768 w 8305800"/>
                <a:gd name="connsiteY4" fmla="*/ 46032 h 1571624"/>
                <a:gd name="connsiteX5" fmla="*/ 8305800 w 8305800"/>
                <a:gd name="connsiteY5" fmla="*/ 157162 h 1571624"/>
                <a:gd name="connsiteX6" fmla="*/ 8305800 w 8305800"/>
                <a:gd name="connsiteY6" fmla="*/ 1414462 h 1571624"/>
                <a:gd name="connsiteX7" fmla="*/ 8259768 w 8305800"/>
                <a:gd name="connsiteY7" fmla="*/ 1525592 h 1571624"/>
                <a:gd name="connsiteX8" fmla="*/ 8148638 w 8305800"/>
                <a:gd name="connsiteY8" fmla="*/ 1571624 h 1571624"/>
                <a:gd name="connsiteX9" fmla="*/ 157162 w 8305800"/>
                <a:gd name="connsiteY9" fmla="*/ 1571624 h 1571624"/>
                <a:gd name="connsiteX10" fmla="*/ 46032 w 8305800"/>
                <a:gd name="connsiteY10" fmla="*/ 1525592 h 1571624"/>
                <a:gd name="connsiteX11" fmla="*/ 0 w 8305800"/>
                <a:gd name="connsiteY11" fmla="*/ 1414462 h 1571624"/>
                <a:gd name="connsiteX12" fmla="*/ 0 w 8305800"/>
                <a:gd name="connsiteY12" fmla="*/ 157162 h 157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5800" h="1571624">
                  <a:moveTo>
                    <a:pt x="0" y="157162"/>
                  </a:moveTo>
                  <a:cubicBezTo>
                    <a:pt x="0" y="115480"/>
                    <a:pt x="16558" y="75505"/>
                    <a:pt x="46032" y="46032"/>
                  </a:cubicBezTo>
                  <a:cubicBezTo>
                    <a:pt x="75506" y="16558"/>
                    <a:pt x="115480" y="0"/>
                    <a:pt x="157162" y="0"/>
                  </a:cubicBezTo>
                  <a:lnTo>
                    <a:pt x="8148638" y="0"/>
                  </a:lnTo>
                  <a:cubicBezTo>
                    <a:pt x="8190320" y="0"/>
                    <a:pt x="8230295" y="16558"/>
                    <a:pt x="8259768" y="46032"/>
                  </a:cubicBezTo>
                  <a:cubicBezTo>
                    <a:pt x="8289242" y="75506"/>
                    <a:pt x="8305800" y="115480"/>
                    <a:pt x="8305800" y="157162"/>
                  </a:cubicBezTo>
                  <a:lnTo>
                    <a:pt x="8305800" y="1414462"/>
                  </a:lnTo>
                  <a:cubicBezTo>
                    <a:pt x="8305800" y="1456144"/>
                    <a:pt x="8289242" y="1496119"/>
                    <a:pt x="8259768" y="1525592"/>
                  </a:cubicBezTo>
                  <a:cubicBezTo>
                    <a:pt x="8230294" y="1555066"/>
                    <a:pt x="8190320" y="1571624"/>
                    <a:pt x="8148638" y="1571624"/>
                  </a:cubicBezTo>
                  <a:lnTo>
                    <a:pt x="157162" y="1571624"/>
                  </a:lnTo>
                  <a:cubicBezTo>
                    <a:pt x="115480" y="1571624"/>
                    <a:pt x="75505" y="1555066"/>
                    <a:pt x="46032" y="1525592"/>
                  </a:cubicBezTo>
                  <a:cubicBezTo>
                    <a:pt x="16558" y="1496118"/>
                    <a:pt x="0" y="1456144"/>
                    <a:pt x="0" y="1414462"/>
                  </a:cubicBezTo>
                  <a:lnTo>
                    <a:pt x="0" y="1571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522" tIns="76200" rIns="76201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solidFill>
                    <a:schemeClr val="tx1"/>
                  </a:solidFill>
                </a:rPr>
                <a:t>створити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умови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для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формування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позитивних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якостей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учнів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у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процесі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навчання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та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виховання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що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сприяють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інтелектуальному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морально-етичному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естетичному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розвитку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виробленню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стійкості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до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негативних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впливів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середовища</a:t>
              </a:r>
              <a:endParaRPr lang="en-US" sz="28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18818" y="901064"/>
              <a:ext cx="1661160" cy="1257299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533400" y="2566987"/>
              <a:ext cx="8305800" cy="1571624"/>
            </a:xfrm>
            <a:custGeom>
              <a:avLst/>
              <a:gdLst>
                <a:gd name="connsiteX0" fmla="*/ 0 w 8305800"/>
                <a:gd name="connsiteY0" fmla="*/ 157162 h 1571624"/>
                <a:gd name="connsiteX1" fmla="*/ 46032 w 8305800"/>
                <a:gd name="connsiteY1" fmla="*/ 46032 h 1571624"/>
                <a:gd name="connsiteX2" fmla="*/ 157162 w 8305800"/>
                <a:gd name="connsiteY2" fmla="*/ 0 h 1571624"/>
                <a:gd name="connsiteX3" fmla="*/ 8148638 w 8305800"/>
                <a:gd name="connsiteY3" fmla="*/ 0 h 1571624"/>
                <a:gd name="connsiteX4" fmla="*/ 8259768 w 8305800"/>
                <a:gd name="connsiteY4" fmla="*/ 46032 h 1571624"/>
                <a:gd name="connsiteX5" fmla="*/ 8305800 w 8305800"/>
                <a:gd name="connsiteY5" fmla="*/ 157162 h 1571624"/>
                <a:gd name="connsiteX6" fmla="*/ 8305800 w 8305800"/>
                <a:gd name="connsiteY6" fmla="*/ 1414462 h 1571624"/>
                <a:gd name="connsiteX7" fmla="*/ 8259768 w 8305800"/>
                <a:gd name="connsiteY7" fmla="*/ 1525592 h 1571624"/>
                <a:gd name="connsiteX8" fmla="*/ 8148638 w 8305800"/>
                <a:gd name="connsiteY8" fmla="*/ 1571624 h 1571624"/>
                <a:gd name="connsiteX9" fmla="*/ 157162 w 8305800"/>
                <a:gd name="connsiteY9" fmla="*/ 1571624 h 1571624"/>
                <a:gd name="connsiteX10" fmla="*/ 46032 w 8305800"/>
                <a:gd name="connsiteY10" fmla="*/ 1525592 h 1571624"/>
                <a:gd name="connsiteX11" fmla="*/ 0 w 8305800"/>
                <a:gd name="connsiteY11" fmla="*/ 1414462 h 1571624"/>
                <a:gd name="connsiteX12" fmla="*/ 0 w 8305800"/>
                <a:gd name="connsiteY12" fmla="*/ 157162 h 157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5800" h="1571624">
                  <a:moveTo>
                    <a:pt x="0" y="157162"/>
                  </a:moveTo>
                  <a:cubicBezTo>
                    <a:pt x="0" y="115480"/>
                    <a:pt x="16558" y="75505"/>
                    <a:pt x="46032" y="46032"/>
                  </a:cubicBezTo>
                  <a:cubicBezTo>
                    <a:pt x="75506" y="16558"/>
                    <a:pt x="115480" y="0"/>
                    <a:pt x="157162" y="0"/>
                  </a:cubicBezTo>
                  <a:lnTo>
                    <a:pt x="8148638" y="0"/>
                  </a:lnTo>
                  <a:cubicBezTo>
                    <a:pt x="8190320" y="0"/>
                    <a:pt x="8230295" y="16558"/>
                    <a:pt x="8259768" y="46032"/>
                  </a:cubicBezTo>
                  <a:cubicBezTo>
                    <a:pt x="8289242" y="75506"/>
                    <a:pt x="8305800" y="115480"/>
                    <a:pt x="8305800" y="157162"/>
                  </a:cubicBezTo>
                  <a:lnTo>
                    <a:pt x="8305800" y="1414462"/>
                  </a:lnTo>
                  <a:cubicBezTo>
                    <a:pt x="8305800" y="1456144"/>
                    <a:pt x="8289242" y="1496119"/>
                    <a:pt x="8259768" y="1525592"/>
                  </a:cubicBezTo>
                  <a:cubicBezTo>
                    <a:pt x="8230294" y="1555066"/>
                    <a:pt x="8190320" y="1571624"/>
                    <a:pt x="8148638" y="1571624"/>
                  </a:cubicBezTo>
                  <a:lnTo>
                    <a:pt x="157162" y="1571624"/>
                  </a:lnTo>
                  <a:cubicBezTo>
                    <a:pt x="115480" y="1571624"/>
                    <a:pt x="75505" y="1555066"/>
                    <a:pt x="46032" y="1525592"/>
                  </a:cubicBezTo>
                  <a:cubicBezTo>
                    <a:pt x="16558" y="1496118"/>
                    <a:pt x="0" y="1456144"/>
                    <a:pt x="0" y="1414462"/>
                  </a:cubicBezTo>
                  <a:lnTo>
                    <a:pt x="0" y="1571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522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solidFill>
                    <a:schemeClr val="tx1"/>
                  </a:solidFill>
                </a:rPr>
                <a:t>забезпечити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соціально-психологічну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діяльність</a:t>
              </a:r>
              <a:r>
                <a:rPr lang="en-US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uk-UA" sz="2000" b="1" kern="1200" dirty="0" smtClean="0">
                  <a:solidFill>
                    <a:schemeClr val="tx1"/>
                  </a:solidFill>
                </a:rPr>
                <a:t>педагогічного колективу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спрямовану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 на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протидію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залучення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дітей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і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молоді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до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протиправних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дій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34066" y="2692717"/>
              <a:ext cx="1661160" cy="1257299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33400" y="4295774"/>
              <a:ext cx="8305800" cy="1571624"/>
            </a:xfrm>
            <a:custGeom>
              <a:avLst/>
              <a:gdLst>
                <a:gd name="connsiteX0" fmla="*/ 0 w 8305800"/>
                <a:gd name="connsiteY0" fmla="*/ 157162 h 1571624"/>
                <a:gd name="connsiteX1" fmla="*/ 46032 w 8305800"/>
                <a:gd name="connsiteY1" fmla="*/ 46032 h 1571624"/>
                <a:gd name="connsiteX2" fmla="*/ 157162 w 8305800"/>
                <a:gd name="connsiteY2" fmla="*/ 0 h 1571624"/>
                <a:gd name="connsiteX3" fmla="*/ 8148638 w 8305800"/>
                <a:gd name="connsiteY3" fmla="*/ 0 h 1571624"/>
                <a:gd name="connsiteX4" fmla="*/ 8259768 w 8305800"/>
                <a:gd name="connsiteY4" fmla="*/ 46032 h 1571624"/>
                <a:gd name="connsiteX5" fmla="*/ 8305800 w 8305800"/>
                <a:gd name="connsiteY5" fmla="*/ 157162 h 1571624"/>
                <a:gd name="connsiteX6" fmla="*/ 8305800 w 8305800"/>
                <a:gd name="connsiteY6" fmla="*/ 1414462 h 1571624"/>
                <a:gd name="connsiteX7" fmla="*/ 8259768 w 8305800"/>
                <a:gd name="connsiteY7" fmla="*/ 1525592 h 1571624"/>
                <a:gd name="connsiteX8" fmla="*/ 8148638 w 8305800"/>
                <a:gd name="connsiteY8" fmla="*/ 1571624 h 1571624"/>
                <a:gd name="connsiteX9" fmla="*/ 157162 w 8305800"/>
                <a:gd name="connsiteY9" fmla="*/ 1571624 h 1571624"/>
                <a:gd name="connsiteX10" fmla="*/ 46032 w 8305800"/>
                <a:gd name="connsiteY10" fmla="*/ 1525592 h 1571624"/>
                <a:gd name="connsiteX11" fmla="*/ 0 w 8305800"/>
                <a:gd name="connsiteY11" fmla="*/ 1414462 h 1571624"/>
                <a:gd name="connsiteX12" fmla="*/ 0 w 8305800"/>
                <a:gd name="connsiteY12" fmla="*/ 157162 h 157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5800" h="1571624">
                  <a:moveTo>
                    <a:pt x="0" y="157162"/>
                  </a:moveTo>
                  <a:cubicBezTo>
                    <a:pt x="0" y="115480"/>
                    <a:pt x="16558" y="75505"/>
                    <a:pt x="46032" y="46032"/>
                  </a:cubicBezTo>
                  <a:cubicBezTo>
                    <a:pt x="75506" y="16558"/>
                    <a:pt x="115480" y="0"/>
                    <a:pt x="157162" y="0"/>
                  </a:cubicBezTo>
                  <a:lnTo>
                    <a:pt x="8148638" y="0"/>
                  </a:lnTo>
                  <a:cubicBezTo>
                    <a:pt x="8190320" y="0"/>
                    <a:pt x="8230295" y="16558"/>
                    <a:pt x="8259768" y="46032"/>
                  </a:cubicBezTo>
                  <a:cubicBezTo>
                    <a:pt x="8289242" y="75506"/>
                    <a:pt x="8305800" y="115480"/>
                    <a:pt x="8305800" y="157162"/>
                  </a:cubicBezTo>
                  <a:lnTo>
                    <a:pt x="8305800" y="1414462"/>
                  </a:lnTo>
                  <a:cubicBezTo>
                    <a:pt x="8305800" y="1456144"/>
                    <a:pt x="8289242" y="1496119"/>
                    <a:pt x="8259768" y="1525592"/>
                  </a:cubicBezTo>
                  <a:cubicBezTo>
                    <a:pt x="8230294" y="1555066"/>
                    <a:pt x="8190320" y="1571624"/>
                    <a:pt x="8148638" y="1571624"/>
                  </a:cubicBezTo>
                  <a:lnTo>
                    <a:pt x="157162" y="1571624"/>
                  </a:lnTo>
                  <a:cubicBezTo>
                    <a:pt x="115480" y="1571624"/>
                    <a:pt x="75505" y="1555066"/>
                    <a:pt x="46032" y="1525592"/>
                  </a:cubicBezTo>
                  <a:cubicBezTo>
                    <a:pt x="16558" y="1496118"/>
                    <a:pt x="0" y="1456144"/>
                    <a:pt x="0" y="1414462"/>
                  </a:cubicBezTo>
                  <a:lnTo>
                    <a:pt x="0" y="1571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4522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solidFill>
                    <a:schemeClr val="tx1"/>
                  </a:solidFill>
                </a:rPr>
                <a:t>стимулювати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школярів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 до здорового способу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життя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і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позитивної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соціальної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орієнтації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формувати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навички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охорони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власного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життя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і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kern="1200" dirty="0" err="1" smtClean="0">
                  <a:solidFill>
                    <a:schemeClr val="tx1"/>
                  </a:solidFill>
                </a:rPr>
                <a:t>здоров’я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34066" y="4484369"/>
              <a:ext cx="1661160" cy="1257299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62000" y="533400"/>
            <a:ext cx="6096000" cy="8382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Пріоритетні  напрямки діяльності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4" name="Выноска со стрелкой вверх 9"/>
          <p:cNvSpPr>
            <a:spLocks noChangeArrowheads="1"/>
          </p:cNvSpPr>
          <p:nvPr/>
        </p:nvSpPr>
        <p:spPr bwMode="auto">
          <a:xfrm>
            <a:off x="457200" y="990600"/>
            <a:ext cx="8077200" cy="1447800"/>
          </a:xfrm>
          <a:prstGeom prst="upArrowCallout">
            <a:avLst>
              <a:gd name="adj1" fmla="val 5631"/>
              <a:gd name="adj2" fmla="val 13689"/>
              <a:gd name="adj3" fmla="val 35023"/>
              <a:gd name="adj4" fmla="val 64977"/>
            </a:avLst>
          </a:prstGeom>
          <a:solidFill>
            <a:schemeClr val="accent1"/>
          </a:solidFill>
          <a:ln w="48006" cmpd="thickThin" algn="ctr">
            <a:solidFill>
              <a:srgbClr val="53614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Навчальний</a:t>
            </a:r>
          </a:p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уроки, факультативи, спецкурс</a:t>
            </a:r>
            <a:r>
              <a:rPr lang="en-US" sz="1800" b="1">
                <a:solidFill>
                  <a:srgbClr val="0D0D0D"/>
                </a:solidFill>
                <a:latin typeface="Georgia" pitchFamily="18" charset="0"/>
              </a:rPr>
              <a:t>  </a:t>
            </a:r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“Школа проти СНІДу”, гурток “Рівний – рівному” </a:t>
            </a:r>
            <a:endParaRPr lang="ru-RU" sz="1800" b="1">
              <a:solidFill>
                <a:srgbClr val="0D0D0D"/>
              </a:solidFill>
              <a:latin typeface="Georgia" pitchFamily="18" charset="0"/>
            </a:endParaRPr>
          </a:p>
        </p:txBody>
      </p:sp>
      <p:sp>
        <p:nvSpPr>
          <p:cNvPr id="10245" name="Выноска со стрелкой вверх 11"/>
          <p:cNvSpPr>
            <a:spLocks noChangeArrowheads="1"/>
          </p:cNvSpPr>
          <p:nvPr/>
        </p:nvSpPr>
        <p:spPr bwMode="auto">
          <a:xfrm>
            <a:off x="457200" y="5181600"/>
            <a:ext cx="8001000" cy="1295400"/>
          </a:xfrm>
          <a:prstGeom prst="upArrowCallout">
            <a:avLst>
              <a:gd name="adj1" fmla="val 0"/>
              <a:gd name="adj2" fmla="val 16070"/>
              <a:gd name="adj3" fmla="val 32190"/>
              <a:gd name="adj4" fmla="val 64977"/>
            </a:avLst>
          </a:prstGeom>
          <a:solidFill>
            <a:schemeClr val="accent1"/>
          </a:solidFill>
          <a:ln w="48000" cmpd="thickThin" algn="ctr">
            <a:solidFill>
              <a:srgbClr val="53614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1800" b="1">
              <a:solidFill>
                <a:srgbClr val="0D0D0D"/>
              </a:solidFill>
              <a:latin typeface="Georgia" pitchFamily="18" charset="0"/>
            </a:endParaRPr>
          </a:p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Позашкільний</a:t>
            </a:r>
          </a:p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співпраця  з батьками та  громадськістю</a:t>
            </a:r>
          </a:p>
          <a:p>
            <a:pPr algn="ctr"/>
            <a:endParaRPr lang="uk-UA" sz="1800" b="1">
              <a:solidFill>
                <a:srgbClr val="0D0D0D"/>
              </a:solidFill>
              <a:latin typeface="Georgia" pitchFamily="18" charset="0"/>
            </a:endParaRPr>
          </a:p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 </a:t>
            </a:r>
            <a:endParaRPr lang="ru-RU" sz="1800" b="1">
              <a:solidFill>
                <a:srgbClr val="0D0D0D"/>
              </a:solidFill>
              <a:latin typeface="Georgia" pitchFamily="18" charset="0"/>
            </a:endParaRPr>
          </a:p>
        </p:txBody>
      </p:sp>
      <p:pic>
        <p:nvPicPr>
          <p:cNvPr id="10246" name="Picture 13" descr="MCj04348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Выноска со стрелкой вверх 11"/>
          <p:cNvSpPr>
            <a:spLocks noChangeArrowheads="1"/>
          </p:cNvSpPr>
          <p:nvPr/>
        </p:nvSpPr>
        <p:spPr bwMode="auto">
          <a:xfrm>
            <a:off x="457200" y="2286000"/>
            <a:ext cx="8001000" cy="1676400"/>
          </a:xfrm>
          <a:prstGeom prst="upArrowCallout">
            <a:avLst>
              <a:gd name="adj1" fmla="val 0"/>
              <a:gd name="adj2" fmla="val 16903"/>
              <a:gd name="adj3" fmla="val 32190"/>
              <a:gd name="adj4" fmla="val 64977"/>
            </a:avLst>
          </a:prstGeom>
          <a:solidFill>
            <a:schemeClr val="accent1"/>
          </a:solidFill>
          <a:ln w="48000" cmpd="thickThin" algn="ctr">
            <a:solidFill>
              <a:srgbClr val="53614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Виховний</a:t>
            </a:r>
          </a:p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екскурсії, конкурси, агітбригада, відеолекторій, радіолінійка, акція  “За здоровий спосіб життя”, тиждень безпеки життєдіяльності</a:t>
            </a:r>
            <a:endParaRPr lang="ru-RU" sz="1800" b="1">
              <a:solidFill>
                <a:srgbClr val="0D0D0D"/>
              </a:solidFill>
              <a:latin typeface="Georgia" pitchFamily="18" charset="0"/>
            </a:endParaRPr>
          </a:p>
        </p:txBody>
      </p:sp>
      <p:sp>
        <p:nvSpPr>
          <p:cNvPr id="10248" name="Выноска со стрелкой вверх 11"/>
          <p:cNvSpPr>
            <a:spLocks noChangeArrowheads="1"/>
          </p:cNvSpPr>
          <p:nvPr/>
        </p:nvSpPr>
        <p:spPr bwMode="auto">
          <a:xfrm>
            <a:off x="457200" y="3962400"/>
            <a:ext cx="8001000" cy="1295400"/>
          </a:xfrm>
          <a:prstGeom prst="upArrowCallout">
            <a:avLst>
              <a:gd name="adj1" fmla="val 0"/>
              <a:gd name="adj2" fmla="val 16070"/>
              <a:gd name="adj3" fmla="val 32190"/>
              <a:gd name="adj4" fmla="val 64977"/>
            </a:avLst>
          </a:prstGeom>
          <a:solidFill>
            <a:schemeClr val="accent1"/>
          </a:solidFill>
          <a:ln w="48000" cmpd="thickThin" algn="ctr">
            <a:solidFill>
              <a:srgbClr val="53614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Психолого-корекційний</a:t>
            </a:r>
          </a:p>
          <a:p>
            <a:pPr algn="ctr"/>
            <a:r>
              <a:rPr lang="uk-UA" sz="1800" b="1">
                <a:solidFill>
                  <a:srgbClr val="0D0D0D"/>
                </a:solidFill>
                <a:latin typeface="Georgia" pitchFamily="18" charset="0"/>
              </a:rPr>
              <a:t>діагностика, профілактика, корекція, консультування</a:t>
            </a:r>
            <a:endParaRPr lang="ru-RU" sz="1800" b="1">
              <a:solidFill>
                <a:srgbClr val="0D0D0D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2"/>
          <p:cNvGrpSpPr>
            <a:grpSpLocks/>
          </p:cNvGrpSpPr>
          <p:nvPr/>
        </p:nvGrpSpPr>
        <p:grpSpPr bwMode="auto">
          <a:xfrm>
            <a:off x="457200" y="304800"/>
            <a:ext cx="8178800" cy="6197600"/>
            <a:chOff x="457207" y="304808"/>
            <a:chExt cx="8178926" cy="6197717"/>
          </a:xfrm>
        </p:grpSpPr>
        <p:sp>
          <p:nvSpPr>
            <p:cNvPr id="4" name="Полилиния 3"/>
            <p:cNvSpPr/>
            <p:nvPr/>
          </p:nvSpPr>
          <p:spPr>
            <a:xfrm>
              <a:off x="3039122" y="2752571"/>
              <a:ext cx="2893235" cy="1600311"/>
            </a:xfrm>
            <a:custGeom>
              <a:avLst/>
              <a:gdLst>
                <a:gd name="connsiteX0" fmla="*/ 0 w 2893235"/>
                <a:gd name="connsiteY0" fmla="*/ 800156 h 1600311"/>
                <a:gd name="connsiteX1" fmla="*/ 746435 w 2893235"/>
                <a:gd name="connsiteY1" fmla="*/ 99973 h 1600311"/>
                <a:gd name="connsiteX2" fmla="*/ 1446619 w 2893235"/>
                <a:gd name="connsiteY2" fmla="*/ 2 h 1600311"/>
                <a:gd name="connsiteX3" fmla="*/ 2146804 w 2893235"/>
                <a:gd name="connsiteY3" fmla="*/ 99974 h 1600311"/>
                <a:gd name="connsiteX4" fmla="*/ 2893236 w 2893235"/>
                <a:gd name="connsiteY4" fmla="*/ 800160 h 1600311"/>
                <a:gd name="connsiteX5" fmla="*/ 2146802 w 2893235"/>
                <a:gd name="connsiteY5" fmla="*/ 1500344 h 1600311"/>
                <a:gd name="connsiteX6" fmla="*/ 1446617 w 2893235"/>
                <a:gd name="connsiteY6" fmla="*/ 1600316 h 1600311"/>
                <a:gd name="connsiteX7" fmla="*/ 746432 w 2893235"/>
                <a:gd name="connsiteY7" fmla="*/ 1500344 h 1600311"/>
                <a:gd name="connsiteX8" fmla="*/ -1 w 2893235"/>
                <a:gd name="connsiteY8" fmla="*/ 800158 h 1600311"/>
                <a:gd name="connsiteX9" fmla="*/ 0 w 2893235"/>
                <a:gd name="connsiteY9" fmla="*/ 800156 h 160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3235" h="1600311">
                  <a:moveTo>
                    <a:pt x="0" y="800156"/>
                  </a:moveTo>
                  <a:cubicBezTo>
                    <a:pt x="1" y="509032"/>
                    <a:pt x="285866" y="240881"/>
                    <a:pt x="746435" y="99973"/>
                  </a:cubicBezTo>
                  <a:cubicBezTo>
                    <a:pt x="960765" y="34400"/>
                    <a:pt x="1201687" y="2"/>
                    <a:pt x="1446619" y="2"/>
                  </a:cubicBezTo>
                  <a:cubicBezTo>
                    <a:pt x="1691551" y="2"/>
                    <a:pt x="1932474" y="34401"/>
                    <a:pt x="2146804" y="99974"/>
                  </a:cubicBezTo>
                  <a:cubicBezTo>
                    <a:pt x="2607374" y="240883"/>
                    <a:pt x="2893238" y="509036"/>
                    <a:pt x="2893236" y="800160"/>
                  </a:cubicBezTo>
                  <a:cubicBezTo>
                    <a:pt x="2893236" y="1091284"/>
                    <a:pt x="2607371" y="1359436"/>
                    <a:pt x="2146802" y="1500344"/>
                  </a:cubicBezTo>
                  <a:cubicBezTo>
                    <a:pt x="1932472" y="1565917"/>
                    <a:pt x="1691550" y="1600316"/>
                    <a:pt x="1446617" y="1600316"/>
                  </a:cubicBezTo>
                  <a:cubicBezTo>
                    <a:pt x="1201685" y="1600316"/>
                    <a:pt x="960763" y="1565917"/>
                    <a:pt x="746432" y="1500344"/>
                  </a:cubicBezTo>
                  <a:cubicBezTo>
                    <a:pt x="285863" y="1359435"/>
                    <a:pt x="-2" y="1091282"/>
                    <a:pt x="-1" y="800158"/>
                  </a:cubicBezTo>
                  <a:cubicBezTo>
                    <a:pt x="-1" y="800157"/>
                    <a:pt x="0" y="800157"/>
                    <a:pt x="0" y="800156"/>
                  </a:cubicBezTo>
                  <a:close/>
                </a:path>
              </a:pathLst>
            </a:custGeom>
            <a:solidFill>
              <a:srgbClr val="7C5989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4185" tIns="264840" rIns="454185" bIns="2648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400" b="1" dirty="0">
                  <a:solidFill>
                    <a:schemeClr val="bg2"/>
                  </a:solidFill>
                  <a:latin typeface="Candara"/>
                </a:rPr>
                <a:t>Суб’єкти превентивної  освіти</a:t>
              </a:r>
              <a:endParaRPr lang="ru-RU" sz="2400" b="1" dirty="0">
                <a:solidFill>
                  <a:schemeClr val="bg2"/>
                </a:solidFill>
                <a:latin typeface="Candara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 rot="26866751">
              <a:off x="4264292" y="2091698"/>
              <a:ext cx="355627" cy="671736"/>
            </a:xfrm>
            <a:custGeom>
              <a:avLst/>
              <a:gdLst>
                <a:gd name="connsiteX0" fmla="*/ 0 w 355627"/>
                <a:gd name="connsiteY0" fmla="*/ 134347 h 671735"/>
                <a:gd name="connsiteX1" fmla="*/ 177814 w 355627"/>
                <a:gd name="connsiteY1" fmla="*/ 134347 h 671735"/>
                <a:gd name="connsiteX2" fmla="*/ 177814 w 355627"/>
                <a:gd name="connsiteY2" fmla="*/ 0 h 671735"/>
                <a:gd name="connsiteX3" fmla="*/ 355627 w 355627"/>
                <a:gd name="connsiteY3" fmla="*/ 335868 h 671735"/>
                <a:gd name="connsiteX4" fmla="*/ 177814 w 355627"/>
                <a:gd name="connsiteY4" fmla="*/ 671735 h 671735"/>
                <a:gd name="connsiteX5" fmla="*/ 177814 w 355627"/>
                <a:gd name="connsiteY5" fmla="*/ 537388 h 671735"/>
                <a:gd name="connsiteX6" fmla="*/ 0 w 355627"/>
                <a:gd name="connsiteY6" fmla="*/ 537388 h 671735"/>
                <a:gd name="connsiteX7" fmla="*/ 0 w 355627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27" h="671735">
                  <a:moveTo>
                    <a:pt x="355627" y="537388"/>
                  </a:moveTo>
                  <a:lnTo>
                    <a:pt x="177813" y="537388"/>
                  </a:lnTo>
                  <a:lnTo>
                    <a:pt x="177813" y="671735"/>
                  </a:lnTo>
                  <a:lnTo>
                    <a:pt x="0" y="335867"/>
                  </a:lnTo>
                  <a:lnTo>
                    <a:pt x="177813" y="0"/>
                  </a:lnTo>
                  <a:lnTo>
                    <a:pt x="177813" y="134347"/>
                  </a:lnTo>
                  <a:lnTo>
                    <a:pt x="355627" y="134347"/>
                  </a:lnTo>
                  <a:lnTo>
                    <a:pt x="355627" y="53738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8" tIns="134347" rIns="-1" bIns="13434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FFFF00"/>
                </a:solidFill>
                <a:latin typeface="Candara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505201" y="304808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260401 w 1778124"/>
                <a:gd name="connsiteY1" fmla="*/ 260400 h 1778124"/>
                <a:gd name="connsiteX2" fmla="*/ 889063 w 1778124"/>
                <a:gd name="connsiteY2" fmla="*/ 1 h 1778124"/>
                <a:gd name="connsiteX3" fmla="*/ 1517725 w 1778124"/>
                <a:gd name="connsiteY3" fmla="*/ 260402 h 1778124"/>
                <a:gd name="connsiteX4" fmla="*/ 1778124 w 1778124"/>
                <a:gd name="connsiteY4" fmla="*/ 889064 h 1778124"/>
                <a:gd name="connsiteX5" fmla="*/ 1517724 w 1778124"/>
                <a:gd name="connsiteY5" fmla="*/ 1517726 h 1778124"/>
                <a:gd name="connsiteX6" fmla="*/ 889062 w 1778124"/>
                <a:gd name="connsiteY6" fmla="*/ 1778126 h 1778124"/>
                <a:gd name="connsiteX7" fmla="*/ 260400 w 1778124"/>
                <a:gd name="connsiteY7" fmla="*/ 1517725 h 1778124"/>
                <a:gd name="connsiteX8" fmla="*/ 0 w 1778124"/>
                <a:gd name="connsiteY8" fmla="*/ 889063 h 1778124"/>
                <a:gd name="connsiteX9" fmla="*/ 0 w 1778124"/>
                <a:gd name="connsiteY9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653268"/>
                    <a:pt x="93669" y="427132"/>
                    <a:pt x="260401" y="260400"/>
                  </a:cubicBezTo>
                  <a:cubicBezTo>
                    <a:pt x="427133" y="93669"/>
                    <a:pt x="653269" y="0"/>
                    <a:pt x="889063" y="1"/>
                  </a:cubicBezTo>
                  <a:cubicBezTo>
                    <a:pt x="1124857" y="1"/>
                    <a:pt x="1350993" y="93670"/>
                    <a:pt x="1517725" y="260402"/>
                  </a:cubicBezTo>
                  <a:cubicBezTo>
                    <a:pt x="1684456" y="427134"/>
                    <a:pt x="1778125" y="653270"/>
                    <a:pt x="1778124" y="889064"/>
                  </a:cubicBezTo>
                  <a:cubicBezTo>
                    <a:pt x="1778124" y="1124858"/>
                    <a:pt x="1684455" y="1350994"/>
                    <a:pt x="1517724" y="1517726"/>
                  </a:cubicBezTo>
                  <a:cubicBezTo>
                    <a:pt x="1350992" y="1684457"/>
                    <a:pt x="1124856" y="1778126"/>
                    <a:pt x="889062" y="1778126"/>
                  </a:cubicBezTo>
                  <a:cubicBezTo>
                    <a:pt x="653268" y="1778126"/>
                    <a:pt x="427132" y="1684457"/>
                    <a:pt x="260400" y="1517725"/>
                  </a:cubicBezTo>
                  <a:cubicBezTo>
                    <a:pt x="93669" y="1350993"/>
                    <a:pt x="0" y="1124857"/>
                    <a:pt x="0" y="889063"/>
                  </a:cubicBezTo>
                  <a:lnTo>
                    <a:pt x="0" y="88906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83260" tIns="283260" rIns="283260" bIns="2832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800" b="1" dirty="0">
                  <a:latin typeface="Candara"/>
                </a:rPr>
                <a:t>Учнівський колектив</a:t>
              </a:r>
              <a:endParaRPr lang="ru-RU" sz="1800" b="1" dirty="0">
                <a:latin typeface="Candara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19413556">
              <a:off x="5498024" y="2242814"/>
              <a:ext cx="613826" cy="671735"/>
            </a:xfrm>
            <a:custGeom>
              <a:avLst/>
              <a:gdLst>
                <a:gd name="connsiteX0" fmla="*/ 0 w 613826"/>
                <a:gd name="connsiteY0" fmla="*/ 134347 h 671735"/>
                <a:gd name="connsiteX1" fmla="*/ 306913 w 613826"/>
                <a:gd name="connsiteY1" fmla="*/ 134347 h 671735"/>
                <a:gd name="connsiteX2" fmla="*/ 306913 w 613826"/>
                <a:gd name="connsiteY2" fmla="*/ 0 h 671735"/>
                <a:gd name="connsiteX3" fmla="*/ 613826 w 613826"/>
                <a:gd name="connsiteY3" fmla="*/ 335868 h 671735"/>
                <a:gd name="connsiteX4" fmla="*/ 306913 w 613826"/>
                <a:gd name="connsiteY4" fmla="*/ 671735 h 671735"/>
                <a:gd name="connsiteX5" fmla="*/ 306913 w 613826"/>
                <a:gd name="connsiteY5" fmla="*/ 537388 h 671735"/>
                <a:gd name="connsiteX6" fmla="*/ 0 w 613826"/>
                <a:gd name="connsiteY6" fmla="*/ 537388 h 671735"/>
                <a:gd name="connsiteX7" fmla="*/ 0 w 613826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3826" h="671735">
                  <a:moveTo>
                    <a:pt x="0" y="134347"/>
                  </a:moveTo>
                  <a:lnTo>
                    <a:pt x="306913" y="134347"/>
                  </a:lnTo>
                  <a:lnTo>
                    <a:pt x="306913" y="0"/>
                  </a:lnTo>
                  <a:lnTo>
                    <a:pt x="613826" y="335868"/>
                  </a:lnTo>
                  <a:lnTo>
                    <a:pt x="306913" y="671735"/>
                  </a:lnTo>
                  <a:lnTo>
                    <a:pt x="306913" y="537388"/>
                  </a:lnTo>
                  <a:lnTo>
                    <a:pt x="0" y="537388"/>
                  </a:lnTo>
                  <a:lnTo>
                    <a:pt x="0" y="1343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1812"/>
                <a:satOff val="2605"/>
                <a:lumOff val="1895"/>
                <a:alphaOff val="0"/>
              </a:schemeClr>
            </a:fillRef>
            <a:effectRef idx="0">
              <a:schemeClr val="accent5">
                <a:hueOff val="-501812"/>
                <a:satOff val="2605"/>
                <a:lumOff val="1895"/>
                <a:alphaOff val="0"/>
              </a:schemeClr>
            </a:effectRef>
            <a:fontRef idx="minor">
              <a:schemeClr val="lt1"/>
            </a:fontRef>
          </p:style>
          <p:txBody>
            <a:bodyPr lIns="-1" tIns="134346" rIns="184148" bIns="13434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FFFF00"/>
                </a:solidFill>
                <a:latin typeface="Candara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045304" y="762005"/>
              <a:ext cx="2031897" cy="1778124"/>
            </a:xfrm>
            <a:custGeom>
              <a:avLst/>
              <a:gdLst>
                <a:gd name="connsiteX0" fmla="*/ 0 w 2031897"/>
                <a:gd name="connsiteY0" fmla="*/ 889062 h 1778124"/>
                <a:gd name="connsiteX1" fmla="*/ 346898 w 2031897"/>
                <a:gd name="connsiteY1" fmla="*/ 220010 h 1778124"/>
                <a:gd name="connsiteX2" fmla="*/ 1015951 w 2031897"/>
                <a:gd name="connsiteY2" fmla="*/ 1 h 1778124"/>
                <a:gd name="connsiteX3" fmla="*/ 1685004 w 2031897"/>
                <a:gd name="connsiteY3" fmla="*/ 220011 h 1778124"/>
                <a:gd name="connsiteX4" fmla="*/ 2031899 w 2031897"/>
                <a:gd name="connsiteY4" fmla="*/ 889064 h 1778124"/>
                <a:gd name="connsiteX5" fmla="*/ 1685002 w 2031897"/>
                <a:gd name="connsiteY5" fmla="*/ 1558117 h 1778124"/>
                <a:gd name="connsiteX6" fmla="*/ 1015949 w 2031897"/>
                <a:gd name="connsiteY6" fmla="*/ 1778126 h 1778124"/>
                <a:gd name="connsiteX7" fmla="*/ 346896 w 2031897"/>
                <a:gd name="connsiteY7" fmla="*/ 1558116 h 1778124"/>
                <a:gd name="connsiteX8" fmla="*/ 0 w 2031897"/>
                <a:gd name="connsiteY8" fmla="*/ 889063 h 1778124"/>
                <a:gd name="connsiteX9" fmla="*/ 0 w 2031897"/>
                <a:gd name="connsiteY9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1897" h="1778124">
                  <a:moveTo>
                    <a:pt x="0" y="889062"/>
                  </a:moveTo>
                  <a:cubicBezTo>
                    <a:pt x="0" y="632708"/>
                    <a:pt x="126448" y="388831"/>
                    <a:pt x="346898" y="220010"/>
                  </a:cubicBezTo>
                  <a:cubicBezTo>
                    <a:pt x="532103" y="78179"/>
                    <a:pt x="769844" y="1"/>
                    <a:pt x="1015951" y="1"/>
                  </a:cubicBezTo>
                  <a:cubicBezTo>
                    <a:pt x="1262058" y="1"/>
                    <a:pt x="1499799" y="78179"/>
                    <a:pt x="1685004" y="220011"/>
                  </a:cubicBezTo>
                  <a:cubicBezTo>
                    <a:pt x="1905453" y="388833"/>
                    <a:pt x="2031900" y="632711"/>
                    <a:pt x="2031899" y="889064"/>
                  </a:cubicBezTo>
                  <a:cubicBezTo>
                    <a:pt x="2031899" y="1145418"/>
                    <a:pt x="1905451" y="1389295"/>
                    <a:pt x="1685002" y="1558117"/>
                  </a:cubicBezTo>
                  <a:cubicBezTo>
                    <a:pt x="1499797" y="1699948"/>
                    <a:pt x="1262056" y="1778126"/>
                    <a:pt x="1015949" y="1778126"/>
                  </a:cubicBezTo>
                  <a:cubicBezTo>
                    <a:pt x="769842" y="1778126"/>
                    <a:pt x="532101" y="1699948"/>
                    <a:pt x="346896" y="1558116"/>
                  </a:cubicBezTo>
                  <a:cubicBezTo>
                    <a:pt x="126447" y="1389294"/>
                    <a:pt x="0" y="1145417"/>
                    <a:pt x="0" y="889063"/>
                  </a:cubicBezTo>
                  <a:lnTo>
                    <a:pt x="0" y="88906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1812"/>
                <a:satOff val="2605"/>
                <a:lumOff val="1895"/>
                <a:alphaOff val="0"/>
              </a:schemeClr>
            </a:fillRef>
            <a:effectRef idx="2">
              <a:schemeClr val="accent5">
                <a:hueOff val="-501812"/>
                <a:satOff val="2605"/>
                <a:lumOff val="1895"/>
                <a:alphaOff val="0"/>
              </a:schemeClr>
            </a:effectRef>
            <a:fontRef idx="minor">
              <a:schemeClr val="lt1"/>
            </a:fontRef>
          </p:style>
          <p:txBody>
            <a:bodyPr lIns="320425" tIns="283260" rIns="320425" bIns="2832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800" b="1" dirty="0">
                  <a:latin typeface="Candara"/>
                </a:rPr>
                <a:t>Педагогічний колектив</a:t>
              </a:r>
              <a:endParaRPr lang="ru-RU" sz="1800" b="1" dirty="0">
                <a:latin typeface="Candara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244075">
              <a:off x="6126651" y="3351312"/>
              <a:ext cx="499300" cy="671735"/>
            </a:xfrm>
            <a:custGeom>
              <a:avLst/>
              <a:gdLst>
                <a:gd name="connsiteX0" fmla="*/ 0 w 499300"/>
                <a:gd name="connsiteY0" fmla="*/ 134347 h 671735"/>
                <a:gd name="connsiteX1" fmla="*/ 249650 w 499300"/>
                <a:gd name="connsiteY1" fmla="*/ 134347 h 671735"/>
                <a:gd name="connsiteX2" fmla="*/ 249650 w 499300"/>
                <a:gd name="connsiteY2" fmla="*/ 0 h 671735"/>
                <a:gd name="connsiteX3" fmla="*/ 499300 w 499300"/>
                <a:gd name="connsiteY3" fmla="*/ 335868 h 671735"/>
                <a:gd name="connsiteX4" fmla="*/ 249650 w 499300"/>
                <a:gd name="connsiteY4" fmla="*/ 671735 h 671735"/>
                <a:gd name="connsiteX5" fmla="*/ 249650 w 499300"/>
                <a:gd name="connsiteY5" fmla="*/ 537388 h 671735"/>
                <a:gd name="connsiteX6" fmla="*/ 0 w 499300"/>
                <a:gd name="connsiteY6" fmla="*/ 537388 h 671735"/>
                <a:gd name="connsiteX7" fmla="*/ 0 w 49930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300" h="671735">
                  <a:moveTo>
                    <a:pt x="0" y="134347"/>
                  </a:moveTo>
                  <a:lnTo>
                    <a:pt x="249650" y="134347"/>
                  </a:lnTo>
                  <a:lnTo>
                    <a:pt x="249650" y="0"/>
                  </a:lnTo>
                  <a:lnTo>
                    <a:pt x="499300" y="335868"/>
                  </a:lnTo>
                  <a:lnTo>
                    <a:pt x="249650" y="671735"/>
                  </a:lnTo>
                  <a:lnTo>
                    <a:pt x="249650" y="537388"/>
                  </a:lnTo>
                  <a:lnTo>
                    <a:pt x="0" y="537388"/>
                  </a:lnTo>
                  <a:lnTo>
                    <a:pt x="0" y="1343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003625"/>
                <a:satOff val="5210"/>
                <a:lumOff val="3791"/>
                <a:alphaOff val="0"/>
              </a:schemeClr>
            </a:fillRef>
            <a:effectRef idx="0">
              <a:schemeClr val="accent5">
                <a:hueOff val="-1003625"/>
                <a:satOff val="5210"/>
                <a:lumOff val="3791"/>
                <a:alphaOff val="0"/>
              </a:schemeClr>
            </a:effectRef>
            <a:fontRef idx="minor">
              <a:schemeClr val="lt1"/>
            </a:fontRef>
          </p:style>
          <p:txBody>
            <a:bodyPr lIns="0" tIns="134346" rIns="149789" bIns="13434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FFFF00"/>
                </a:solidFill>
                <a:latin typeface="Candara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858009" y="2895604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260401 w 1778124"/>
                <a:gd name="connsiteY1" fmla="*/ 260400 h 1778124"/>
                <a:gd name="connsiteX2" fmla="*/ 889063 w 1778124"/>
                <a:gd name="connsiteY2" fmla="*/ 1 h 1778124"/>
                <a:gd name="connsiteX3" fmla="*/ 1517725 w 1778124"/>
                <a:gd name="connsiteY3" fmla="*/ 260402 h 1778124"/>
                <a:gd name="connsiteX4" fmla="*/ 1778124 w 1778124"/>
                <a:gd name="connsiteY4" fmla="*/ 889064 h 1778124"/>
                <a:gd name="connsiteX5" fmla="*/ 1517724 w 1778124"/>
                <a:gd name="connsiteY5" fmla="*/ 1517726 h 1778124"/>
                <a:gd name="connsiteX6" fmla="*/ 889062 w 1778124"/>
                <a:gd name="connsiteY6" fmla="*/ 1778126 h 1778124"/>
                <a:gd name="connsiteX7" fmla="*/ 260400 w 1778124"/>
                <a:gd name="connsiteY7" fmla="*/ 1517725 h 1778124"/>
                <a:gd name="connsiteX8" fmla="*/ 0 w 1778124"/>
                <a:gd name="connsiteY8" fmla="*/ 889063 h 1778124"/>
                <a:gd name="connsiteX9" fmla="*/ 0 w 1778124"/>
                <a:gd name="connsiteY9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653268"/>
                    <a:pt x="93669" y="427132"/>
                    <a:pt x="260401" y="260400"/>
                  </a:cubicBezTo>
                  <a:cubicBezTo>
                    <a:pt x="427133" y="93669"/>
                    <a:pt x="653269" y="0"/>
                    <a:pt x="889063" y="1"/>
                  </a:cubicBezTo>
                  <a:cubicBezTo>
                    <a:pt x="1124857" y="1"/>
                    <a:pt x="1350993" y="93670"/>
                    <a:pt x="1517725" y="260402"/>
                  </a:cubicBezTo>
                  <a:cubicBezTo>
                    <a:pt x="1684456" y="427134"/>
                    <a:pt x="1778125" y="653270"/>
                    <a:pt x="1778124" y="889064"/>
                  </a:cubicBezTo>
                  <a:cubicBezTo>
                    <a:pt x="1778124" y="1124858"/>
                    <a:pt x="1684455" y="1350994"/>
                    <a:pt x="1517724" y="1517726"/>
                  </a:cubicBezTo>
                  <a:cubicBezTo>
                    <a:pt x="1350992" y="1684457"/>
                    <a:pt x="1124856" y="1778126"/>
                    <a:pt x="889062" y="1778126"/>
                  </a:cubicBezTo>
                  <a:cubicBezTo>
                    <a:pt x="653268" y="1778126"/>
                    <a:pt x="427132" y="1684457"/>
                    <a:pt x="260400" y="1517725"/>
                  </a:cubicBezTo>
                  <a:cubicBezTo>
                    <a:pt x="93669" y="1350993"/>
                    <a:pt x="0" y="1124857"/>
                    <a:pt x="0" y="889063"/>
                  </a:cubicBezTo>
                  <a:lnTo>
                    <a:pt x="0" y="88906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003625"/>
                <a:satOff val="5210"/>
                <a:lumOff val="3791"/>
                <a:alphaOff val="0"/>
              </a:schemeClr>
            </a:fillRef>
            <a:effectRef idx="2">
              <a:schemeClr val="accent5">
                <a:hueOff val="-1003625"/>
                <a:satOff val="5210"/>
                <a:lumOff val="3791"/>
                <a:alphaOff val="0"/>
              </a:schemeClr>
            </a:effectRef>
            <a:fontRef idx="minor">
              <a:schemeClr val="lt1"/>
            </a:fontRef>
          </p:style>
          <p:txBody>
            <a:bodyPr lIns="283260" tIns="283260" rIns="283260" bIns="2832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800" b="1" dirty="0">
                  <a:latin typeface="Candara"/>
                </a:rPr>
                <a:t>Психолого-педагогічна служба</a:t>
              </a:r>
              <a:endParaRPr lang="ru-RU" sz="1800" b="1" dirty="0">
                <a:latin typeface="Candara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2937707">
              <a:off x="5149901" y="4188447"/>
              <a:ext cx="363129" cy="671735"/>
            </a:xfrm>
            <a:custGeom>
              <a:avLst/>
              <a:gdLst>
                <a:gd name="connsiteX0" fmla="*/ 0 w 363129"/>
                <a:gd name="connsiteY0" fmla="*/ 134347 h 671735"/>
                <a:gd name="connsiteX1" fmla="*/ 181565 w 363129"/>
                <a:gd name="connsiteY1" fmla="*/ 134347 h 671735"/>
                <a:gd name="connsiteX2" fmla="*/ 181565 w 363129"/>
                <a:gd name="connsiteY2" fmla="*/ 0 h 671735"/>
                <a:gd name="connsiteX3" fmla="*/ 363129 w 363129"/>
                <a:gd name="connsiteY3" fmla="*/ 335868 h 671735"/>
                <a:gd name="connsiteX4" fmla="*/ 181565 w 363129"/>
                <a:gd name="connsiteY4" fmla="*/ 671735 h 671735"/>
                <a:gd name="connsiteX5" fmla="*/ 181565 w 363129"/>
                <a:gd name="connsiteY5" fmla="*/ 537388 h 671735"/>
                <a:gd name="connsiteX6" fmla="*/ 0 w 363129"/>
                <a:gd name="connsiteY6" fmla="*/ 537388 h 671735"/>
                <a:gd name="connsiteX7" fmla="*/ 0 w 363129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129" h="671735">
                  <a:moveTo>
                    <a:pt x="0" y="134347"/>
                  </a:moveTo>
                  <a:lnTo>
                    <a:pt x="181565" y="134347"/>
                  </a:lnTo>
                  <a:lnTo>
                    <a:pt x="181565" y="0"/>
                  </a:lnTo>
                  <a:lnTo>
                    <a:pt x="363129" y="335868"/>
                  </a:lnTo>
                  <a:lnTo>
                    <a:pt x="181565" y="671735"/>
                  </a:lnTo>
                  <a:lnTo>
                    <a:pt x="181565" y="537388"/>
                  </a:lnTo>
                  <a:lnTo>
                    <a:pt x="0" y="537388"/>
                  </a:lnTo>
                  <a:lnTo>
                    <a:pt x="0" y="1343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05437"/>
                <a:satOff val="7815"/>
                <a:lumOff val="5686"/>
                <a:alphaOff val="0"/>
              </a:schemeClr>
            </a:fillRef>
            <a:effectRef idx="0">
              <a:schemeClr val="accent5">
                <a:hueOff val="-1505437"/>
                <a:satOff val="7815"/>
                <a:lumOff val="5686"/>
                <a:alphaOff val="0"/>
              </a:schemeClr>
            </a:effectRef>
            <a:fontRef idx="minor">
              <a:schemeClr val="lt1"/>
            </a:fontRef>
          </p:style>
          <p:txBody>
            <a:bodyPr lIns="0" tIns="134346" rIns="108938" bIns="13434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FFFF00"/>
                </a:solidFill>
                <a:latin typeface="Candara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257799" y="4571994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260401 w 1778124"/>
                <a:gd name="connsiteY1" fmla="*/ 260400 h 1778124"/>
                <a:gd name="connsiteX2" fmla="*/ 889063 w 1778124"/>
                <a:gd name="connsiteY2" fmla="*/ 1 h 1778124"/>
                <a:gd name="connsiteX3" fmla="*/ 1517725 w 1778124"/>
                <a:gd name="connsiteY3" fmla="*/ 260402 h 1778124"/>
                <a:gd name="connsiteX4" fmla="*/ 1778124 w 1778124"/>
                <a:gd name="connsiteY4" fmla="*/ 889064 h 1778124"/>
                <a:gd name="connsiteX5" fmla="*/ 1517724 w 1778124"/>
                <a:gd name="connsiteY5" fmla="*/ 1517726 h 1778124"/>
                <a:gd name="connsiteX6" fmla="*/ 889062 w 1778124"/>
                <a:gd name="connsiteY6" fmla="*/ 1778126 h 1778124"/>
                <a:gd name="connsiteX7" fmla="*/ 260400 w 1778124"/>
                <a:gd name="connsiteY7" fmla="*/ 1517725 h 1778124"/>
                <a:gd name="connsiteX8" fmla="*/ 0 w 1778124"/>
                <a:gd name="connsiteY8" fmla="*/ 889063 h 1778124"/>
                <a:gd name="connsiteX9" fmla="*/ 0 w 1778124"/>
                <a:gd name="connsiteY9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653268"/>
                    <a:pt x="93669" y="427132"/>
                    <a:pt x="260401" y="260400"/>
                  </a:cubicBezTo>
                  <a:cubicBezTo>
                    <a:pt x="427133" y="93669"/>
                    <a:pt x="653269" y="0"/>
                    <a:pt x="889063" y="1"/>
                  </a:cubicBezTo>
                  <a:cubicBezTo>
                    <a:pt x="1124857" y="1"/>
                    <a:pt x="1350993" y="93670"/>
                    <a:pt x="1517725" y="260402"/>
                  </a:cubicBezTo>
                  <a:cubicBezTo>
                    <a:pt x="1684456" y="427134"/>
                    <a:pt x="1778125" y="653270"/>
                    <a:pt x="1778124" y="889064"/>
                  </a:cubicBezTo>
                  <a:cubicBezTo>
                    <a:pt x="1778124" y="1124858"/>
                    <a:pt x="1684455" y="1350994"/>
                    <a:pt x="1517724" y="1517726"/>
                  </a:cubicBezTo>
                  <a:cubicBezTo>
                    <a:pt x="1350992" y="1684457"/>
                    <a:pt x="1124856" y="1778126"/>
                    <a:pt x="889062" y="1778126"/>
                  </a:cubicBezTo>
                  <a:cubicBezTo>
                    <a:pt x="653268" y="1778126"/>
                    <a:pt x="427132" y="1684457"/>
                    <a:pt x="260400" y="1517725"/>
                  </a:cubicBezTo>
                  <a:cubicBezTo>
                    <a:pt x="93669" y="1350993"/>
                    <a:pt x="0" y="1124857"/>
                    <a:pt x="0" y="889063"/>
                  </a:cubicBezTo>
                  <a:lnTo>
                    <a:pt x="0" y="88906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05437"/>
                <a:satOff val="7815"/>
                <a:lumOff val="5686"/>
                <a:alphaOff val="0"/>
              </a:schemeClr>
            </a:fillRef>
            <a:effectRef idx="2">
              <a:schemeClr val="accent5">
                <a:hueOff val="-1505437"/>
                <a:satOff val="7815"/>
                <a:lumOff val="5686"/>
                <a:alphaOff val="0"/>
              </a:schemeClr>
            </a:effectRef>
            <a:fontRef idx="minor">
              <a:schemeClr val="lt1"/>
            </a:fontRef>
          </p:style>
          <p:txBody>
            <a:bodyPr lIns="290880" tIns="290880" rIns="290880" bIns="2908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400" b="1" dirty="0">
                  <a:latin typeface="Candara"/>
                </a:rPr>
                <a:t>Батьки</a:t>
              </a:r>
              <a:endParaRPr lang="ru-RU" sz="2400" b="1" dirty="0">
                <a:latin typeface="Candara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8236442">
              <a:off x="3610828" y="4244779"/>
              <a:ext cx="366235" cy="671736"/>
            </a:xfrm>
            <a:custGeom>
              <a:avLst/>
              <a:gdLst>
                <a:gd name="connsiteX0" fmla="*/ 0 w 366234"/>
                <a:gd name="connsiteY0" fmla="*/ 134347 h 671735"/>
                <a:gd name="connsiteX1" fmla="*/ 183117 w 366234"/>
                <a:gd name="connsiteY1" fmla="*/ 134347 h 671735"/>
                <a:gd name="connsiteX2" fmla="*/ 183117 w 366234"/>
                <a:gd name="connsiteY2" fmla="*/ 0 h 671735"/>
                <a:gd name="connsiteX3" fmla="*/ 366234 w 366234"/>
                <a:gd name="connsiteY3" fmla="*/ 335868 h 671735"/>
                <a:gd name="connsiteX4" fmla="*/ 183117 w 366234"/>
                <a:gd name="connsiteY4" fmla="*/ 671735 h 671735"/>
                <a:gd name="connsiteX5" fmla="*/ 183117 w 366234"/>
                <a:gd name="connsiteY5" fmla="*/ 537388 h 671735"/>
                <a:gd name="connsiteX6" fmla="*/ 0 w 366234"/>
                <a:gd name="connsiteY6" fmla="*/ 537388 h 671735"/>
                <a:gd name="connsiteX7" fmla="*/ 0 w 366234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234" h="671735">
                  <a:moveTo>
                    <a:pt x="366234" y="537388"/>
                  </a:moveTo>
                  <a:lnTo>
                    <a:pt x="183117" y="537388"/>
                  </a:lnTo>
                  <a:lnTo>
                    <a:pt x="183117" y="671735"/>
                  </a:lnTo>
                  <a:lnTo>
                    <a:pt x="0" y="335867"/>
                  </a:lnTo>
                  <a:lnTo>
                    <a:pt x="183117" y="0"/>
                  </a:lnTo>
                  <a:lnTo>
                    <a:pt x="183117" y="134347"/>
                  </a:lnTo>
                  <a:lnTo>
                    <a:pt x="366234" y="134347"/>
                  </a:lnTo>
                  <a:lnTo>
                    <a:pt x="366234" y="53738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007249"/>
                <a:satOff val="10421"/>
                <a:lumOff val="7581"/>
                <a:alphaOff val="0"/>
              </a:schemeClr>
            </a:fillRef>
            <a:effectRef idx="0">
              <a:schemeClr val="accent5"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lt1"/>
            </a:fontRef>
          </p:style>
          <p:txBody>
            <a:bodyPr lIns="109869" tIns="134347" rIns="1" bIns="13434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FFFF00"/>
                </a:solidFill>
                <a:latin typeface="Candara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209795" y="4724401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260401 w 1778124"/>
                <a:gd name="connsiteY1" fmla="*/ 260400 h 1778124"/>
                <a:gd name="connsiteX2" fmla="*/ 889063 w 1778124"/>
                <a:gd name="connsiteY2" fmla="*/ 1 h 1778124"/>
                <a:gd name="connsiteX3" fmla="*/ 1517725 w 1778124"/>
                <a:gd name="connsiteY3" fmla="*/ 260402 h 1778124"/>
                <a:gd name="connsiteX4" fmla="*/ 1778124 w 1778124"/>
                <a:gd name="connsiteY4" fmla="*/ 889064 h 1778124"/>
                <a:gd name="connsiteX5" fmla="*/ 1517724 w 1778124"/>
                <a:gd name="connsiteY5" fmla="*/ 1517726 h 1778124"/>
                <a:gd name="connsiteX6" fmla="*/ 889062 w 1778124"/>
                <a:gd name="connsiteY6" fmla="*/ 1778126 h 1778124"/>
                <a:gd name="connsiteX7" fmla="*/ 260400 w 1778124"/>
                <a:gd name="connsiteY7" fmla="*/ 1517725 h 1778124"/>
                <a:gd name="connsiteX8" fmla="*/ 0 w 1778124"/>
                <a:gd name="connsiteY8" fmla="*/ 889063 h 1778124"/>
                <a:gd name="connsiteX9" fmla="*/ 0 w 1778124"/>
                <a:gd name="connsiteY9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653268"/>
                    <a:pt x="93669" y="427132"/>
                    <a:pt x="260401" y="260400"/>
                  </a:cubicBezTo>
                  <a:cubicBezTo>
                    <a:pt x="427133" y="93669"/>
                    <a:pt x="653269" y="0"/>
                    <a:pt x="889063" y="1"/>
                  </a:cubicBezTo>
                  <a:cubicBezTo>
                    <a:pt x="1124857" y="1"/>
                    <a:pt x="1350993" y="93670"/>
                    <a:pt x="1517725" y="260402"/>
                  </a:cubicBezTo>
                  <a:cubicBezTo>
                    <a:pt x="1684456" y="427134"/>
                    <a:pt x="1778125" y="653270"/>
                    <a:pt x="1778124" y="889064"/>
                  </a:cubicBezTo>
                  <a:cubicBezTo>
                    <a:pt x="1778124" y="1124858"/>
                    <a:pt x="1684455" y="1350994"/>
                    <a:pt x="1517724" y="1517726"/>
                  </a:cubicBezTo>
                  <a:cubicBezTo>
                    <a:pt x="1350992" y="1684457"/>
                    <a:pt x="1124856" y="1778126"/>
                    <a:pt x="889062" y="1778126"/>
                  </a:cubicBezTo>
                  <a:cubicBezTo>
                    <a:pt x="653268" y="1778126"/>
                    <a:pt x="427132" y="1684457"/>
                    <a:pt x="260400" y="1517725"/>
                  </a:cubicBezTo>
                  <a:cubicBezTo>
                    <a:pt x="93669" y="1350993"/>
                    <a:pt x="0" y="1124857"/>
                    <a:pt x="0" y="889063"/>
                  </a:cubicBezTo>
                  <a:lnTo>
                    <a:pt x="0" y="88906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007249"/>
                <a:satOff val="10421"/>
                <a:lumOff val="7581"/>
                <a:alphaOff val="0"/>
              </a:schemeClr>
            </a:fillRef>
            <a:effectRef idx="2">
              <a:schemeClr val="accent5"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lt1"/>
            </a:fontRef>
          </p:style>
          <p:txBody>
            <a:bodyPr lIns="285800" tIns="285800" rIns="285800" bIns="2858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b="1" dirty="0">
                  <a:latin typeface="Candara"/>
                </a:rPr>
                <a:t>Державні установи</a:t>
              </a:r>
              <a:endParaRPr lang="ru-RU" b="1" dirty="0">
                <a:latin typeface="Candara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21263670">
              <a:off x="2437595" y="3396180"/>
              <a:ext cx="442170" cy="671736"/>
            </a:xfrm>
            <a:custGeom>
              <a:avLst/>
              <a:gdLst>
                <a:gd name="connsiteX0" fmla="*/ 0 w 442169"/>
                <a:gd name="connsiteY0" fmla="*/ 134347 h 671735"/>
                <a:gd name="connsiteX1" fmla="*/ 221085 w 442169"/>
                <a:gd name="connsiteY1" fmla="*/ 134347 h 671735"/>
                <a:gd name="connsiteX2" fmla="*/ 221085 w 442169"/>
                <a:gd name="connsiteY2" fmla="*/ 0 h 671735"/>
                <a:gd name="connsiteX3" fmla="*/ 442169 w 442169"/>
                <a:gd name="connsiteY3" fmla="*/ 335868 h 671735"/>
                <a:gd name="connsiteX4" fmla="*/ 221085 w 442169"/>
                <a:gd name="connsiteY4" fmla="*/ 671735 h 671735"/>
                <a:gd name="connsiteX5" fmla="*/ 221085 w 442169"/>
                <a:gd name="connsiteY5" fmla="*/ 537388 h 671735"/>
                <a:gd name="connsiteX6" fmla="*/ 0 w 442169"/>
                <a:gd name="connsiteY6" fmla="*/ 537388 h 671735"/>
                <a:gd name="connsiteX7" fmla="*/ 0 w 442169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169" h="671735">
                  <a:moveTo>
                    <a:pt x="442169" y="537388"/>
                  </a:moveTo>
                  <a:lnTo>
                    <a:pt x="221084" y="537388"/>
                  </a:lnTo>
                  <a:lnTo>
                    <a:pt x="221084" y="671735"/>
                  </a:lnTo>
                  <a:lnTo>
                    <a:pt x="0" y="335867"/>
                  </a:lnTo>
                  <a:lnTo>
                    <a:pt x="221084" y="0"/>
                  </a:lnTo>
                  <a:lnTo>
                    <a:pt x="221084" y="134347"/>
                  </a:lnTo>
                  <a:lnTo>
                    <a:pt x="442169" y="134347"/>
                  </a:lnTo>
                  <a:lnTo>
                    <a:pt x="442169" y="53738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509062"/>
                <a:satOff val="13026"/>
                <a:lumOff val="9477"/>
                <a:alphaOff val="0"/>
              </a:schemeClr>
            </a:fillRef>
            <a:effectRef idx="0">
              <a:schemeClr val="accent5">
                <a:hueOff val="-2509062"/>
                <a:satOff val="13026"/>
                <a:lumOff val="9477"/>
                <a:alphaOff val="0"/>
              </a:schemeClr>
            </a:effectRef>
            <a:fontRef idx="minor">
              <a:schemeClr val="lt1"/>
            </a:fontRef>
          </p:style>
          <p:txBody>
            <a:bodyPr lIns="132651" tIns="134347" rIns="0" bIns="13434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FFFF00"/>
                </a:solidFill>
                <a:latin typeface="Candara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57207" y="2971797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260401 w 1778124"/>
                <a:gd name="connsiteY1" fmla="*/ 260400 h 1778124"/>
                <a:gd name="connsiteX2" fmla="*/ 889063 w 1778124"/>
                <a:gd name="connsiteY2" fmla="*/ 1 h 1778124"/>
                <a:gd name="connsiteX3" fmla="*/ 1517725 w 1778124"/>
                <a:gd name="connsiteY3" fmla="*/ 260402 h 1778124"/>
                <a:gd name="connsiteX4" fmla="*/ 1778124 w 1778124"/>
                <a:gd name="connsiteY4" fmla="*/ 889064 h 1778124"/>
                <a:gd name="connsiteX5" fmla="*/ 1517724 w 1778124"/>
                <a:gd name="connsiteY5" fmla="*/ 1517726 h 1778124"/>
                <a:gd name="connsiteX6" fmla="*/ 889062 w 1778124"/>
                <a:gd name="connsiteY6" fmla="*/ 1778126 h 1778124"/>
                <a:gd name="connsiteX7" fmla="*/ 260400 w 1778124"/>
                <a:gd name="connsiteY7" fmla="*/ 1517725 h 1778124"/>
                <a:gd name="connsiteX8" fmla="*/ 0 w 1778124"/>
                <a:gd name="connsiteY8" fmla="*/ 889063 h 1778124"/>
                <a:gd name="connsiteX9" fmla="*/ 0 w 1778124"/>
                <a:gd name="connsiteY9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653268"/>
                    <a:pt x="93669" y="427132"/>
                    <a:pt x="260401" y="260400"/>
                  </a:cubicBezTo>
                  <a:cubicBezTo>
                    <a:pt x="427133" y="93669"/>
                    <a:pt x="653269" y="0"/>
                    <a:pt x="889063" y="1"/>
                  </a:cubicBezTo>
                  <a:cubicBezTo>
                    <a:pt x="1124857" y="1"/>
                    <a:pt x="1350993" y="93670"/>
                    <a:pt x="1517725" y="260402"/>
                  </a:cubicBezTo>
                  <a:cubicBezTo>
                    <a:pt x="1684456" y="427134"/>
                    <a:pt x="1778125" y="653270"/>
                    <a:pt x="1778124" y="889064"/>
                  </a:cubicBezTo>
                  <a:cubicBezTo>
                    <a:pt x="1778124" y="1124858"/>
                    <a:pt x="1684455" y="1350994"/>
                    <a:pt x="1517724" y="1517726"/>
                  </a:cubicBezTo>
                  <a:cubicBezTo>
                    <a:pt x="1350992" y="1684457"/>
                    <a:pt x="1124856" y="1778126"/>
                    <a:pt x="889062" y="1778126"/>
                  </a:cubicBezTo>
                  <a:cubicBezTo>
                    <a:pt x="653268" y="1778126"/>
                    <a:pt x="427132" y="1684457"/>
                    <a:pt x="260400" y="1517725"/>
                  </a:cubicBezTo>
                  <a:cubicBezTo>
                    <a:pt x="93669" y="1350993"/>
                    <a:pt x="0" y="1124857"/>
                    <a:pt x="0" y="889063"/>
                  </a:cubicBezTo>
                  <a:lnTo>
                    <a:pt x="0" y="88906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509062"/>
                <a:satOff val="13026"/>
                <a:lumOff val="9477"/>
                <a:alphaOff val="0"/>
              </a:schemeClr>
            </a:fillRef>
            <a:effectRef idx="2">
              <a:schemeClr val="accent5">
                <a:hueOff val="-2509062"/>
                <a:satOff val="13026"/>
                <a:lumOff val="9477"/>
                <a:alphaOff val="0"/>
              </a:schemeClr>
            </a:effectRef>
            <a:fontRef idx="minor">
              <a:schemeClr val="lt1"/>
            </a:fontRef>
          </p:style>
          <p:txBody>
            <a:bodyPr lIns="283260" tIns="283260" rIns="283260" bIns="2832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800" b="1" dirty="0">
                  <a:latin typeface="Candara"/>
                </a:rPr>
                <a:t>Громадські організації</a:t>
              </a:r>
              <a:endParaRPr lang="ru-RU" sz="1800" b="1" dirty="0">
                <a:latin typeface="Candara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23648976">
              <a:off x="2902334" y="2323327"/>
              <a:ext cx="532246" cy="671736"/>
            </a:xfrm>
            <a:custGeom>
              <a:avLst/>
              <a:gdLst>
                <a:gd name="connsiteX0" fmla="*/ 0 w 532245"/>
                <a:gd name="connsiteY0" fmla="*/ 134347 h 671735"/>
                <a:gd name="connsiteX1" fmla="*/ 266123 w 532245"/>
                <a:gd name="connsiteY1" fmla="*/ 134347 h 671735"/>
                <a:gd name="connsiteX2" fmla="*/ 266123 w 532245"/>
                <a:gd name="connsiteY2" fmla="*/ 0 h 671735"/>
                <a:gd name="connsiteX3" fmla="*/ 532245 w 532245"/>
                <a:gd name="connsiteY3" fmla="*/ 335868 h 671735"/>
                <a:gd name="connsiteX4" fmla="*/ 266123 w 532245"/>
                <a:gd name="connsiteY4" fmla="*/ 671735 h 671735"/>
                <a:gd name="connsiteX5" fmla="*/ 266123 w 532245"/>
                <a:gd name="connsiteY5" fmla="*/ 537388 h 671735"/>
                <a:gd name="connsiteX6" fmla="*/ 0 w 532245"/>
                <a:gd name="connsiteY6" fmla="*/ 537388 h 671735"/>
                <a:gd name="connsiteX7" fmla="*/ 0 w 532245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245" h="671735">
                  <a:moveTo>
                    <a:pt x="532245" y="537388"/>
                  </a:moveTo>
                  <a:lnTo>
                    <a:pt x="266122" y="537388"/>
                  </a:lnTo>
                  <a:lnTo>
                    <a:pt x="266122" y="671735"/>
                  </a:lnTo>
                  <a:lnTo>
                    <a:pt x="0" y="335867"/>
                  </a:lnTo>
                  <a:lnTo>
                    <a:pt x="266122" y="0"/>
                  </a:lnTo>
                  <a:lnTo>
                    <a:pt x="266122" y="134347"/>
                  </a:lnTo>
                  <a:lnTo>
                    <a:pt x="532245" y="134347"/>
                  </a:lnTo>
                  <a:lnTo>
                    <a:pt x="532245" y="53738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10874"/>
                <a:satOff val="15631"/>
                <a:lumOff val="11372"/>
                <a:alphaOff val="0"/>
              </a:schemeClr>
            </a:fillRef>
            <a:effectRef idx="0">
              <a:schemeClr val="accent5">
                <a:hueOff val="-3010874"/>
                <a:satOff val="15631"/>
                <a:lumOff val="11372"/>
                <a:alphaOff val="0"/>
              </a:schemeClr>
            </a:effectRef>
            <a:fontRef idx="minor">
              <a:schemeClr val="lt1"/>
            </a:fontRef>
          </p:style>
          <p:txBody>
            <a:bodyPr lIns="159673" tIns="134348" rIns="0" bIns="13434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FFFF00"/>
                </a:solidFill>
                <a:latin typeface="Candara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15623" y="980731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260401 w 1778124"/>
                <a:gd name="connsiteY1" fmla="*/ 260400 h 1778124"/>
                <a:gd name="connsiteX2" fmla="*/ 889063 w 1778124"/>
                <a:gd name="connsiteY2" fmla="*/ 1 h 1778124"/>
                <a:gd name="connsiteX3" fmla="*/ 1517725 w 1778124"/>
                <a:gd name="connsiteY3" fmla="*/ 260402 h 1778124"/>
                <a:gd name="connsiteX4" fmla="*/ 1778124 w 1778124"/>
                <a:gd name="connsiteY4" fmla="*/ 889064 h 1778124"/>
                <a:gd name="connsiteX5" fmla="*/ 1517724 w 1778124"/>
                <a:gd name="connsiteY5" fmla="*/ 1517726 h 1778124"/>
                <a:gd name="connsiteX6" fmla="*/ 889062 w 1778124"/>
                <a:gd name="connsiteY6" fmla="*/ 1778126 h 1778124"/>
                <a:gd name="connsiteX7" fmla="*/ 260400 w 1778124"/>
                <a:gd name="connsiteY7" fmla="*/ 1517725 h 1778124"/>
                <a:gd name="connsiteX8" fmla="*/ 0 w 1778124"/>
                <a:gd name="connsiteY8" fmla="*/ 889063 h 1778124"/>
                <a:gd name="connsiteX9" fmla="*/ 0 w 1778124"/>
                <a:gd name="connsiteY9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653268"/>
                    <a:pt x="93669" y="427132"/>
                    <a:pt x="260401" y="260400"/>
                  </a:cubicBezTo>
                  <a:cubicBezTo>
                    <a:pt x="427133" y="93669"/>
                    <a:pt x="653269" y="0"/>
                    <a:pt x="889063" y="1"/>
                  </a:cubicBezTo>
                  <a:cubicBezTo>
                    <a:pt x="1124857" y="1"/>
                    <a:pt x="1350993" y="93670"/>
                    <a:pt x="1517725" y="260402"/>
                  </a:cubicBezTo>
                  <a:cubicBezTo>
                    <a:pt x="1684456" y="427134"/>
                    <a:pt x="1778125" y="653270"/>
                    <a:pt x="1778124" y="889064"/>
                  </a:cubicBezTo>
                  <a:cubicBezTo>
                    <a:pt x="1778124" y="1124858"/>
                    <a:pt x="1684455" y="1350994"/>
                    <a:pt x="1517724" y="1517726"/>
                  </a:cubicBezTo>
                  <a:cubicBezTo>
                    <a:pt x="1350992" y="1684457"/>
                    <a:pt x="1124856" y="1778126"/>
                    <a:pt x="889062" y="1778126"/>
                  </a:cubicBezTo>
                  <a:cubicBezTo>
                    <a:pt x="653268" y="1778126"/>
                    <a:pt x="427132" y="1684457"/>
                    <a:pt x="260400" y="1517725"/>
                  </a:cubicBezTo>
                  <a:cubicBezTo>
                    <a:pt x="93669" y="1350993"/>
                    <a:pt x="0" y="1124857"/>
                    <a:pt x="0" y="889063"/>
                  </a:cubicBezTo>
                  <a:lnTo>
                    <a:pt x="0" y="88906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10874"/>
                <a:satOff val="15631"/>
                <a:lumOff val="11372"/>
                <a:alphaOff val="0"/>
              </a:schemeClr>
            </a:fillRef>
            <a:effectRef idx="2">
              <a:schemeClr val="accent5">
                <a:hueOff val="-3010874"/>
                <a:satOff val="15631"/>
                <a:lumOff val="11372"/>
                <a:alphaOff val="0"/>
              </a:schemeClr>
            </a:effectRef>
            <a:fontRef idx="minor">
              <a:schemeClr val="lt1"/>
            </a:fontRef>
          </p:style>
          <p:txBody>
            <a:bodyPr lIns="285800" tIns="285800" rIns="285800" bIns="2858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err="1">
                  <a:latin typeface="Candara"/>
                </a:rPr>
                <a:t>Соціальні</a:t>
              </a:r>
              <a:r>
                <a:rPr lang="ru-RU" b="1" dirty="0">
                  <a:latin typeface="Candara"/>
                </a:rPr>
                <a:t> </a:t>
              </a:r>
              <a:r>
                <a:rPr lang="ru-RU" b="1" dirty="0" err="1">
                  <a:latin typeface="Candara"/>
                </a:rPr>
                <a:t>служби</a:t>
              </a:r>
              <a:endParaRPr lang="ru-RU" b="1" dirty="0">
                <a:latin typeface="Candara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3" name="AutoShape 54"/>
          <p:cNvSpPr txBox="1">
            <a:spLocks noChangeArrowheads="1"/>
          </p:cNvSpPr>
          <p:nvPr/>
        </p:nvSpPr>
        <p:spPr bwMode="auto">
          <a:xfrm>
            <a:off x="1219200" y="304800"/>
            <a:ext cx="6893639" cy="858857"/>
          </a:xfrm>
          <a:prstGeom prst="bevel">
            <a:avLst>
              <a:gd name="adj" fmla="val 12500"/>
            </a:avLst>
          </a:prstGeom>
          <a:blipFill>
            <a:blip r:embed="rId2" cstate="email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Акція </a:t>
            </a:r>
            <a:r>
              <a:rPr lang="uk-UA" sz="36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“Діти</a:t>
            </a:r>
            <a:r>
              <a:rPr lang="uk-U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 проти </a:t>
            </a:r>
            <a:r>
              <a:rPr lang="uk-UA" sz="36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СНІДу”</a:t>
            </a:r>
            <a:endParaRPr lang="ru-RU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C:\Documents and Settings\Natalia\Desktop\превентивне\Виставка малюнків\P101000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1447800"/>
            <a:ext cx="5961380" cy="447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altLang="en-US" dirty="0" smtClean="0"/>
          </a:p>
        </p:txBody>
      </p:sp>
      <p:sp>
        <p:nvSpPr>
          <p:cNvPr id="5" name="AutoShape 54"/>
          <p:cNvSpPr txBox="1">
            <a:spLocks noChangeArrowheads="1"/>
          </p:cNvSpPr>
          <p:nvPr/>
        </p:nvSpPr>
        <p:spPr bwMode="auto">
          <a:xfrm>
            <a:off x="235493" y="228600"/>
            <a:ext cx="8603707" cy="777061"/>
          </a:xfrm>
          <a:prstGeom prst="bevel">
            <a:avLst>
              <a:gd name="adj" fmla="val 12500"/>
            </a:avLst>
          </a:prstGeom>
          <a:blipFill>
            <a:blip r:embed="rId2" cstate="email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Відеолекторій</a:t>
            </a:r>
            <a:r>
              <a:rPr lang="uk-UA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 </a:t>
            </a:r>
            <a:r>
              <a:rPr lang="uk-UA" sz="3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“Правда</a:t>
            </a:r>
            <a:r>
              <a:rPr lang="uk-UA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 про СНІД”</a:t>
            </a:r>
            <a:endParaRPr lang="ru-RU" sz="3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C:\Documents and Settings\Natalia\Desktop\превентивне\Відеолекторій  ПРАВДА ПРО СНІД\P10100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295400"/>
            <a:ext cx="6477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381000" y="304800"/>
            <a:ext cx="8458200" cy="6400811"/>
            <a:chOff x="381000" y="304800"/>
            <a:chExt cx="8458200" cy="6400811"/>
          </a:xfrm>
        </p:grpSpPr>
        <p:sp>
          <p:nvSpPr>
            <p:cNvPr id="5" name="Прямоугольник с одним скругленным углом 4"/>
            <p:cNvSpPr/>
            <p:nvPr/>
          </p:nvSpPr>
          <p:spPr>
            <a:xfrm rot="16200000">
              <a:off x="761977" y="-76177"/>
              <a:ext cx="3467145" cy="4229100"/>
            </a:xfrm>
            <a:prstGeom prst="round1Rect">
              <a:avLst/>
            </a:pr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4610100" y="381011"/>
              <a:ext cx="4229100" cy="3162300"/>
            </a:xfrm>
            <a:prstGeom prst="round1Rect">
              <a:avLst/>
            </a:prstGeom>
            <a:blipFill rotWithShape="0">
              <a:blip r:embed="rId4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с одним скругленным углом 6"/>
            <p:cNvSpPr/>
            <p:nvPr/>
          </p:nvSpPr>
          <p:spPr>
            <a:xfrm rot="10800000">
              <a:off x="381000" y="3543311"/>
              <a:ext cx="4229100" cy="3162300"/>
            </a:xfrm>
            <a:prstGeom prst="round1Rect">
              <a:avLst/>
            </a:prstGeom>
            <a:blipFill rotWithShape="0">
              <a:blip r:embed="rId5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с одним скругленным углом 7"/>
            <p:cNvSpPr/>
            <p:nvPr/>
          </p:nvSpPr>
          <p:spPr>
            <a:xfrm rot="5400000">
              <a:off x="5143500" y="3009911"/>
              <a:ext cx="3162300" cy="4229100"/>
            </a:xfrm>
            <a:prstGeom prst="round1Rect">
              <a:avLst/>
            </a:prstGeom>
            <a:blipFill rotWithShape="0">
              <a:blip r:embed="rId6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505201" y="2971796"/>
              <a:ext cx="2209797" cy="838215"/>
            </a:xfrm>
            <a:custGeom>
              <a:avLst/>
              <a:gdLst>
                <a:gd name="connsiteX0" fmla="*/ 0 w 2209797"/>
                <a:gd name="connsiteY0" fmla="*/ 139705 h 838215"/>
                <a:gd name="connsiteX1" fmla="*/ 40919 w 2209797"/>
                <a:gd name="connsiteY1" fmla="*/ 40919 h 838215"/>
                <a:gd name="connsiteX2" fmla="*/ 139705 w 2209797"/>
                <a:gd name="connsiteY2" fmla="*/ 0 h 838215"/>
                <a:gd name="connsiteX3" fmla="*/ 2070092 w 2209797"/>
                <a:gd name="connsiteY3" fmla="*/ 0 h 838215"/>
                <a:gd name="connsiteX4" fmla="*/ 2168878 w 2209797"/>
                <a:gd name="connsiteY4" fmla="*/ 40919 h 838215"/>
                <a:gd name="connsiteX5" fmla="*/ 2209797 w 2209797"/>
                <a:gd name="connsiteY5" fmla="*/ 139705 h 838215"/>
                <a:gd name="connsiteX6" fmla="*/ 2209797 w 2209797"/>
                <a:gd name="connsiteY6" fmla="*/ 698510 h 838215"/>
                <a:gd name="connsiteX7" fmla="*/ 2168878 w 2209797"/>
                <a:gd name="connsiteY7" fmla="*/ 797296 h 838215"/>
                <a:gd name="connsiteX8" fmla="*/ 2070092 w 2209797"/>
                <a:gd name="connsiteY8" fmla="*/ 838215 h 838215"/>
                <a:gd name="connsiteX9" fmla="*/ 139705 w 2209797"/>
                <a:gd name="connsiteY9" fmla="*/ 838215 h 838215"/>
                <a:gd name="connsiteX10" fmla="*/ 40919 w 2209797"/>
                <a:gd name="connsiteY10" fmla="*/ 797296 h 838215"/>
                <a:gd name="connsiteX11" fmla="*/ 0 w 2209797"/>
                <a:gd name="connsiteY11" fmla="*/ 698510 h 838215"/>
                <a:gd name="connsiteX12" fmla="*/ 0 w 2209797"/>
                <a:gd name="connsiteY12" fmla="*/ 139705 h 8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9797" h="838215">
                  <a:moveTo>
                    <a:pt x="0" y="139705"/>
                  </a:moveTo>
                  <a:cubicBezTo>
                    <a:pt x="0" y="102653"/>
                    <a:pt x="14719" y="67118"/>
                    <a:pt x="40919" y="40919"/>
                  </a:cubicBezTo>
                  <a:cubicBezTo>
                    <a:pt x="67119" y="14719"/>
                    <a:pt x="102653" y="0"/>
                    <a:pt x="139705" y="0"/>
                  </a:cubicBezTo>
                  <a:lnTo>
                    <a:pt x="2070092" y="0"/>
                  </a:lnTo>
                  <a:cubicBezTo>
                    <a:pt x="2107144" y="0"/>
                    <a:pt x="2142679" y="14719"/>
                    <a:pt x="2168878" y="40919"/>
                  </a:cubicBezTo>
                  <a:cubicBezTo>
                    <a:pt x="2195078" y="67119"/>
                    <a:pt x="2209797" y="102653"/>
                    <a:pt x="2209797" y="139705"/>
                  </a:cubicBezTo>
                  <a:lnTo>
                    <a:pt x="2209797" y="698510"/>
                  </a:lnTo>
                  <a:cubicBezTo>
                    <a:pt x="2209797" y="735562"/>
                    <a:pt x="2195078" y="771097"/>
                    <a:pt x="2168878" y="797296"/>
                  </a:cubicBezTo>
                  <a:cubicBezTo>
                    <a:pt x="2142678" y="823496"/>
                    <a:pt x="2107144" y="838215"/>
                    <a:pt x="2070092" y="838215"/>
                  </a:cubicBezTo>
                  <a:lnTo>
                    <a:pt x="139705" y="838215"/>
                  </a:lnTo>
                  <a:cubicBezTo>
                    <a:pt x="102653" y="838215"/>
                    <a:pt x="67118" y="823496"/>
                    <a:pt x="40919" y="797296"/>
                  </a:cubicBezTo>
                  <a:cubicBezTo>
                    <a:pt x="14719" y="771096"/>
                    <a:pt x="0" y="735562"/>
                    <a:pt x="0" y="698510"/>
                  </a:cubicBezTo>
                  <a:lnTo>
                    <a:pt x="0" y="13970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358" tIns="132358" rIns="132358" bIns="13235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/>
                <a:t>Маршрут безпеки</a:t>
              </a:r>
              <a:endParaRPr lang="en-US" sz="2400" b="1" kern="12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pic>
        <p:nvPicPr>
          <p:cNvPr id="4" name="Рисунок 3" descr="C:\Documents and Settings\Natalia\Desktop\превентивне\Тематична година Зазимко С.Л\Зустріч з ССМ\P1010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914400"/>
            <a:ext cx="5275580" cy="417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371600" y="54102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ko-KR" b="1"/>
              <a:t>Зустріч із представниками центру соціальних служб для дітей, сім’ї та молоді</a:t>
            </a:r>
            <a:endParaRPr lang="uk-UA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5">
      <a:dk1>
        <a:srgbClr val="4D4F3F"/>
      </a:dk1>
      <a:lt1>
        <a:srgbClr val="676A55"/>
      </a:lt1>
      <a:dk2>
        <a:srgbClr val="EDF5F7"/>
      </a:dk2>
      <a:lt2>
        <a:srgbClr val="EDF5F7"/>
      </a:lt2>
      <a:accent1>
        <a:srgbClr val="E1DCC0"/>
      </a:accent1>
      <a:accent2>
        <a:srgbClr val="B0CCB0"/>
      </a:accent2>
      <a:accent3>
        <a:srgbClr val="A8CDD7"/>
      </a:accent3>
      <a:accent4>
        <a:srgbClr val="676A55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rgbClr val="4D4F3F"/>
    </a:dk1>
    <a:lt1>
      <a:srgbClr val="676A55"/>
    </a:lt1>
    <a:dk2>
      <a:srgbClr val="EDF5F7"/>
    </a:dk2>
    <a:lt2>
      <a:srgbClr val="EDF5F7"/>
    </a:lt2>
    <a:accent1>
      <a:srgbClr val="E1DCC0"/>
    </a:accent1>
    <a:accent2>
      <a:srgbClr val="B0CCB0"/>
    </a:accent2>
    <a:accent3>
      <a:srgbClr val="A8CDD7"/>
    </a:accent3>
    <a:accent4>
      <a:srgbClr val="676A55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Другая 15">
    <a:dk1>
      <a:srgbClr val="4D4F3F"/>
    </a:dk1>
    <a:lt1>
      <a:srgbClr val="676A55"/>
    </a:lt1>
    <a:dk2>
      <a:srgbClr val="EDF5F7"/>
    </a:dk2>
    <a:lt2>
      <a:srgbClr val="EDF5F7"/>
    </a:lt2>
    <a:accent1>
      <a:srgbClr val="E1DCC0"/>
    </a:accent1>
    <a:accent2>
      <a:srgbClr val="B0CCB0"/>
    </a:accent2>
    <a:accent3>
      <a:srgbClr val="A8CDD7"/>
    </a:accent3>
    <a:accent4>
      <a:srgbClr val="676A55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5820149</TotalTime>
  <Words>321</Words>
  <Application>Microsoft Office PowerPoint</Application>
  <PresentationFormat>Экран (4:3)</PresentationFormat>
  <Paragraphs>47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Мета превентивної освіти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273</cp:revision>
  <cp:lastPrinted>1601-01-01T00:00:00Z</cp:lastPrinted>
  <dcterms:created xsi:type="dcterms:W3CDTF">1601-01-01T00:00:00Z</dcterms:created>
  <dcterms:modified xsi:type="dcterms:W3CDTF">2014-08-25T21:25:16Z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