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6" r:id="rId2"/>
    <p:sldId id="289" r:id="rId3"/>
    <p:sldId id="290" r:id="rId4"/>
    <p:sldId id="291" r:id="rId5"/>
    <p:sldId id="292" r:id="rId6"/>
    <p:sldId id="295" r:id="rId7"/>
    <p:sldId id="293" r:id="rId8"/>
    <p:sldId id="269" r:id="rId9"/>
    <p:sldId id="276" r:id="rId10"/>
    <p:sldId id="279" r:id="rId11"/>
    <p:sldId id="285" r:id="rId12"/>
    <p:sldId id="280" r:id="rId13"/>
    <p:sldId id="258" r:id="rId14"/>
    <p:sldId id="264" r:id="rId15"/>
    <p:sldId id="257" r:id="rId16"/>
    <p:sldId id="267" r:id="rId17"/>
    <p:sldId id="274" r:id="rId18"/>
    <p:sldId id="283" r:id="rId19"/>
    <p:sldId id="294" r:id="rId20"/>
    <p:sldId id="265" r:id="rId21"/>
    <p:sldId id="259" r:id="rId22"/>
    <p:sldId id="277" r:id="rId23"/>
    <p:sldId id="278" r:id="rId24"/>
    <p:sldId id="284" r:id="rId25"/>
    <p:sldId id="260" r:id="rId26"/>
    <p:sldId id="261" r:id="rId27"/>
    <p:sldId id="262" r:id="rId28"/>
    <p:sldId id="263" r:id="rId29"/>
    <p:sldId id="282" r:id="rId30"/>
    <p:sldId id="270" r:id="rId31"/>
    <p:sldId id="281" r:id="rId32"/>
    <p:sldId id="273" r:id="rId33"/>
    <p:sldId id="29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E6308-1C77-4D52-9350-42F4593C9C5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B442A625-CAFB-4F8B-BC31-88F9FD5ED8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Позаурочна та позакласна діяльність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13FE08E-1563-46F0-8884-B91E0F7A3BA0}" type="parTrans" cxnId="{318907D3-6AFD-47C8-9BFD-2D209BCC0E2B}">
      <dgm:prSet/>
      <dgm:spPr/>
      <dgm:t>
        <a:bodyPr/>
        <a:lstStyle/>
        <a:p>
          <a:endParaRPr lang="ru-RU"/>
        </a:p>
      </dgm:t>
    </dgm:pt>
    <dgm:pt modelId="{6BCB0F73-EA05-4D94-A383-DFB3358AA674}" type="sibTrans" cxnId="{318907D3-6AFD-47C8-9BFD-2D209BCC0E2B}">
      <dgm:prSet/>
      <dgm:spPr/>
      <dgm:t>
        <a:bodyPr/>
        <a:lstStyle/>
        <a:p>
          <a:endParaRPr lang="ru-RU"/>
        </a:p>
      </dgm:t>
    </dgm:pt>
    <dgm:pt modelId="{6713C021-833A-4AC4-9A7E-18FEFFC3D5E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Учнівське самоврядування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746B970-5BB1-4C91-BD3D-31CBB956E47A}" type="parTrans" cxnId="{A36EB3C7-4E70-4D9B-8E3A-1E2D1D7A42BB}">
      <dgm:prSet/>
      <dgm:spPr/>
      <dgm:t>
        <a:bodyPr/>
        <a:lstStyle/>
        <a:p>
          <a:endParaRPr lang="ru-RU"/>
        </a:p>
      </dgm:t>
    </dgm:pt>
    <dgm:pt modelId="{461D077A-A732-4657-8EF0-6B6DA10915B5}" type="sibTrans" cxnId="{A36EB3C7-4E70-4D9B-8E3A-1E2D1D7A42BB}">
      <dgm:prSet/>
      <dgm:spPr/>
      <dgm:t>
        <a:bodyPr/>
        <a:lstStyle/>
        <a:p>
          <a:endParaRPr lang="ru-RU"/>
        </a:p>
      </dgm:t>
    </dgm:pt>
    <dgm:pt modelId="{51385E62-F3B5-45DF-870B-5FE7460D36F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Позашкільна освіта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176CB6F-695A-4ED6-9BD3-01952EF61936}" type="parTrans" cxnId="{F8EB5B97-8A6C-4A5D-8D11-BB46E1B30A8D}">
      <dgm:prSet/>
      <dgm:spPr/>
      <dgm:t>
        <a:bodyPr/>
        <a:lstStyle/>
        <a:p>
          <a:endParaRPr lang="ru-RU"/>
        </a:p>
      </dgm:t>
    </dgm:pt>
    <dgm:pt modelId="{B766F335-1EE6-4D90-844C-A3E8380A06E6}" type="sibTrans" cxnId="{F8EB5B97-8A6C-4A5D-8D11-BB46E1B30A8D}">
      <dgm:prSet/>
      <dgm:spPr/>
      <dgm:t>
        <a:bodyPr/>
        <a:lstStyle/>
        <a:p>
          <a:endParaRPr lang="ru-RU"/>
        </a:p>
      </dgm:t>
    </dgm:pt>
    <dgm:pt modelId="{EFAEDE60-8042-4B27-893A-E798215861A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Навчально-виховний процес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30222F9-215C-4D87-9140-723265BF0D18}" type="parTrans" cxnId="{FAB8E73A-F5EE-4A09-8E00-893DB2AFD8D8}">
      <dgm:prSet/>
      <dgm:spPr/>
      <dgm:t>
        <a:bodyPr/>
        <a:lstStyle/>
        <a:p>
          <a:endParaRPr lang="ru-RU"/>
        </a:p>
      </dgm:t>
    </dgm:pt>
    <dgm:pt modelId="{B84CD1D1-64B9-4CF1-816B-D67AD734E66D}" type="sibTrans" cxnId="{FAB8E73A-F5EE-4A09-8E00-893DB2AFD8D8}">
      <dgm:prSet/>
      <dgm:spPr/>
      <dgm:t>
        <a:bodyPr/>
        <a:lstStyle/>
        <a:p>
          <a:endParaRPr lang="ru-RU"/>
        </a:p>
      </dgm:t>
    </dgm:pt>
    <dgm:pt modelId="{D8A8E0CD-34E7-434E-9FDC-A0DE5DD79764}" type="pres">
      <dgm:prSet presAssocID="{99CE6308-1C77-4D52-9350-42F4593C9C5A}" presName="cycle" presStyleCnt="0">
        <dgm:presLayoutVars>
          <dgm:dir/>
          <dgm:resizeHandles val="exact"/>
        </dgm:presLayoutVars>
      </dgm:prSet>
      <dgm:spPr/>
    </dgm:pt>
    <dgm:pt modelId="{49080328-EF17-44D2-8454-060C1A832A1A}" type="pres">
      <dgm:prSet presAssocID="{B442A625-CAFB-4F8B-BC31-88F9FD5ED882}" presName="dummy" presStyleCnt="0"/>
      <dgm:spPr/>
    </dgm:pt>
    <dgm:pt modelId="{1FF69769-5BD6-4E02-8B14-FDAA10DD48AB}" type="pres">
      <dgm:prSet presAssocID="{B442A625-CAFB-4F8B-BC31-88F9FD5ED882}" presName="node" presStyleLbl="revTx" presStyleIdx="0" presStyleCnt="4" custScaleX="48150" custScaleY="59221" custRadScaleRad="75512" custRadScaleInc="-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FCAB8-04DE-4F0F-B4D3-870E39778A86}" type="pres">
      <dgm:prSet presAssocID="{6BCB0F73-EA05-4D94-A383-DFB3358AA674}" presName="sibTrans" presStyleLbl="node1" presStyleIdx="0" presStyleCnt="4"/>
      <dgm:spPr/>
      <dgm:t>
        <a:bodyPr/>
        <a:lstStyle/>
        <a:p>
          <a:endParaRPr lang="ru-RU"/>
        </a:p>
      </dgm:t>
    </dgm:pt>
    <dgm:pt modelId="{2EE96A9B-83F3-46A1-999C-B8FCDDC3C719}" type="pres">
      <dgm:prSet presAssocID="{6713C021-833A-4AC4-9A7E-18FEFFC3D5E9}" presName="dummy" presStyleCnt="0"/>
      <dgm:spPr/>
    </dgm:pt>
    <dgm:pt modelId="{ECA7AB63-87BE-4366-A33D-91FC611AC214}" type="pres">
      <dgm:prSet presAssocID="{6713C021-833A-4AC4-9A7E-18FEFFC3D5E9}" presName="node" presStyleLbl="revTx" presStyleIdx="1" presStyleCnt="4" custScaleX="75829" custScaleY="50764" custRadScaleRad="74810" custRadScaleInc="9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C5D1-59BB-4F81-8182-C1AB734657C1}" type="pres">
      <dgm:prSet presAssocID="{461D077A-A732-4657-8EF0-6B6DA10915B5}" presName="sibTrans" presStyleLbl="node1" presStyleIdx="1" presStyleCnt="4"/>
      <dgm:spPr/>
      <dgm:t>
        <a:bodyPr/>
        <a:lstStyle/>
        <a:p>
          <a:endParaRPr lang="ru-RU"/>
        </a:p>
      </dgm:t>
    </dgm:pt>
    <dgm:pt modelId="{12066341-89F9-4778-A0E5-4252B6991490}" type="pres">
      <dgm:prSet presAssocID="{51385E62-F3B5-45DF-870B-5FE7460D36F3}" presName="dummy" presStyleCnt="0"/>
      <dgm:spPr/>
    </dgm:pt>
    <dgm:pt modelId="{5DC00AA1-F480-4B8E-A6BB-F28F3AA70AC5}" type="pres">
      <dgm:prSet presAssocID="{51385E62-F3B5-45DF-870B-5FE7460D36F3}" presName="node" presStyleLbl="revTx" presStyleIdx="2" presStyleCnt="4" custScaleX="55802" custScaleY="53035" custRadScaleRad="79041" custRadScaleInc="-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6C2C1-81B9-415F-94E4-7D4F67875294}" type="pres">
      <dgm:prSet presAssocID="{B766F335-1EE6-4D90-844C-A3E8380A06E6}" presName="sibTrans" presStyleLbl="node1" presStyleIdx="2" presStyleCnt="4"/>
      <dgm:spPr/>
      <dgm:t>
        <a:bodyPr/>
        <a:lstStyle/>
        <a:p>
          <a:endParaRPr lang="ru-RU"/>
        </a:p>
      </dgm:t>
    </dgm:pt>
    <dgm:pt modelId="{87545816-22FA-49DC-AC1A-07523E398697}" type="pres">
      <dgm:prSet presAssocID="{EFAEDE60-8042-4B27-893A-E798215861A8}" presName="dummy" presStyleCnt="0"/>
      <dgm:spPr/>
    </dgm:pt>
    <dgm:pt modelId="{3F8F3299-610F-48DE-A7C8-831FD7FC5BF1}" type="pres">
      <dgm:prSet presAssocID="{EFAEDE60-8042-4B27-893A-E798215861A8}" presName="node" presStyleLbl="revTx" presStyleIdx="3" presStyleCnt="4" custScaleX="44641" custScaleY="58481" custRadScaleRad="80986" custRadScaleInc="-11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79E8-1A16-4C03-8D0A-BAC85BF79389}" type="pres">
      <dgm:prSet presAssocID="{B84CD1D1-64B9-4CF1-816B-D67AD734E66D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04E44CF1-3ABE-476F-A6D0-E1D7DED7EDF4}" type="presOf" srcId="{6BCB0F73-EA05-4D94-A383-DFB3358AA674}" destId="{DA5FCAB8-04DE-4F0F-B4D3-870E39778A86}" srcOrd="0" destOrd="0" presId="urn:microsoft.com/office/officeart/2005/8/layout/cycle1"/>
    <dgm:cxn modelId="{FAB8E73A-F5EE-4A09-8E00-893DB2AFD8D8}" srcId="{99CE6308-1C77-4D52-9350-42F4593C9C5A}" destId="{EFAEDE60-8042-4B27-893A-E798215861A8}" srcOrd="3" destOrd="0" parTransId="{A30222F9-215C-4D87-9140-723265BF0D18}" sibTransId="{B84CD1D1-64B9-4CF1-816B-D67AD734E66D}"/>
    <dgm:cxn modelId="{318907D3-6AFD-47C8-9BFD-2D209BCC0E2B}" srcId="{99CE6308-1C77-4D52-9350-42F4593C9C5A}" destId="{B442A625-CAFB-4F8B-BC31-88F9FD5ED882}" srcOrd="0" destOrd="0" parTransId="{C13FE08E-1563-46F0-8884-B91E0F7A3BA0}" sibTransId="{6BCB0F73-EA05-4D94-A383-DFB3358AA674}"/>
    <dgm:cxn modelId="{691316DF-35D1-4BA1-B124-3F3764F23D9D}" type="presOf" srcId="{6713C021-833A-4AC4-9A7E-18FEFFC3D5E9}" destId="{ECA7AB63-87BE-4366-A33D-91FC611AC214}" srcOrd="0" destOrd="0" presId="urn:microsoft.com/office/officeart/2005/8/layout/cycle1"/>
    <dgm:cxn modelId="{9A63216B-2179-4AF6-97FA-BCA91517D553}" type="presOf" srcId="{B84CD1D1-64B9-4CF1-816B-D67AD734E66D}" destId="{6B8879E8-1A16-4C03-8D0A-BAC85BF79389}" srcOrd="0" destOrd="0" presId="urn:microsoft.com/office/officeart/2005/8/layout/cycle1"/>
    <dgm:cxn modelId="{A36EB3C7-4E70-4D9B-8E3A-1E2D1D7A42BB}" srcId="{99CE6308-1C77-4D52-9350-42F4593C9C5A}" destId="{6713C021-833A-4AC4-9A7E-18FEFFC3D5E9}" srcOrd="1" destOrd="0" parTransId="{A746B970-5BB1-4C91-BD3D-31CBB956E47A}" sibTransId="{461D077A-A732-4657-8EF0-6B6DA10915B5}"/>
    <dgm:cxn modelId="{DBB57B69-95F0-4F1E-A0F9-4DD0F35CD962}" type="presOf" srcId="{B442A625-CAFB-4F8B-BC31-88F9FD5ED882}" destId="{1FF69769-5BD6-4E02-8B14-FDAA10DD48AB}" srcOrd="0" destOrd="0" presId="urn:microsoft.com/office/officeart/2005/8/layout/cycle1"/>
    <dgm:cxn modelId="{9C367EAD-5628-48EA-8BED-4D061347DD74}" type="presOf" srcId="{99CE6308-1C77-4D52-9350-42F4593C9C5A}" destId="{D8A8E0CD-34E7-434E-9FDC-A0DE5DD79764}" srcOrd="0" destOrd="0" presId="urn:microsoft.com/office/officeart/2005/8/layout/cycle1"/>
    <dgm:cxn modelId="{DFC81356-7F44-4903-A3A6-C63BE4ABC85F}" type="presOf" srcId="{461D077A-A732-4657-8EF0-6B6DA10915B5}" destId="{EBCCC5D1-59BB-4F81-8182-C1AB734657C1}" srcOrd="0" destOrd="0" presId="urn:microsoft.com/office/officeart/2005/8/layout/cycle1"/>
    <dgm:cxn modelId="{6F523681-AF27-413F-95FD-537C31F27F0A}" type="presOf" srcId="{51385E62-F3B5-45DF-870B-5FE7460D36F3}" destId="{5DC00AA1-F480-4B8E-A6BB-F28F3AA70AC5}" srcOrd="0" destOrd="0" presId="urn:microsoft.com/office/officeart/2005/8/layout/cycle1"/>
    <dgm:cxn modelId="{7534D399-556D-4510-8C0A-A66282D5B8A4}" type="presOf" srcId="{EFAEDE60-8042-4B27-893A-E798215861A8}" destId="{3F8F3299-610F-48DE-A7C8-831FD7FC5BF1}" srcOrd="0" destOrd="0" presId="urn:microsoft.com/office/officeart/2005/8/layout/cycle1"/>
    <dgm:cxn modelId="{2F02A2A6-E667-44E5-903D-B7B575F32505}" type="presOf" srcId="{B766F335-1EE6-4D90-844C-A3E8380A06E6}" destId="{A7C6C2C1-81B9-415F-94E4-7D4F67875294}" srcOrd="0" destOrd="0" presId="urn:microsoft.com/office/officeart/2005/8/layout/cycle1"/>
    <dgm:cxn modelId="{F8EB5B97-8A6C-4A5D-8D11-BB46E1B30A8D}" srcId="{99CE6308-1C77-4D52-9350-42F4593C9C5A}" destId="{51385E62-F3B5-45DF-870B-5FE7460D36F3}" srcOrd="2" destOrd="0" parTransId="{7176CB6F-695A-4ED6-9BD3-01952EF61936}" sibTransId="{B766F335-1EE6-4D90-844C-A3E8380A06E6}"/>
    <dgm:cxn modelId="{97D2CE60-045F-42D1-9310-C3E87264BB61}" type="presParOf" srcId="{D8A8E0CD-34E7-434E-9FDC-A0DE5DD79764}" destId="{49080328-EF17-44D2-8454-060C1A832A1A}" srcOrd="0" destOrd="0" presId="urn:microsoft.com/office/officeart/2005/8/layout/cycle1"/>
    <dgm:cxn modelId="{2745D0DF-B8BA-4515-B2F9-69A3E4DFF561}" type="presParOf" srcId="{D8A8E0CD-34E7-434E-9FDC-A0DE5DD79764}" destId="{1FF69769-5BD6-4E02-8B14-FDAA10DD48AB}" srcOrd="1" destOrd="0" presId="urn:microsoft.com/office/officeart/2005/8/layout/cycle1"/>
    <dgm:cxn modelId="{98223F3D-F0DE-414C-9E1D-6B1DF33C3A2B}" type="presParOf" srcId="{D8A8E0CD-34E7-434E-9FDC-A0DE5DD79764}" destId="{DA5FCAB8-04DE-4F0F-B4D3-870E39778A86}" srcOrd="2" destOrd="0" presId="urn:microsoft.com/office/officeart/2005/8/layout/cycle1"/>
    <dgm:cxn modelId="{8EECC6AA-95CC-4861-9FE5-178188C76C3D}" type="presParOf" srcId="{D8A8E0CD-34E7-434E-9FDC-A0DE5DD79764}" destId="{2EE96A9B-83F3-46A1-999C-B8FCDDC3C719}" srcOrd="3" destOrd="0" presId="urn:microsoft.com/office/officeart/2005/8/layout/cycle1"/>
    <dgm:cxn modelId="{5C181DDB-A533-46B4-8E3F-3964F658DB45}" type="presParOf" srcId="{D8A8E0CD-34E7-434E-9FDC-A0DE5DD79764}" destId="{ECA7AB63-87BE-4366-A33D-91FC611AC214}" srcOrd="4" destOrd="0" presId="urn:microsoft.com/office/officeart/2005/8/layout/cycle1"/>
    <dgm:cxn modelId="{514BAABC-4BD3-4DA0-A9CB-5F47175A8953}" type="presParOf" srcId="{D8A8E0CD-34E7-434E-9FDC-A0DE5DD79764}" destId="{EBCCC5D1-59BB-4F81-8182-C1AB734657C1}" srcOrd="5" destOrd="0" presId="urn:microsoft.com/office/officeart/2005/8/layout/cycle1"/>
    <dgm:cxn modelId="{5F42ACDF-1F06-4F4C-B5A6-6568177A5167}" type="presParOf" srcId="{D8A8E0CD-34E7-434E-9FDC-A0DE5DD79764}" destId="{12066341-89F9-4778-A0E5-4252B6991490}" srcOrd="6" destOrd="0" presId="urn:microsoft.com/office/officeart/2005/8/layout/cycle1"/>
    <dgm:cxn modelId="{7A2910EB-E3ED-41A8-A3F9-C86E0AF9BD2B}" type="presParOf" srcId="{D8A8E0CD-34E7-434E-9FDC-A0DE5DD79764}" destId="{5DC00AA1-F480-4B8E-A6BB-F28F3AA70AC5}" srcOrd="7" destOrd="0" presId="urn:microsoft.com/office/officeart/2005/8/layout/cycle1"/>
    <dgm:cxn modelId="{40C685FB-2F38-4B38-A1DE-17A22BA5F76D}" type="presParOf" srcId="{D8A8E0CD-34E7-434E-9FDC-A0DE5DD79764}" destId="{A7C6C2C1-81B9-415F-94E4-7D4F67875294}" srcOrd="8" destOrd="0" presId="urn:microsoft.com/office/officeart/2005/8/layout/cycle1"/>
    <dgm:cxn modelId="{39DB58D0-0A1C-405D-971B-BCF0157DE172}" type="presParOf" srcId="{D8A8E0CD-34E7-434E-9FDC-A0DE5DD79764}" destId="{87545816-22FA-49DC-AC1A-07523E398697}" srcOrd="9" destOrd="0" presId="urn:microsoft.com/office/officeart/2005/8/layout/cycle1"/>
    <dgm:cxn modelId="{47AA7AD7-D862-4874-B21D-77E8A7CE5ED5}" type="presParOf" srcId="{D8A8E0CD-34E7-434E-9FDC-A0DE5DD79764}" destId="{3F8F3299-610F-48DE-A7C8-831FD7FC5BF1}" srcOrd="10" destOrd="0" presId="urn:microsoft.com/office/officeart/2005/8/layout/cycle1"/>
    <dgm:cxn modelId="{2A42FDA4-74CB-442B-B11A-3FD55275366B}" type="presParOf" srcId="{D8A8E0CD-34E7-434E-9FDC-A0DE5DD79764}" destId="{6B8879E8-1A16-4C03-8D0A-BAC85BF7938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69769-5BD6-4E02-8B14-FDAA10DD48AB}">
      <dsp:nvSpPr>
        <dsp:cNvPr id="0" name=""/>
        <dsp:cNvSpPr/>
      </dsp:nvSpPr>
      <dsp:spPr>
        <a:xfrm>
          <a:off x="3667124" y="1002494"/>
          <a:ext cx="994162" cy="122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Позаурочна та позакласна діяльність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667124" y="1002494"/>
        <a:ext cx="994162" cy="1222747"/>
      </dsp:txXfrm>
    </dsp:sp>
    <dsp:sp modelId="{DA5FCAB8-04DE-4F0F-B4D3-870E39778A86}">
      <dsp:nvSpPr>
        <dsp:cNvPr id="0" name=""/>
        <dsp:cNvSpPr/>
      </dsp:nvSpPr>
      <dsp:spPr>
        <a:xfrm>
          <a:off x="-666032" y="53536"/>
          <a:ext cx="5833439" cy="5833439"/>
        </a:xfrm>
        <a:prstGeom prst="circularArrow">
          <a:avLst>
            <a:gd name="adj1" fmla="val 6902"/>
            <a:gd name="adj2" fmla="val 465342"/>
            <a:gd name="adj3" fmla="val 795860"/>
            <a:gd name="adj4" fmla="val 2055130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7AB63-87BE-4366-A33D-91FC611AC214}">
      <dsp:nvSpPr>
        <dsp:cNvPr id="0" name=""/>
        <dsp:cNvSpPr/>
      </dsp:nvSpPr>
      <dsp:spPr>
        <a:xfrm>
          <a:off x="3381375" y="3860014"/>
          <a:ext cx="1565655" cy="104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Учнівське самоврядування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381375" y="3860014"/>
        <a:ext cx="1565655" cy="1048133"/>
      </dsp:txXfrm>
    </dsp:sp>
    <dsp:sp modelId="{EBCCC5D1-59BB-4F81-8182-C1AB734657C1}">
      <dsp:nvSpPr>
        <dsp:cNvPr id="0" name=""/>
        <dsp:cNvSpPr/>
      </dsp:nvSpPr>
      <dsp:spPr>
        <a:xfrm>
          <a:off x="-172983" y="-506761"/>
          <a:ext cx="5833439" cy="5833439"/>
        </a:xfrm>
        <a:prstGeom prst="circularArrow">
          <a:avLst>
            <a:gd name="adj1" fmla="val 6902"/>
            <a:gd name="adj2" fmla="val 465342"/>
            <a:gd name="adj3" fmla="val 5741429"/>
            <a:gd name="adj4" fmla="val 450627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00AA1-F480-4B8E-A6BB-F28F3AA70AC5}">
      <dsp:nvSpPr>
        <dsp:cNvPr id="0" name=""/>
        <dsp:cNvSpPr/>
      </dsp:nvSpPr>
      <dsp:spPr>
        <a:xfrm>
          <a:off x="1014774" y="3908000"/>
          <a:ext cx="1152154" cy="109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Позашкільна освіта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014774" y="3908000"/>
        <a:ext cx="1152154" cy="1095023"/>
      </dsp:txXfrm>
    </dsp:sp>
    <dsp:sp modelId="{A7C6C2C1-81B9-415F-94E4-7D4F67875294}">
      <dsp:nvSpPr>
        <dsp:cNvPr id="0" name=""/>
        <dsp:cNvSpPr/>
      </dsp:nvSpPr>
      <dsp:spPr>
        <a:xfrm>
          <a:off x="527225" y="-6608"/>
          <a:ext cx="5833439" cy="5833439"/>
        </a:xfrm>
        <a:prstGeom prst="circularArrow">
          <a:avLst>
            <a:gd name="adj1" fmla="val 6902"/>
            <a:gd name="adj2" fmla="val 465342"/>
            <a:gd name="adj3" fmla="val 11215590"/>
            <a:gd name="adj4" fmla="val 937673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F3299-610F-48DE-A7C8-831FD7FC5BF1}">
      <dsp:nvSpPr>
        <dsp:cNvPr id="0" name=""/>
        <dsp:cNvSpPr/>
      </dsp:nvSpPr>
      <dsp:spPr>
        <a:xfrm>
          <a:off x="952485" y="1073929"/>
          <a:ext cx="921711" cy="120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Навчально-виховний процес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952485" y="1073929"/>
        <a:ext cx="921711" cy="1207468"/>
      </dsp:txXfrm>
    </dsp:sp>
    <dsp:sp modelId="{6B8879E8-1A16-4C03-8D0A-BAC85BF79389}">
      <dsp:nvSpPr>
        <dsp:cNvPr id="0" name=""/>
        <dsp:cNvSpPr/>
      </dsp:nvSpPr>
      <dsp:spPr>
        <a:xfrm>
          <a:off x="-147975" y="690104"/>
          <a:ext cx="5833439" cy="5833439"/>
        </a:xfrm>
        <a:prstGeom prst="circularArrow">
          <a:avLst>
            <a:gd name="adj1" fmla="val 6902"/>
            <a:gd name="adj2" fmla="val 465342"/>
            <a:gd name="adj3" fmla="val 17008670"/>
            <a:gd name="adj4" fmla="val 14931686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FFEF-27EA-433D-9BE3-0F6BB208A5D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5B20-FA8B-4361-9F32-A65612836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54DA-C825-4082-90C9-2BCFAD70B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AC501-659C-4D42-9706-4A5EB4367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4277-41C8-4C6E-9953-4761A3C34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54E4-90E6-4138-ABD0-61FB1D6A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22CC-262D-4087-AF35-67068A228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A6F7-57CE-47E2-B16E-A90F7327B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3C0A-D77B-463B-B067-A2AF64A54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55808-22F6-4A4F-849B-0EB16B15F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1FE5-3615-4579-B21B-FC505C3CF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4255C-0A48-49D1-BAEF-D39D6F9EE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4058-24B9-4D35-B3B0-76CE0FB74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06D6EB-7634-4499-B95B-FA8BAED18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3644CB0-7549-48F2-8E62-CB6A64299C2F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04813"/>
            <a:ext cx="7377112" cy="936625"/>
          </a:xfrm>
        </p:spPr>
        <p:txBody>
          <a:bodyPr/>
          <a:lstStyle/>
          <a:p>
            <a:pPr eaLnBrk="1" hangingPunct="1"/>
            <a:r>
              <a:rPr lang="uk-UA" sz="1600" b="1" dirty="0" smtClean="0"/>
              <a:t>Міністерство освіти і науки України</a:t>
            </a:r>
            <a:br>
              <a:rPr lang="uk-UA" sz="1600" b="1" dirty="0" smtClean="0"/>
            </a:br>
            <a:r>
              <a:rPr lang="uk-UA" sz="1600" b="1" dirty="0" smtClean="0"/>
              <a:t>Відділ освіти Черняхівської районної державної адміністрації</a:t>
            </a:r>
            <a:br>
              <a:rPr lang="uk-UA" sz="1600" b="1" dirty="0" smtClean="0"/>
            </a:br>
            <a:r>
              <a:rPr lang="uk-UA" sz="1600" b="1" dirty="0" smtClean="0"/>
              <a:t>Житомирської області</a:t>
            </a:r>
            <a:br>
              <a:rPr lang="uk-UA" sz="1600" b="1" dirty="0" smtClean="0"/>
            </a:br>
            <a:r>
              <a:rPr lang="uk-UA" sz="1600" b="1" dirty="0" smtClean="0"/>
              <a:t>Троковицький </a:t>
            </a:r>
            <a:r>
              <a:rPr lang="uk-UA" sz="1600" b="1" dirty="0" err="1" smtClean="0"/>
              <a:t>природничо</a:t>
            </a:r>
            <a:r>
              <a:rPr lang="uk-UA" sz="1600" b="1" dirty="0" smtClean="0"/>
              <a:t> – екологічний ліцей</a:t>
            </a:r>
            <a:br>
              <a:rPr lang="uk-UA" sz="1600" b="1" dirty="0" smtClean="0"/>
            </a:br>
            <a:r>
              <a:rPr lang="uk-UA" sz="1600" b="1" i="1" dirty="0" smtClean="0">
                <a:solidFill>
                  <a:srgbClr val="990000"/>
                </a:solidFill>
              </a:rPr>
              <a:t/>
            </a:r>
            <a:br>
              <a:rPr lang="uk-UA" sz="1600" b="1" i="1" dirty="0" smtClean="0">
                <a:solidFill>
                  <a:srgbClr val="990000"/>
                </a:solidFill>
              </a:rPr>
            </a:br>
            <a:endParaRPr lang="ru-RU" sz="1600" b="1" i="1" dirty="0" smtClean="0">
              <a:solidFill>
                <a:srgbClr val="99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628775"/>
            <a:ext cx="6905625" cy="1728788"/>
          </a:xfrm>
        </p:spPr>
        <p:txBody>
          <a:bodyPr/>
          <a:lstStyle/>
          <a:p>
            <a:pPr eaLnBrk="1" hangingPunct="1"/>
            <a:r>
              <a:rPr lang="uk-UA" sz="2800" dirty="0" smtClean="0"/>
              <a:t>Презентація впровадження моделі превентивної освіти в  </a:t>
            </a:r>
            <a:r>
              <a:rPr lang="uk-UA" sz="2800" dirty="0" err="1" smtClean="0"/>
              <a:t>Троковицькому</a:t>
            </a:r>
            <a:r>
              <a:rPr lang="uk-UA" sz="2800" dirty="0" smtClean="0"/>
              <a:t> природничо-екологічному ліцеї</a:t>
            </a:r>
            <a:endParaRPr lang="ru-RU" sz="2800" dirty="0" smtClean="0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213100"/>
            <a:ext cx="43926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AM_709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23850" y="3213100"/>
            <a:ext cx="3708400" cy="3095625"/>
          </a:xfrm>
          <a:noFill/>
          <a:ln w="38100" cap="sq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468313" y="6237288"/>
            <a:ext cx="75596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2000">
                <a:solidFill>
                  <a:schemeClr val="tx2"/>
                </a:solidFill>
              </a:rPr>
              <a:t>               Корпус №1                                          Корпус № 2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8629650" y="6381750"/>
            <a:ext cx="5143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13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380288" cy="706437"/>
          </a:xfrm>
        </p:spPr>
        <p:txBody>
          <a:bodyPr/>
          <a:lstStyle/>
          <a:p>
            <a:pPr eaLnBrk="1" hangingPunct="1"/>
            <a:r>
              <a:rPr lang="uk-UA" sz="2000" i="1" dirty="0" smtClean="0">
                <a:solidFill>
                  <a:srgbClr val="C00000"/>
                </a:solidFill>
              </a:rPr>
              <a:t>1 грудня – всесвітній день боротьби зі </a:t>
            </a:r>
            <a:r>
              <a:rPr lang="uk-UA" sz="2000" i="1" dirty="0" err="1" smtClean="0">
                <a:solidFill>
                  <a:srgbClr val="C00000"/>
                </a:solidFill>
              </a:rPr>
              <a:t>СНІДом</a:t>
            </a:r>
            <a:endParaRPr lang="ru-RU" sz="2000" i="1" dirty="0" smtClean="0">
              <a:solidFill>
                <a:srgbClr val="C00000"/>
              </a:solidFill>
            </a:endParaRPr>
          </a:p>
        </p:txBody>
      </p:sp>
      <p:pic>
        <p:nvPicPr>
          <p:cNvPr id="40963" name="Picture 5" descr="SAM_58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196975"/>
            <a:ext cx="33845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SAM_57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134143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SAM_57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005263"/>
            <a:ext cx="3311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7538" y="4292600"/>
            <a:ext cx="4248150" cy="2079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uk-UA"/>
          </a:p>
          <a:p>
            <a:pPr algn="ctr">
              <a:spcBef>
                <a:spcPct val="20000"/>
              </a:spcBef>
              <a:defRPr/>
            </a:pPr>
            <a:r>
              <a:rPr lang="uk-UA"/>
              <a:t>В ліцеї кожного року 1 грудня проводяться відкриті уроки з основ здоров</a:t>
            </a:r>
            <a:r>
              <a:rPr lang="en-US"/>
              <a:t>’</a:t>
            </a:r>
            <a:r>
              <a:rPr lang="uk-UA"/>
              <a:t>я по темі “ВІЛ – СНІД. Шляхи передачі. Дискримінація ВІЛ-позитивних людей”</a:t>
            </a:r>
            <a:endParaRPr lang="ru-RU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6480175" cy="504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000" dirty="0" smtClean="0">
                <a:solidFill>
                  <a:srgbClr val="C00000"/>
                </a:solidFill>
              </a:rPr>
              <a:t>Захоплююча зустріч з представником центру </a:t>
            </a:r>
            <a:r>
              <a:rPr lang="uk-UA" sz="2000" dirty="0" err="1" smtClean="0">
                <a:solidFill>
                  <a:srgbClr val="C00000"/>
                </a:solidFill>
              </a:rPr>
              <a:t>СНІДу</a:t>
            </a:r>
            <a:endParaRPr lang="ru-RU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44035" name="Picture 5" descr="SAM_05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4149725"/>
            <a:ext cx="367188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SAM_05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196975"/>
            <a:ext cx="388937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SAM_058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196975"/>
            <a:ext cx="3960813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4724400"/>
            <a:ext cx="3600450" cy="75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/>
              <a:t>Тетяна Малашевич провела лекцію стосовно профілактики ВІЛ-інфікування 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5761038" cy="720725"/>
          </a:xfrm>
        </p:spPr>
        <p:txBody>
          <a:bodyPr/>
          <a:lstStyle/>
          <a:p>
            <a:pPr eaLnBrk="1" hangingPunct="1"/>
            <a:r>
              <a:rPr lang="uk-UA" sz="1800" dirty="0" smtClean="0">
                <a:solidFill>
                  <a:srgbClr val="C00000"/>
                </a:solidFill>
              </a:rPr>
              <a:t>Вміння продовжити життя – це насамперед вміння не вкорочувати його</a:t>
            </a:r>
            <a:br>
              <a:rPr lang="uk-UA" sz="1800" dirty="0" smtClean="0">
                <a:solidFill>
                  <a:srgbClr val="C00000"/>
                </a:solidFill>
              </a:rPr>
            </a:br>
            <a:r>
              <a:rPr lang="uk-UA" sz="1800" dirty="0" smtClean="0"/>
              <a:t>    </a:t>
            </a:r>
            <a:endParaRPr lang="ru-RU" sz="1800" dirty="0" smtClean="0"/>
          </a:p>
        </p:txBody>
      </p:sp>
      <p:pic>
        <p:nvPicPr>
          <p:cNvPr id="41987" name="Picture 6" descr="SAM_57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268413"/>
            <a:ext cx="28082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SAM_57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2205038"/>
            <a:ext cx="356393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SAM_57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4221163"/>
            <a:ext cx="32766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288" y="4797425"/>
            <a:ext cx="4248150" cy="1749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/>
              <a:t>Наше завдання навчити учнів бути здоровими та уникати небезпечних ситуацій, а також бути толерантними з людьми, які ВІЛ-позитивні</a:t>
            </a:r>
            <a:endParaRPr lang="ru-RU" b="1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86" y="-9572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0"/>
          <p:cNvSpPr>
            <a:spLocks/>
          </p:cNvSpPr>
          <p:nvPr/>
        </p:nvSpPr>
        <p:spPr bwMode="auto">
          <a:xfrm>
            <a:off x="0" y="5300663"/>
            <a:ext cx="9144000" cy="1296987"/>
          </a:xfrm>
          <a:prstGeom prst="rect">
            <a:avLst/>
          </a:prstGeom>
          <a:solidFill>
            <a:srgbClr val="FCE9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</a:pPr>
            <a:r>
              <a:rPr lang="uk-UA" sz="2000" dirty="0"/>
              <a:t>З метою формування навичок здорового способу  життя </a:t>
            </a:r>
            <a:r>
              <a:rPr lang="uk-UA" sz="2000" dirty="0" smtClean="0"/>
              <a:t>проведений </a:t>
            </a:r>
          </a:p>
          <a:p>
            <a:pPr marL="273050" indent="-273050" algn="ctr">
              <a:spcBef>
                <a:spcPct val="20000"/>
              </a:spcBef>
            </a:pPr>
            <a:r>
              <a:rPr lang="uk-UA" sz="2000" dirty="0" smtClean="0"/>
              <a:t>урок-семінар </a:t>
            </a:r>
            <a:endParaRPr lang="uk-UA" sz="2000" dirty="0"/>
          </a:p>
          <a:p>
            <a:pPr marL="273050" indent="-273050" algn="ctr">
              <a:spcBef>
                <a:spcPct val="20000"/>
              </a:spcBef>
            </a:pPr>
            <a:r>
              <a:rPr lang="uk-UA" sz="2000" b="1" dirty="0"/>
              <a:t>“Життя </a:t>
            </a:r>
            <a:r>
              <a:rPr lang="uk-UA" sz="2000" b="1" dirty="0" smtClean="0"/>
              <a:t> дається  </a:t>
            </a:r>
            <a:r>
              <a:rPr lang="uk-UA" sz="2000" b="1" dirty="0"/>
              <a:t>тільки раз</a:t>
            </a:r>
            <a:r>
              <a:rPr lang="uk-UA" sz="2400" b="1" dirty="0"/>
              <a:t>”</a:t>
            </a:r>
            <a:endParaRPr lang="ru-RU" sz="2400" b="1" dirty="0"/>
          </a:p>
        </p:txBody>
      </p:sp>
      <p:pic>
        <p:nvPicPr>
          <p:cNvPr id="36867" name="Picture 7" descr="DSCN05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12875"/>
            <a:ext cx="403225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9" descr="DSCN05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412875"/>
            <a:ext cx="421163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971550" y="384175"/>
            <a:ext cx="61928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600" b="1" i="1" dirty="0">
                <a:solidFill>
                  <a:srgbClr val="C00000"/>
                </a:solidFill>
              </a:rPr>
              <a:t>Щ</a:t>
            </a:r>
            <a:r>
              <a:rPr lang="ru-RU" sz="1600" b="1" i="1" dirty="0">
                <a:solidFill>
                  <a:srgbClr val="C00000"/>
                </a:solidFill>
              </a:rPr>
              <a:t>об </a:t>
            </a:r>
            <a:r>
              <a:rPr lang="ru-RU" sz="1600" b="1" i="1" dirty="0" err="1">
                <a:solidFill>
                  <a:srgbClr val="C00000"/>
                </a:solidFill>
              </a:rPr>
              <a:t>змінити</a:t>
            </a:r>
            <a:r>
              <a:rPr lang="ru-RU" sz="1600" b="1" i="1" dirty="0">
                <a:solidFill>
                  <a:srgbClr val="C00000"/>
                </a:solidFill>
              </a:rPr>
              <a:t> людей, </a:t>
            </a:r>
            <a:r>
              <a:rPr lang="ru-RU" sz="1600" b="1" i="1" dirty="0" err="1">
                <a:solidFill>
                  <a:srgbClr val="C00000"/>
                </a:solidFill>
              </a:rPr>
              <a:t>їх</a:t>
            </a:r>
            <a:r>
              <a:rPr lang="ru-RU" sz="1600" b="1" i="1" dirty="0">
                <a:solidFill>
                  <a:srgbClr val="C00000"/>
                </a:solidFill>
              </a:rPr>
              <a:t> треба </a:t>
            </a:r>
            <a:r>
              <a:rPr lang="ru-RU" sz="1600" b="1" i="1" dirty="0" err="1">
                <a:solidFill>
                  <a:srgbClr val="C00000"/>
                </a:solidFill>
              </a:rPr>
              <a:t>любити</a:t>
            </a:r>
            <a:r>
              <a:rPr lang="ru-RU" sz="1600" b="1" i="1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</a:rPr>
              <a:t>Вплив</a:t>
            </a:r>
            <a:r>
              <a:rPr lang="ru-RU" sz="1600" b="1" i="1" dirty="0">
                <a:solidFill>
                  <a:srgbClr val="C00000"/>
                </a:solidFill>
              </a:rPr>
              <a:t> на них </a:t>
            </a:r>
            <a:r>
              <a:rPr lang="ru-RU" sz="1600" b="1" i="1" dirty="0" err="1">
                <a:solidFill>
                  <a:srgbClr val="C00000"/>
                </a:solidFill>
              </a:rPr>
              <a:t>пропорційний</a:t>
            </a:r>
            <a:r>
              <a:rPr lang="ru-RU" sz="1600" b="1" i="1" dirty="0">
                <a:solidFill>
                  <a:srgbClr val="C00000"/>
                </a:solidFill>
              </a:rPr>
              <a:t>  </a:t>
            </a:r>
            <a:r>
              <a:rPr lang="ru-RU" sz="1600" b="1" i="1" dirty="0" err="1">
                <a:solidFill>
                  <a:srgbClr val="C00000"/>
                </a:solidFill>
              </a:rPr>
              <a:t>любові</a:t>
            </a:r>
            <a:r>
              <a:rPr lang="ru-RU" sz="1600" b="1" i="1" dirty="0">
                <a:solidFill>
                  <a:srgbClr val="C00000"/>
                </a:solidFill>
              </a:rPr>
              <a:t> до них.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                                                         </a:t>
            </a:r>
            <a:r>
              <a:rPr lang="ru-RU" sz="1600" b="1" i="1" dirty="0" err="1">
                <a:solidFill>
                  <a:srgbClr val="C00000"/>
                </a:solidFill>
              </a:rPr>
              <a:t>І.Песталоцці</a:t>
            </a:r>
            <a:endParaRPr lang="ru-RU" sz="1600" b="1" i="1" dirty="0">
              <a:solidFill>
                <a:srgbClr val="C00000"/>
              </a:solidFill>
            </a:endParaRPr>
          </a:p>
          <a:p>
            <a:pPr algn="ctr" eaLnBrk="0" hangingPunct="0"/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4868863"/>
            <a:ext cx="3754438" cy="1368425"/>
          </a:xfrm>
        </p:spPr>
        <p:txBody>
          <a:bodyPr/>
          <a:lstStyle/>
          <a:p>
            <a:pPr eaLnBrk="1" hangingPunct="1"/>
            <a:r>
              <a:rPr lang="uk-UA" sz="2000" dirty="0" smtClean="0"/>
              <a:t>З цією метою  залучаємо  учнів ліцею до занять фізичної культури та спорту</a:t>
            </a:r>
            <a:endParaRPr lang="ru-RU" sz="2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33375"/>
            <a:ext cx="6346825" cy="9683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800" b="1" dirty="0" smtClean="0">
                <a:solidFill>
                  <a:srgbClr val="0000FF"/>
                </a:solidFill>
              </a:rPr>
              <a:t>Наш заклад здійснює профілактику негативних проявів поведінки дітей та учнівської молоді , допомагає їм виробити імунітет до негативних впливів соціального середовища.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</p:txBody>
      </p:sp>
      <p:pic>
        <p:nvPicPr>
          <p:cNvPr id="19460" name="Picture 5" descr="SDC10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341438"/>
            <a:ext cx="3311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SDC10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1484313"/>
            <a:ext cx="36004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SDC100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3933825"/>
            <a:ext cx="36004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0"/>
          <p:cNvSpPr>
            <a:spLocks/>
          </p:cNvSpPr>
          <p:nvPr/>
        </p:nvSpPr>
        <p:spPr bwMode="auto">
          <a:xfrm>
            <a:off x="4572000" y="1365250"/>
            <a:ext cx="3889375" cy="2087563"/>
          </a:xfrm>
          <a:prstGeom prst="rect">
            <a:avLst/>
          </a:prstGeom>
          <a:solidFill>
            <a:srgbClr val="FCE9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</a:pPr>
            <a:r>
              <a:rPr lang="uk-UA" sz="2400">
                <a:solidFill>
                  <a:srgbClr val="0070C0"/>
                </a:solidFill>
              </a:rPr>
              <a:t> </a:t>
            </a:r>
          </a:p>
          <a:p>
            <a:pPr marL="273050" indent="-273050" algn="ctr">
              <a:spcBef>
                <a:spcPct val="20000"/>
              </a:spcBef>
            </a:pPr>
            <a:r>
              <a:rPr lang="uk-UA" sz="2000">
                <a:solidFill>
                  <a:srgbClr val="0070C0"/>
                </a:solidFill>
              </a:rPr>
              <a:t>Спортсмени ліцею неодноразові переможці районних та обласних змагань</a:t>
            </a:r>
            <a:endParaRPr lang="ru-RU" sz="2000">
              <a:solidFill>
                <a:srgbClr val="0070C0"/>
              </a:solidFill>
            </a:endParaRPr>
          </a:p>
        </p:txBody>
      </p:sp>
      <p:pic>
        <p:nvPicPr>
          <p:cNvPr id="37893" name="Picture 8" descr="D:\ШКОЛА ФОТО\Гандбол Волейбол (Головино)\SDC159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052513"/>
            <a:ext cx="3455987" cy="24050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0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1258888" y="476250"/>
            <a:ext cx="5616575" cy="47625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anchor="b"/>
          <a:lstStyle/>
          <a:p>
            <a:pPr eaLnBrk="1" hangingPunct="1">
              <a:lnSpc>
                <a:spcPct val="150000"/>
              </a:lnSpc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здоровому тілі – здоровий дух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2" descr="D:\ШКОЛА ФОТО\школа 03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258888" y="3789363"/>
            <a:ext cx="3455987" cy="2590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11" descr="Фото-00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6050" y="3573463"/>
            <a:ext cx="357346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7056437" cy="993775"/>
          </a:xfrm>
        </p:spPr>
        <p:txBody>
          <a:bodyPr/>
          <a:lstStyle/>
          <a:p>
            <a:pPr eaLnBrk="1" hangingPunct="1"/>
            <a:r>
              <a:rPr lang="uk-UA" sz="2000" b="1" i="1" dirty="0" smtClean="0">
                <a:solidFill>
                  <a:srgbClr val="0070C0"/>
                </a:solidFill>
              </a:rPr>
              <a:t>« … готові боротися  до загину </a:t>
            </a:r>
            <a:br>
              <a:rPr lang="uk-UA" sz="2000" b="1" i="1" dirty="0" smtClean="0">
                <a:solidFill>
                  <a:srgbClr val="0070C0"/>
                </a:solidFill>
              </a:rPr>
            </a:br>
            <a:r>
              <a:rPr lang="uk-UA" sz="2000" b="1" i="1" dirty="0" smtClean="0">
                <a:solidFill>
                  <a:srgbClr val="0070C0"/>
                </a:solidFill>
              </a:rPr>
              <a:t>за волю, віру, честь і славу України»</a:t>
            </a:r>
            <a:br>
              <a:rPr lang="uk-UA" sz="2000" b="1" i="1" dirty="0" smtClean="0">
                <a:solidFill>
                  <a:srgbClr val="0070C0"/>
                </a:solidFill>
              </a:rPr>
            </a:br>
            <a:r>
              <a:rPr lang="uk-UA" sz="1600" i="1" dirty="0" smtClean="0">
                <a:solidFill>
                  <a:srgbClr val="0070C0"/>
                </a:solidFill>
              </a:rPr>
              <a:t>                                                       (з кодексу лицарської звитяги козаків)  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pic>
        <p:nvPicPr>
          <p:cNvPr id="21507" name="Picture 6" descr="SAM_61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557338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SDC100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557338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4213" y="5157788"/>
            <a:ext cx="7991475" cy="1033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dirty="0"/>
              <a:t>З метою  виховання патріотизму та формування здорового способу життя на базі </a:t>
            </a:r>
            <a:r>
              <a:rPr lang="uk-UA" dirty="0" err="1"/>
              <a:t>Троковицького</a:t>
            </a:r>
            <a:r>
              <a:rPr lang="uk-UA" dirty="0"/>
              <a:t> природничо-екологічного ліцею традиційно, на свято Покрови, відбуваються  «Козацькі забави» 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341438"/>
            <a:ext cx="7437438" cy="495300"/>
          </a:xfrm>
        </p:spPr>
        <p:txBody>
          <a:bodyPr/>
          <a:lstStyle/>
          <a:p>
            <a:pPr algn="l" eaLnBrk="1" hangingPunct="1"/>
            <a:r>
              <a:rPr lang="uk-UA" sz="1200" b="1" dirty="0" smtClean="0"/>
              <a:t>Медсестра ліцею </a:t>
            </a:r>
            <a:r>
              <a:rPr lang="uk-UA" sz="1200" b="1" dirty="0" err="1" smtClean="0"/>
              <a:t>Муравіцька</a:t>
            </a:r>
            <a:r>
              <a:rPr lang="uk-UA" sz="1200" b="1" dirty="0" smtClean="0"/>
              <a:t> Н. І. з школярами</a:t>
            </a:r>
            <a:br>
              <a:rPr lang="uk-UA" sz="1200" b="1" dirty="0" smtClean="0"/>
            </a:br>
            <a:endParaRPr lang="ru-RU" sz="1200" b="1" dirty="0" smtClean="0"/>
          </a:p>
        </p:txBody>
      </p:sp>
      <p:pic>
        <p:nvPicPr>
          <p:cNvPr id="22531" name="Рисунок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58963"/>
            <a:ext cx="4176713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SAM_84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1538" y="1855788"/>
            <a:ext cx="417512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468313" y="5157788"/>
            <a:ext cx="8424862" cy="1296987"/>
          </a:xfrm>
          <a:prstGeom prst="rect">
            <a:avLst/>
          </a:prstGeom>
          <a:solidFill>
            <a:srgbClr val="D9E3EB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400"/>
              <a:t>Медичною сестрою та психологом ліцею, медпрацівниками Троковицької амбулаторії здійснюється неперервний медичний контроль, психолого-педагогічні спостереження за станом здоров'я, психічного та фізичного розвитку учнів, вчителів, санітарно-гігієнічне виховання, просвітницька робота з учнями, батьками, молоддю села щодо здорового способу життя</a:t>
            </a:r>
            <a:endParaRPr lang="ru-RU" sz="1400"/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0" y="549275"/>
            <a:ext cx="77200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</a:rPr>
              <a:t> </a:t>
            </a:r>
            <a:r>
              <a:rPr lang="uk-UA" b="1" i="1" dirty="0">
                <a:solidFill>
                  <a:srgbClr val="0070C0"/>
                </a:solidFill>
              </a:rPr>
              <a:t>«Без здоров'я і мудрість незавидна,   і  мистецтво бліде,  і сила в’яне, і багатство без користі, і слово безсиле»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7" descr="SAM_83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14843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 descr="SAM_84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700213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SAM_839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4149725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388" y="5373688"/>
            <a:ext cx="4968875" cy="923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uk-UA" b="1"/>
              <a:t>На заняттях, які проводить медична сестра ліцею учні навчаються надавати домедичну допомогу</a:t>
            </a:r>
            <a:endParaRPr lang="ru-RU" b="1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885113" cy="777875"/>
          </a:xfrm>
        </p:spPr>
        <p:txBody>
          <a:bodyPr/>
          <a:lstStyle/>
          <a:p>
            <a:pPr eaLnBrk="1" hangingPunct="1"/>
            <a:r>
              <a:rPr lang="uk-UA" sz="2000" dirty="0" smtClean="0">
                <a:solidFill>
                  <a:srgbClr val="0070C0"/>
                </a:solidFill>
              </a:rPr>
              <a:t>Навчись сам – допоможи іншому 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7345362" cy="431800"/>
          </a:xfrm>
        </p:spPr>
        <p:txBody>
          <a:bodyPr/>
          <a:lstStyle/>
          <a:p>
            <a:pPr eaLnBrk="1" hangingPunct="1"/>
            <a:r>
              <a:rPr lang="uk-UA" sz="1600" b="1" dirty="0" smtClean="0">
                <a:solidFill>
                  <a:srgbClr val="0070C0"/>
                </a:solidFill>
              </a:rPr>
              <a:t>Підростаюче покоління живе, діє, формується в умовах соціального середовища  і переймається його проблемами.</a:t>
            </a:r>
            <a:r>
              <a:rPr lang="uk-UA" sz="1600" dirty="0" smtClean="0">
                <a:solidFill>
                  <a:srgbClr val="0070C0"/>
                </a:solidFill>
              </a:rPr>
              <a:t> 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pic>
        <p:nvPicPr>
          <p:cNvPr id="24579" name="Picture 5" descr="SAM_63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1969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SAM_829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844675"/>
            <a:ext cx="453548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6021388"/>
            <a:ext cx="8280400" cy="65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 В </a:t>
            </a:r>
            <a:r>
              <a:rPr lang="uk-UA" dirty="0" err="1"/>
              <a:t>Троковицькому</a:t>
            </a:r>
            <a:r>
              <a:rPr lang="uk-UA" dirty="0"/>
              <a:t>  ліцею створено агітбригаду   «Рух»,  учасники якої  активно пропагують  здоровий спосіб життя</a:t>
            </a:r>
            <a:endParaRPr lang="ru-RU" dirty="0"/>
          </a:p>
        </p:txBody>
      </p:sp>
      <p:pic>
        <p:nvPicPr>
          <p:cNvPr id="24583" name="Picture 7" descr="SAM_59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3789363"/>
            <a:ext cx="324008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686800" cy="4857750"/>
          </a:xfrm>
        </p:spPr>
        <p:txBody>
          <a:bodyPr/>
          <a:lstStyle/>
          <a:p>
            <a:pPr>
              <a:buFontTx/>
              <a:buNone/>
            </a:pPr>
            <a:r>
              <a:rPr lang="uk-UA" sz="2000" b="1" i="1" smtClean="0"/>
              <a:t>Превентивне виховання</a:t>
            </a:r>
            <a:r>
              <a:rPr lang="en-US" sz="2000" smtClean="0"/>
              <a:t> </a:t>
            </a:r>
            <a:r>
              <a:rPr lang="uk-UA" sz="2000" smtClean="0"/>
              <a:t>— це система підготовчих та профілактичних дій педагогів, спрямованих на запобігання формуванню в учнів негативних звичок, рис характеру, проявам асоціальної поведінки підлітків та організацію належного догляду за діяльністю школярів.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b="1" i="1" smtClean="0"/>
              <a:t>Мета превентивного виховання:</a:t>
            </a:r>
            <a:r>
              <a:rPr lang="ru-RU" sz="2000" smtClean="0"/>
              <a:t> підвищити рівень обізнаності з проблематики ВІЛ/СНІД; ознайомитися з сучасними профілактичними програмами; навчитися сучасних технологій профілактичної роботи в</a:t>
            </a:r>
            <a:r>
              <a:rPr lang="en-US" sz="2000" smtClean="0"/>
              <a:t> </a:t>
            </a:r>
            <a:r>
              <a:rPr lang="uk-UA" sz="2000" smtClean="0"/>
              <a:t>ліцеї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14339" name="Picture 5" descr="SAM_71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933825"/>
            <a:ext cx="350996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127875" cy="720725"/>
          </a:xfrm>
        </p:spPr>
        <p:txBody>
          <a:bodyPr/>
          <a:lstStyle/>
          <a:p>
            <a:pPr eaLnBrk="1" hangingPunct="1"/>
            <a:r>
              <a:rPr lang="uk-UA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Лише в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 природою ми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цілковите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13" descr="SAM_07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2700" y="1628775"/>
            <a:ext cx="40513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Заголовок 1"/>
          <p:cNvSpPr>
            <a:spLocks/>
          </p:cNvSpPr>
          <p:nvPr/>
        </p:nvSpPr>
        <p:spPr bwMode="auto">
          <a:xfrm>
            <a:off x="58738" y="5300663"/>
            <a:ext cx="8928100" cy="1441450"/>
          </a:xfrm>
          <a:prstGeom prst="rect">
            <a:avLst/>
          </a:prstGeom>
          <a:solidFill>
            <a:srgbClr val="A3A3E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</a:pPr>
            <a:endParaRPr lang="uk-UA" sz="2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здоров’я </a:t>
            </a:r>
            <a:r>
              <a:rPr lang="uk-UA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 день спілкування з природою, яка є джерелом натхнення й зародження творчих задумів, формує в учнів вербальні, логічні, абстрактні, аналітичні вміння, а також  вміння спілкуватися один з одним 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628775"/>
            <a:ext cx="453548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672"/>
            <a:ext cx="7272338" cy="432048"/>
          </a:xfrm>
        </p:spPr>
        <p:txBody>
          <a:bodyPr/>
          <a:lstStyle/>
          <a:p>
            <a:pPr eaLnBrk="1" hangingPunct="1"/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smtClean="0"/>
              <a:t>Діти </a:t>
            </a:r>
            <a:r>
              <a:rPr lang="uk-UA" sz="2000" i="1" dirty="0"/>
              <a:t>– дітям </a:t>
            </a:r>
            <a:br>
              <a:rPr lang="uk-UA" sz="2000" i="1" dirty="0"/>
            </a:br>
            <a:r>
              <a:rPr lang="uk-UA" sz="2000" i="1" dirty="0"/>
              <a:t/>
            </a:r>
            <a:br>
              <a:rPr lang="uk-UA" sz="2000" i="1" dirty="0"/>
            </a:br>
            <a:endParaRPr lang="ru-RU" sz="2000" i="1" dirty="0" smtClean="0"/>
          </a:p>
        </p:txBody>
      </p:sp>
      <p:pic>
        <p:nvPicPr>
          <p:cNvPr id="35843" name="Picture 6" descr="SAM_4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557338"/>
            <a:ext cx="51117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5611813" y="3789363"/>
            <a:ext cx="3384550" cy="2376487"/>
          </a:xfrm>
          <a:prstGeom prst="rect">
            <a:avLst/>
          </a:prstGeom>
          <a:solidFill>
            <a:srgbClr val="C5D4E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В організації процесу самоврядування </a:t>
            </a:r>
            <a:r>
              <a:rPr lang="uk-UA" dirty="0"/>
              <a:t>«САД» </a:t>
            </a:r>
            <a:r>
              <a:rPr lang="uk-UA" dirty="0" smtClean="0"/>
              <a:t>чільне місце  займає програма з профілактики правопорушень, </a:t>
            </a:r>
            <a:r>
              <a:rPr lang="uk-UA" dirty="0" err="1" smtClean="0"/>
              <a:t>тютюнопаління</a:t>
            </a:r>
            <a:r>
              <a:rPr lang="uk-UA" dirty="0" smtClean="0"/>
              <a:t>, наркоманії та </a:t>
            </a:r>
            <a:r>
              <a:rPr lang="uk-UA" dirty="0" err="1" smtClean="0"/>
              <a:t>СНІДу</a:t>
            </a:r>
            <a:r>
              <a:rPr lang="uk-UA" dirty="0" smtClean="0"/>
              <a:t>. </a:t>
            </a:r>
            <a:endParaRPr lang="ru-RU" dirty="0"/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SAM_83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196975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SAM_83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11969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SAM_83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0767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7900" y="4437063"/>
            <a:ext cx="3887788" cy="2239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uk-UA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/>
              <a:t>Учні-волонтери старщих класів проводять годину-спілкування з учнями початкової ланки стосовно ВІЛ інфікування та пояснюють правила профілактики даної хвороби</a:t>
            </a:r>
            <a:endParaRPr lang="ru-RU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971550" y="595313"/>
            <a:ext cx="6192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i="1" dirty="0" smtClean="0"/>
              <a:t> </a:t>
            </a:r>
            <a:endParaRPr lang="ru-RU" sz="2000" b="1" i="1" dirty="0"/>
          </a:p>
          <a:p>
            <a:pPr algn="ctr" eaLnBrk="0" hangingPunct="0"/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5064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Думай </a:t>
            </a:r>
            <a:r>
              <a:rPr lang="ru-RU" b="1" dirty="0" err="1"/>
              <a:t>гарно</a:t>
            </a:r>
            <a:r>
              <a:rPr lang="ru-RU" b="1" dirty="0"/>
              <a:t> , і думки </a:t>
            </a:r>
            <a:r>
              <a:rPr lang="ru-RU" b="1" dirty="0" err="1"/>
              <a:t>твої</a:t>
            </a:r>
            <a:r>
              <a:rPr lang="ru-RU" b="1" dirty="0"/>
              <a:t> </a:t>
            </a:r>
            <a:r>
              <a:rPr lang="ru-RU" b="1" dirty="0" err="1"/>
              <a:t>визріють</a:t>
            </a:r>
            <a:r>
              <a:rPr lang="ru-RU" b="1" dirty="0"/>
              <a:t> </a:t>
            </a:r>
            <a:r>
              <a:rPr lang="ru-RU" b="1" dirty="0" err="1"/>
              <a:t>гарними</a:t>
            </a:r>
            <a:r>
              <a:rPr lang="ru-RU" b="1" dirty="0"/>
              <a:t> </a:t>
            </a:r>
            <a:r>
              <a:rPr lang="ru-RU" b="1" dirty="0" err="1"/>
              <a:t>вчинками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dirty="0" smtClean="0"/>
              <a:t>Хвала слову «Треба »</a:t>
            </a:r>
            <a:endParaRPr lang="ru-RU" sz="2400" dirty="0" smtClean="0"/>
          </a:p>
        </p:txBody>
      </p:sp>
      <p:pic>
        <p:nvPicPr>
          <p:cNvPr id="39939" name="Picture 5" descr="SAM_71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4365625"/>
            <a:ext cx="3455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SAM_71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484313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SAM_717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557338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4724400"/>
            <a:ext cx="4248150" cy="185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/>
              <a:t>Під час проведення тренінгу “Захисти себе від ВІЛ” учні мають змогу отримати відповіді з питань: раціональне харчування, профілактика захворювань, репродуктивне здоров</a:t>
            </a:r>
            <a:r>
              <a:rPr lang="en-US"/>
              <a:t>’</a:t>
            </a:r>
            <a:r>
              <a:rPr lang="uk-UA"/>
              <a:t>я, профілактика вживання алкоголю, тютюну, наркотичних речовин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5" descr="SAM_83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484313"/>
            <a:ext cx="4392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SAM_83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557338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SAM_83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4365625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288" y="5373688"/>
            <a:ext cx="4824412" cy="646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Підготовка </a:t>
            </a:r>
            <a:r>
              <a:rPr lang="uk-UA" dirty="0" err="1"/>
              <a:t>фасилітаторів</a:t>
            </a:r>
            <a:r>
              <a:rPr lang="uk-UA" dirty="0"/>
              <a:t> за курсом</a:t>
            </a:r>
          </a:p>
          <a:p>
            <a:pPr algn="ctr">
              <a:defRPr/>
            </a:pPr>
            <a:r>
              <a:rPr lang="uk-UA" dirty="0"/>
              <a:t> “ Маршрут безпеки”</a:t>
            </a:r>
            <a:endParaRPr lang="ru-RU" dirty="0"/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971550" y="381000"/>
            <a:ext cx="61928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600" b="1" i="1"/>
              <a:t>О перший крок…  як важко буде – </a:t>
            </a:r>
          </a:p>
          <a:p>
            <a:pPr algn="ctr"/>
            <a:r>
              <a:rPr lang="uk-UA" sz="1600" b="1" i="1"/>
              <a:t>На поміч друзів позови:</a:t>
            </a:r>
          </a:p>
          <a:p>
            <a:pPr algn="ctr"/>
            <a:r>
              <a:rPr lang="uk-UA" sz="1600" b="1" i="1"/>
              <a:t>І святом стане тоді будень,  і ти не схилиш голови</a:t>
            </a:r>
            <a:endParaRPr lang="ru-RU" sz="1600" b="1" i="1"/>
          </a:p>
          <a:p>
            <a:pPr algn="ctr" eaLnBrk="0" hangingPunct="0"/>
            <a:endParaRPr lang="ru-RU"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2" descr="H:\Кипяче червень 2011\SDC16592.JPG"/>
          <p:cNvPicPr>
            <a:picLocks noChangeArrowheads="1"/>
          </p:cNvPicPr>
          <p:nvPr/>
        </p:nvPicPr>
        <p:blipFill>
          <a:blip r:embed="rId3" cstate="email"/>
          <a:srcRect l="-99" t="-269" r="-50" b="-438"/>
          <a:stretch>
            <a:fillRect/>
          </a:stretch>
        </p:blipFill>
        <p:spPr bwMode="auto">
          <a:xfrm>
            <a:off x="250825" y="1268413"/>
            <a:ext cx="40290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Кипяче червень 2011\SDC16649.JPG"/>
          <p:cNvPicPr/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179066" y="4397698"/>
            <a:ext cx="4032448" cy="246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2" descr="D:\ШКОЛА ФОТО\SAM_434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59338" y="1341438"/>
            <a:ext cx="3881437" cy="27019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5"/>
          <p:cNvSpPr>
            <a:spLocks noGrp="1"/>
          </p:cNvSpPr>
          <p:nvPr>
            <p:ph sz="quarter" idx="4294967295"/>
          </p:nvPr>
        </p:nvSpPr>
        <p:spPr>
          <a:xfrm>
            <a:off x="827088" y="404813"/>
            <a:ext cx="5872162" cy="6477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marL="273050" indent="-27305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Лише зрозумівши природу, людина зрозуміє саму себе.</a:t>
            </a:r>
          </a:p>
          <a:p>
            <a:pPr marL="273050" indent="-273050" eaLnBrk="1" hangingPunct="1">
              <a:buFontTx/>
              <a:buNone/>
              <a:defRPr/>
            </a:pPr>
            <a:r>
              <a:rPr lang="uk-UA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Р. </a:t>
            </a:r>
            <a:r>
              <a:rPr lang="uk-UA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Едберт</a:t>
            </a: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10"/>
          <p:cNvSpPr>
            <a:spLocks/>
          </p:cNvSpPr>
          <p:nvPr/>
        </p:nvSpPr>
        <p:spPr bwMode="auto">
          <a:xfrm>
            <a:off x="179388" y="3716338"/>
            <a:ext cx="4105275" cy="576262"/>
          </a:xfrm>
          <a:prstGeom prst="rect">
            <a:avLst/>
          </a:prstGeom>
          <a:solidFill>
            <a:srgbClr val="FCE9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</a:pPr>
            <a:r>
              <a:rPr lang="uk-UA" sz="1400"/>
              <a:t>Незабутні враження отримали ліцеїсти від навколишньої краси </a:t>
            </a:r>
            <a:r>
              <a:rPr lang="uk-UA" sz="1400" b="1"/>
              <a:t>урочища  “Кип'яче”</a:t>
            </a:r>
            <a:endParaRPr lang="ru-RU" sz="1400" b="1"/>
          </a:p>
        </p:txBody>
      </p:sp>
      <p:sp>
        <p:nvSpPr>
          <p:cNvPr id="26631" name="Rectangle 10"/>
          <p:cNvSpPr>
            <a:spLocks/>
          </p:cNvSpPr>
          <p:nvPr/>
        </p:nvSpPr>
        <p:spPr bwMode="auto">
          <a:xfrm>
            <a:off x="4572000" y="4508500"/>
            <a:ext cx="4254500" cy="1944688"/>
          </a:xfrm>
          <a:prstGeom prst="rect">
            <a:avLst/>
          </a:prstGeom>
          <a:solidFill>
            <a:srgbClr val="FCE9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/>
            <a:r>
              <a:rPr lang="ru-RU" b="1">
                <a:solidFill>
                  <a:srgbClr val="0070C0"/>
                </a:solidFill>
              </a:rPr>
              <a:t>В ліцеї практикуються різні форми профілактики шкідливих звичок. Серед них екологічні експедиції, тематичні екскурсії,  екологічний моніторинг</a:t>
            </a:r>
            <a:endParaRPr lang="uk-UA" b="1">
              <a:solidFill>
                <a:srgbClr val="0070C0"/>
              </a:solidFill>
            </a:endParaRPr>
          </a:p>
          <a:p>
            <a:pPr marL="273050" indent="-273050" algn="ctr">
              <a:spcBef>
                <a:spcPct val="20000"/>
              </a:spcBef>
            </a:pPr>
            <a:endParaRPr lang="ru-RU" sz="20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430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7"/>
          <p:cNvSpPr>
            <a:spLocks noGrp="1"/>
          </p:cNvSpPr>
          <p:nvPr>
            <p:ph type="title" sz="quarter" idx="4294967295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anchor="b"/>
          <a:lstStyle/>
          <a:p>
            <a:pPr eaLnBrk="1" hangingPunct="1">
              <a:defRPr/>
            </a:pP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Більшість екскурсій мають 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історико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краєзнавче спрямування, що сприяє формуванню у свідомості дитини цілісного образу навколишнього середовища.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10" descr="D:\ШКОЛА ФОТО\шко 02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5148263" y="1557338"/>
            <a:ext cx="3600450" cy="2020887"/>
          </a:xfr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9" descr="D:\ШКОЛА ФОТО\шко 04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5292725" y="4076700"/>
            <a:ext cx="3598863" cy="2595563"/>
          </a:xfr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24525" y="3716338"/>
            <a:ext cx="2995613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Ботанічний сад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 Київ.</a:t>
            </a:r>
            <a:endParaRPr lang="ru-RU" dirty="0">
              <a:cs typeface="+mn-cs"/>
            </a:endParaRPr>
          </a:p>
        </p:txBody>
      </p:sp>
      <p:pic>
        <p:nvPicPr>
          <p:cNvPr id="7" name="Содержимое 6" descr="image1"/>
          <p:cNvPicPr>
            <a:picLocks noGrp="1"/>
          </p:cNvPicPr>
          <p:nvPr>
            <p:ph sz="quarter" idx="4294967295"/>
          </p:nvPr>
        </p:nvPicPr>
        <p:blipFill>
          <a:blip r:embed="rId5" cstate="email"/>
          <a:stretch>
            <a:fillRect/>
          </a:stretch>
        </p:blipFill>
        <p:spPr>
          <a:xfrm>
            <a:off x="503238" y="1700213"/>
            <a:ext cx="4249737" cy="3529012"/>
          </a:xfr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850" y="5661025"/>
            <a:ext cx="4608513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Музей архітектури та побуту під відкритим небом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141" y="-1858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179388" y="5732463"/>
            <a:ext cx="4860925" cy="828675"/>
          </a:xfrm>
          <a:prstGeom prst="rect">
            <a:avLst/>
          </a:prstGeom>
          <a:solidFill>
            <a:srgbClr val="ECF1F5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Дивовижні пейзажі, екзотичні рослини, античні скульптури, водойми, каскади, фонтани, камінні гроти - все це побачили Троковицькі ліцеїсти, відвідавши </a:t>
            </a:r>
            <a:br>
              <a:rPr lang="ru-RU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Національний дендрологічний парк «СОФІЇВКА».</a:t>
            </a:r>
          </a:p>
        </p:txBody>
      </p:sp>
      <p:pic>
        <p:nvPicPr>
          <p:cNvPr id="50187" name="Picture 11" descr="D:\ШКОЛА ФОТО\SDC1529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74876" y="1400275"/>
            <a:ext cx="3621843" cy="271627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84" name="Picture 2" descr="D:\ШКОЛА ФОТО\SDC1529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250825" y="1628775"/>
            <a:ext cx="4249738" cy="39592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85" name="Picture 2" descr="D:\ШКОЛА ФОТО\SDC1529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tretch>
            <a:fillRect/>
          </a:stretch>
        </p:blipFill>
        <p:spPr>
          <a:xfrm>
            <a:off x="5004562" y="4118315"/>
            <a:ext cx="3653556" cy="2740453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040562" cy="503237"/>
          </a:xfrm>
        </p:spPr>
        <p:txBody>
          <a:bodyPr/>
          <a:lstStyle/>
          <a:p>
            <a:pPr algn="l" eaLnBrk="1" hangingPunct="1"/>
            <a:r>
              <a:rPr lang="uk-UA" sz="1800" b="1" i="1" dirty="0" smtClean="0">
                <a:solidFill>
                  <a:srgbClr val="0070C0"/>
                </a:solidFill>
              </a:rPr>
              <a:t>А ще життя прекрасне тим, що можна подорожувати …</a:t>
            </a:r>
            <a:endParaRPr lang="ru-RU" sz="18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SAM_61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68413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SAM_61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5850" y="3789363"/>
            <a:ext cx="42481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7338" y="5013325"/>
            <a:ext cx="4068762" cy="1477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 err="1"/>
              <a:t>Троковчани</a:t>
            </a:r>
            <a:r>
              <a:rPr lang="uk-UA" dirty="0"/>
              <a:t> є активними відвідувачами Житомирського драматичного театру ім. І. Кочерги.</a:t>
            </a:r>
          </a:p>
          <a:p>
            <a:pPr algn="ctr">
              <a:defRPr/>
            </a:pPr>
            <a:r>
              <a:rPr lang="uk-UA" dirty="0"/>
              <a:t>В цьому нам допомагає колишній директор ліцею В.А. Рудик</a:t>
            </a:r>
            <a:endParaRPr lang="ru-RU" dirty="0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4643438" y="2205038"/>
            <a:ext cx="4105275" cy="1368425"/>
          </a:xfrm>
          <a:prstGeom prst="rect">
            <a:avLst/>
          </a:prstGeom>
          <a:solidFill>
            <a:srgbClr val="ECF1F5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uk-UA" sz="1600" b="1"/>
              <a:t>Естетичні цінності тісно пов’язані з процесом соціалізації.</a:t>
            </a:r>
          </a:p>
          <a:p>
            <a:pPr algn="ctr"/>
            <a:endParaRPr lang="uk-UA" sz="1600" b="1"/>
          </a:p>
          <a:p>
            <a:pPr algn="ctr"/>
            <a:r>
              <a:rPr lang="uk-UA" sz="1600" b="1"/>
              <a:t> </a:t>
            </a:r>
            <a:endParaRPr lang="ru-RU" sz="1600" b="1"/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358775"/>
            <a:ext cx="6048375" cy="922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Не дай душі байдикувати! Щоб гнати марнослів’я </a:t>
            </a:r>
            <a:r>
              <a:rPr lang="uk-UA" dirty="0" err="1"/>
              <a:t>пріч</a:t>
            </a:r>
            <a:r>
              <a:rPr lang="uk-UA" dirty="0"/>
              <a:t>,</a:t>
            </a:r>
          </a:p>
          <a:p>
            <a:pPr algn="ctr">
              <a:defRPr/>
            </a:pPr>
            <a:r>
              <a:rPr lang="uk-UA" dirty="0"/>
              <a:t>Душа повинна працювати і день, і ніч, і день, і ніч! </a:t>
            </a:r>
          </a:p>
          <a:p>
            <a:pPr algn="ctr">
              <a:defRPr/>
            </a:pPr>
            <a:r>
              <a:rPr lang="uk-UA" dirty="0"/>
              <a:t>                                                 М. Заболоцький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476673"/>
            <a:ext cx="7329362" cy="576064"/>
          </a:xfrm>
        </p:spPr>
        <p:txBody>
          <a:bodyPr/>
          <a:lstStyle/>
          <a:p>
            <a:pPr eaLnBrk="1" hangingPunct="1"/>
            <a:r>
              <a:rPr lang="uk-UA" sz="2000" i="1" dirty="0" smtClean="0">
                <a:solidFill>
                  <a:srgbClr val="0070C0"/>
                </a:solidFill>
              </a:rPr>
              <a:t>Цікаво та змістовно  спланований педагогами літній відпочинок дітей </a:t>
            </a:r>
            <a:endParaRPr lang="ru-RU" sz="2000" i="1" dirty="0" smtClean="0">
              <a:solidFill>
                <a:srgbClr val="0070C0"/>
              </a:solidFill>
            </a:endParaRPr>
          </a:p>
        </p:txBody>
      </p:sp>
      <p:pic>
        <p:nvPicPr>
          <p:cNvPr id="30723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268413"/>
            <a:ext cx="40274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341438"/>
            <a:ext cx="367188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933825"/>
            <a:ext cx="3803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5009971"/>
            <a:ext cx="424815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 smtClean="0"/>
              <a:t>В канікулярний час діти не лише оздоровлюються в пришкільному таборі, а й розширюють свій кругозір в подорожах та екскурсіях.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686800" cy="47847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 err="1" smtClean="0"/>
              <a:t>Головні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завдання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програми</a:t>
            </a:r>
            <a:r>
              <a:rPr lang="ru-RU" sz="2400" b="1" i="1" dirty="0" smtClean="0"/>
              <a:t> :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 правового  </a:t>
            </a:r>
            <a:r>
              <a:rPr lang="ru-RU" sz="2000" dirty="0" err="1" smtClean="0"/>
              <a:t>світогляду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підлітків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попередження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правопорушень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; </a:t>
            </a:r>
            <a:r>
              <a:rPr lang="ru-RU" sz="2000" dirty="0" err="1" smtClean="0"/>
              <a:t>набуття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умінь</a:t>
            </a:r>
            <a:r>
              <a:rPr lang="ru-RU" sz="2000" dirty="0" smtClean="0"/>
              <a:t> і </a:t>
            </a:r>
            <a:r>
              <a:rPr lang="ru-RU" sz="2000" dirty="0" err="1" smtClean="0"/>
              <a:t>навичок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реалізації</a:t>
            </a:r>
            <a:r>
              <a:rPr lang="ru-RU" sz="2000" dirty="0" smtClean="0"/>
              <a:t> здорового  способу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попередження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наркотичних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алкоголю, </a:t>
            </a:r>
            <a:r>
              <a:rPr lang="ru-RU" sz="2000" dirty="0" err="1" smtClean="0"/>
              <a:t>тютюнопаління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навичок</a:t>
            </a:r>
            <a:r>
              <a:rPr lang="ru-RU" sz="2000" dirty="0" smtClean="0"/>
              <a:t>  </a:t>
            </a:r>
            <a:r>
              <a:rPr lang="ru-RU" sz="2000" dirty="0" err="1" smtClean="0"/>
              <a:t>відповідальної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поведінки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; </a:t>
            </a:r>
            <a:r>
              <a:rPr lang="ru-RU" sz="2000" dirty="0" err="1" smtClean="0"/>
              <a:t>попередження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дитячого</a:t>
            </a:r>
            <a:r>
              <a:rPr lang="ru-RU" sz="2000" dirty="0" smtClean="0"/>
              <a:t> травматизму;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обізнаності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 ВІЛ/</a:t>
            </a:r>
            <a:r>
              <a:rPr lang="ru-RU" sz="2000" dirty="0" err="1" smtClean="0"/>
              <a:t>СНІДу</a:t>
            </a:r>
            <a:r>
              <a:rPr lang="ru-RU" sz="2000" dirty="0" smtClean="0"/>
              <a:t>; </a:t>
            </a:r>
            <a:r>
              <a:rPr lang="ru-RU" sz="2000" dirty="0" err="1" smtClean="0"/>
              <a:t>набуття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необхідних</a:t>
            </a:r>
            <a:r>
              <a:rPr lang="ru-RU" sz="2000" dirty="0" smtClean="0"/>
              <a:t>  </a:t>
            </a:r>
            <a:r>
              <a:rPr lang="ru-RU" sz="2000" dirty="0" err="1" smtClean="0"/>
              <a:t>умінь</a:t>
            </a:r>
            <a:r>
              <a:rPr lang="ru-RU" sz="2000" dirty="0" smtClean="0"/>
              <a:t> і </a:t>
            </a:r>
            <a:r>
              <a:rPr lang="ru-RU" sz="2000" dirty="0" err="1" smtClean="0"/>
              <a:t>навичок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поведінки</a:t>
            </a:r>
            <a:r>
              <a:rPr lang="ru-RU" sz="2000" dirty="0" smtClean="0"/>
              <a:t>; 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толерантного </a:t>
            </a:r>
            <a:r>
              <a:rPr lang="ru-RU" sz="2000" dirty="0" err="1" smtClean="0"/>
              <a:t>ставлення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оточуючих</a:t>
            </a:r>
            <a:endParaRPr lang="ru-RU" sz="2000" dirty="0" smtClean="0"/>
          </a:p>
        </p:txBody>
      </p:sp>
      <p:pic>
        <p:nvPicPr>
          <p:cNvPr id="15363" name="Picture 5" descr="SAM_71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860800"/>
            <a:ext cx="37846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SAM_71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93382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SAM_63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557338"/>
            <a:ext cx="4284663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SAM_63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1388" y="1557338"/>
            <a:ext cx="421322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288" y="5300663"/>
            <a:ext cx="8280400" cy="65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Під час виховної години  «Людина поміж людей » учні переглядають відеофільм “ Каяття ВІЛ-позитивної людини ”</a:t>
            </a:r>
            <a:endParaRPr lang="ru-RU" dirty="0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539750" y="260350"/>
            <a:ext cx="6337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250825" y="47625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dirty="0">
                <a:solidFill>
                  <a:srgbClr val="0070C0"/>
                </a:solidFill>
              </a:rPr>
              <a:t>«</a:t>
            </a:r>
            <a:r>
              <a:rPr lang="uk-UA" b="1" dirty="0">
                <a:solidFill>
                  <a:srgbClr val="0070C0"/>
                </a:solidFill>
              </a:rPr>
              <a:t>Життєві уроки» сприяють формуванню у ліцеїстів  імунітету до   асоціальних впливів довкілля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dirty="0" smtClean="0">
                <a:solidFill>
                  <a:srgbClr val="0070C0"/>
                </a:solidFill>
              </a:rPr>
              <a:t>Борімося з вірусами, а не з людьми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43011" name="Picture 5" descr="SAM_41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268413"/>
            <a:ext cx="33845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SAM_41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1290638"/>
            <a:ext cx="32400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SAM_40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3789363"/>
            <a:ext cx="374491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4724400"/>
            <a:ext cx="4248150" cy="1809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uk-UA" dirty="0"/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dirty="0"/>
              <a:t>Учні старших класів  агітують за здоровий спосіб життя: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dirty="0"/>
              <a:t>«Коли, до 18 років, не навчишся керувати собою, - може статися так, що не навчишся цього ніколи…»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Documents and Settings\User\Рабочий стол\1.03.2012 фото\SAM_55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1268413"/>
            <a:ext cx="38163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268413"/>
            <a:ext cx="35274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Прямоугольник 8"/>
          <p:cNvSpPr>
            <a:spLocks noGrp="1" noChangeArrowheads="1"/>
          </p:cNvSpPr>
          <p:nvPr>
            <p:ph type="title"/>
          </p:nvPr>
        </p:nvSpPr>
        <p:spPr>
          <a:xfrm>
            <a:off x="395288" y="5157788"/>
            <a:ext cx="8424862" cy="1366837"/>
          </a:xfrm>
          <a:solidFill>
            <a:srgbClr val="D9E3EB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uk-UA" sz="1800" dirty="0" smtClean="0"/>
              <a:t>Адміністрація ліцею тісно співпрацює з органами виконавчої влади, з батьками, громадськістю з питань охорони дитинства та реалізації прав учнів на захист від будь-яких форм фізичного та психологічного насилля, знайти кращі способи розкриття потенціалу в дітях, їхніх сім’ях і всіх членах громади.</a:t>
            </a:r>
            <a:endParaRPr lang="ru-RU" sz="1800" dirty="0" smtClean="0"/>
          </a:p>
        </p:txBody>
      </p:sp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257175" y="331788"/>
            <a:ext cx="74882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600" b="1" dirty="0">
                <a:solidFill>
                  <a:srgbClr val="0070C0"/>
                </a:solidFill>
              </a:rPr>
              <a:t>Саме школа є ініціатором змін у місцевих громадах, залучаючи мешканців до процесів прийняття рішень щодо майбутнього цих громад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358214" y="614364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45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4824412" cy="33845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 err="1" smtClean="0"/>
              <a:t>Учасники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програми</a:t>
            </a:r>
            <a:r>
              <a:rPr lang="uk-UA" sz="2400" b="1" i="1" dirty="0" smtClean="0"/>
              <a:t>:</a:t>
            </a:r>
            <a:endParaRPr lang="ru-RU" sz="2400" b="1" i="1" dirty="0" smtClean="0"/>
          </a:p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упровадження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реалізації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проходить за </a:t>
            </a:r>
            <a:r>
              <a:rPr lang="ru-RU" sz="2000" dirty="0" err="1" smtClean="0"/>
              <a:t>участю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навчально-виховного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: </a:t>
            </a:r>
            <a:r>
              <a:rPr lang="ru-RU" sz="2000" dirty="0" err="1" smtClean="0"/>
              <a:t>адміністрації</a:t>
            </a:r>
            <a:r>
              <a:rPr lang="ru-RU" sz="2000" dirty="0" smtClean="0"/>
              <a:t>; </a:t>
            </a:r>
            <a:r>
              <a:rPr lang="ru-RU" sz="2000" dirty="0" err="1" smtClean="0"/>
              <a:t>учителів</a:t>
            </a:r>
            <a:r>
              <a:rPr lang="ru-RU" sz="2000" dirty="0" smtClean="0"/>
              <a:t>;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; </a:t>
            </a:r>
            <a:r>
              <a:rPr lang="ru-RU" sz="2000" dirty="0" err="1" smtClean="0"/>
              <a:t>класних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керівників</a:t>
            </a:r>
            <a:r>
              <a:rPr lang="ru-RU" sz="2000" dirty="0" smtClean="0"/>
              <a:t>; </a:t>
            </a:r>
            <a:r>
              <a:rPr lang="ru-RU" sz="2000" dirty="0" err="1" smtClean="0"/>
              <a:t>медичного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;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громадськості</a:t>
            </a:r>
            <a:r>
              <a:rPr lang="ru-RU" sz="2000" dirty="0" smtClean="0"/>
              <a:t>; </a:t>
            </a:r>
            <a:r>
              <a:rPr lang="ru-RU" sz="2000" dirty="0" err="1" smtClean="0"/>
              <a:t>батьківського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комітету</a:t>
            </a:r>
            <a:r>
              <a:rPr lang="ru-RU" sz="2000" dirty="0" smtClean="0"/>
              <a:t>; </a:t>
            </a:r>
            <a:r>
              <a:rPr lang="en-US" sz="2000" dirty="0" err="1" smtClean="0"/>
              <a:t>бібліотекаря</a:t>
            </a:r>
            <a:r>
              <a:rPr lang="en-US" sz="2000" dirty="0" smtClean="0"/>
              <a:t>.</a:t>
            </a:r>
            <a:endParaRPr lang="ru-RU" sz="2000" dirty="0" smtClean="0"/>
          </a:p>
        </p:txBody>
      </p:sp>
      <p:pic>
        <p:nvPicPr>
          <p:cNvPr id="16387" name="Picture 5" descr="SAM_83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933825"/>
            <a:ext cx="36718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SAM_83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268413"/>
            <a:ext cx="33131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SAM_849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933825"/>
            <a:ext cx="32416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7451725" cy="55768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Найефективнішими формами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та методами роботи є: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</a:t>
            </a:r>
            <a:r>
              <a:rPr lang="ru-RU" sz="1800" smtClean="0"/>
              <a:t>години спілкування; тренінги; «круглі столи»;  спільні з батьками заходи; консультаційні пункти; діяльність органів учнівського самоврядування; інтелектуальні та розвивальні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ігри;  гуртки за інтересами;  конференції, диспути,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дискусії;  дні відкритих дверей; уроки;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відеолекторії; батьківські збори;  фестивалі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соціальної реклами; моніторинг;  просвітницькі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акції; шкільні газети.</a:t>
            </a:r>
          </a:p>
        </p:txBody>
      </p:sp>
      <p:pic>
        <p:nvPicPr>
          <p:cNvPr id="17411" name="Picture 6" descr="SAM_7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2781300"/>
            <a:ext cx="338455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SAM_74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3863975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59" name="Rectangle 55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435975" cy="431800"/>
          </a:xfrm>
        </p:spPr>
        <p:txBody>
          <a:bodyPr/>
          <a:lstStyle/>
          <a:p>
            <a:r>
              <a:rPr lang="uk-UA" sz="2000" b="1" smtClean="0"/>
              <a:t>Особистісно орієнтований підхід </a:t>
            </a:r>
            <a:br>
              <a:rPr lang="uk-UA" sz="2000" b="1" smtClean="0"/>
            </a:br>
            <a:r>
              <a:rPr lang="uk-UA" sz="2000" b="1" smtClean="0"/>
              <a:t>у системі превентивної</a:t>
            </a:r>
            <a:br>
              <a:rPr lang="uk-UA" sz="2000" b="1" smtClean="0"/>
            </a:br>
            <a:r>
              <a:rPr lang="uk-UA" sz="2000" b="1" smtClean="0"/>
              <a:t>педагогіки</a:t>
            </a:r>
            <a:endParaRPr lang="ru-RU" sz="2000" b="1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1476375" y="711994"/>
          <a:ext cx="5832475" cy="602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91" name="Rectangle 87"/>
          <p:cNvSpPr>
            <a:spLocks noChangeArrowheads="1"/>
          </p:cNvSpPr>
          <p:nvPr/>
        </p:nvSpPr>
        <p:spPr bwMode="auto">
          <a:xfrm>
            <a:off x="3419475" y="3357563"/>
            <a:ext cx="2112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600" dirty="0"/>
              <a:t> </a:t>
            </a:r>
            <a:r>
              <a:rPr lang="uk-UA" sz="1600" b="1" dirty="0"/>
              <a:t>Реалізація превентивного виховання в ліцеї</a:t>
            </a:r>
            <a:endParaRPr lang="ru-RU" sz="1600" b="1" dirty="0"/>
          </a:p>
        </p:txBody>
      </p:sp>
      <p:pic>
        <p:nvPicPr>
          <p:cNvPr id="47193" name="Picture 89" descr="SAM_578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9" y="1341439"/>
            <a:ext cx="2130652" cy="180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4" name="Picture 90" descr="SAM_606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4581525"/>
            <a:ext cx="23764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5" name="Picture 91" descr="SDC1007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488" y="1557338"/>
            <a:ext cx="17891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6" name="Picture 92" descr="SAM_522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72225" y="4581525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35975" cy="47513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err="1" smtClean="0"/>
              <a:t>Очікувані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результати</a:t>
            </a:r>
            <a:endParaRPr lang="ru-RU" sz="2400" b="1" i="1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err="1" smtClean="0"/>
              <a:t>Дотримання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превентивного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сприятиме</a:t>
            </a:r>
            <a:r>
              <a:rPr lang="ru-RU" sz="20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sz="2000" dirty="0" err="1" smtClean="0"/>
              <a:t>активізації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дослідженні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вирішенні</a:t>
            </a:r>
            <a:r>
              <a:rPr lang="ru-RU" sz="2000" dirty="0" smtClean="0"/>
              <a:t> проблем превентивного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sz="2000" dirty="0" err="1" smtClean="0"/>
              <a:t>залученню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правоохоронних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вирішення</a:t>
            </a:r>
            <a:r>
              <a:rPr lang="ru-RU" sz="2000" dirty="0" smtClean="0"/>
              <a:t> проблем </a:t>
            </a:r>
            <a:r>
              <a:rPr lang="ru-RU" sz="2000" dirty="0" err="1" smtClean="0"/>
              <a:t>попередження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правопорушень</a:t>
            </a:r>
            <a:r>
              <a:rPr lang="ru-RU" sz="2000" dirty="0" smtClean="0"/>
              <a:t> і </a:t>
            </a:r>
            <a:r>
              <a:rPr lang="ru-RU" sz="2000" dirty="0" err="1" smtClean="0"/>
              <a:t>злочинності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координації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зусиль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превентивної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sz="2000" dirty="0" err="1" smtClean="0"/>
              <a:t>посиленню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тенденції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попередження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наркотиків</a:t>
            </a:r>
            <a:r>
              <a:rPr lang="ru-RU" sz="2000" dirty="0" smtClean="0"/>
              <a:t>, алкоголю, тютюну, ВІЛ – </a:t>
            </a:r>
            <a:r>
              <a:rPr lang="ru-RU" sz="2000" dirty="0" err="1" smtClean="0"/>
              <a:t>інфікованості</a:t>
            </a:r>
            <a:r>
              <a:rPr lang="ru-RU" sz="2000" dirty="0" smtClean="0"/>
              <a:t>;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ru-RU" sz="2000" dirty="0" err="1" smtClean="0"/>
              <a:t>формуванню</a:t>
            </a:r>
            <a:r>
              <a:rPr lang="ru-RU" sz="2000" dirty="0" smtClean="0"/>
              <a:t> у молодого </a:t>
            </a:r>
            <a:r>
              <a:rPr lang="ru-RU" sz="2000" dirty="0" err="1" smtClean="0"/>
              <a:t>покоління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   </a:t>
            </a:r>
            <a:r>
              <a:rPr lang="ru-RU" sz="2000" dirty="0" smtClean="0"/>
              <a:t>здорового способу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 err="1" smtClean="0"/>
              <a:t>створення</a:t>
            </a:r>
            <a:r>
              <a:rPr lang="ru-RU" sz="2000" dirty="0" smtClean="0"/>
              <a:t> здорового </a:t>
            </a:r>
            <a:r>
              <a:rPr lang="ru-RU" sz="2000" dirty="0" err="1" smtClean="0"/>
              <a:t>мікроклімату</a:t>
            </a:r>
            <a:r>
              <a:rPr lang="ru-RU" sz="2000" dirty="0" smtClean="0"/>
              <a:t> для 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   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особистості</a:t>
            </a:r>
            <a:r>
              <a:rPr lang="ru-RU" sz="2000" dirty="0" smtClean="0"/>
              <a:t>.</a:t>
            </a:r>
          </a:p>
        </p:txBody>
      </p:sp>
      <p:pic>
        <p:nvPicPr>
          <p:cNvPr id="18435" name="Picture 6" descr="SAM_71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3500438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664"/>
            <a:ext cx="6553200" cy="647849"/>
          </a:xfrm>
        </p:spPr>
        <p:txBody>
          <a:bodyPr/>
          <a:lstStyle/>
          <a:p>
            <a:pPr eaLnBrk="1" hangingPunct="1"/>
            <a:r>
              <a:rPr lang="uk-UA" sz="1600" b="1" i="1" dirty="0" smtClean="0"/>
              <a:t> </a:t>
            </a:r>
            <a:r>
              <a:rPr lang="uk-UA" sz="1600" b="1" i="1" dirty="0" smtClean="0">
                <a:solidFill>
                  <a:srgbClr val="C00000"/>
                </a:solidFill>
              </a:rPr>
              <a:t>Одним з </a:t>
            </a:r>
            <a:r>
              <a:rPr lang="uk-UA" sz="1600" b="1" i="1" dirty="0" err="1" smtClean="0">
                <a:solidFill>
                  <a:srgbClr val="C00000"/>
                </a:solidFill>
              </a:rPr>
              <a:t>пріорітетних</a:t>
            </a:r>
            <a:r>
              <a:rPr lang="uk-UA" sz="1600" b="1" i="1" dirty="0" smtClean="0">
                <a:solidFill>
                  <a:srgbClr val="C00000"/>
                </a:solidFill>
              </a:rPr>
              <a:t> завдань педагогічного колективу навчального закладу </a:t>
            </a:r>
            <a:r>
              <a:rPr lang="uk-UA" sz="1600" b="1" i="1" dirty="0">
                <a:solidFill>
                  <a:srgbClr val="C00000"/>
                </a:solidFill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</a:rPr>
              <a:t>є формування в учнів усвідомленої потреби вести здоровий спосіб життя</a:t>
            </a:r>
            <a:endParaRPr lang="ru-RU" sz="1600" b="1" i="1" dirty="0" smtClean="0">
              <a:solidFill>
                <a:srgbClr val="C00000"/>
              </a:solidFill>
            </a:endParaRPr>
          </a:p>
        </p:txBody>
      </p:sp>
      <p:pic>
        <p:nvPicPr>
          <p:cNvPr id="31747" name="Picture 5" descr="SAM_56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26841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SAM_56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700213"/>
            <a:ext cx="38163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SAM_56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076700"/>
            <a:ext cx="33845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7538" y="5157788"/>
            <a:ext cx="424815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 smtClean="0"/>
              <a:t>Педагоги ліцею  </a:t>
            </a:r>
            <a:r>
              <a:rPr lang="uk-UA" dirty="0"/>
              <a:t>активно співпрацюють один з одним щодо організації превентивного навчання у закладі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7127875" cy="503238"/>
          </a:xfrm>
        </p:spPr>
        <p:txBody>
          <a:bodyPr/>
          <a:lstStyle/>
          <a:p>
            <a:pPr eaLnBrk="1" hangingPunct="1"/>
            <a:r>
              <a:rPr lang="uk-UA" sz="1600" b="1" i="1" dirty="0" smtClean="0">
                <a:solidFill>
                  <a:srgbClr val="C00000"/>
                </a:solidFill>
              </a:rPr>
              <a:t>Педагоги закладають основи духовності, естетичної та моральної культури в процес виховання дітей</a:t>
            </a:r>
            <a:endParaRPr lang="ru-RU" sz="1600" b="1" i="1" dirty="0" smtClean="0">
              <a:solidFill>
                <a:srgbClr val="C00000"/>
              </a:solidFill>
            </a:endParaRPr>
          </a:p>
        </p:txBody>
      </p:sp>
      <p:pic>
        <p:nvPicPr>
          <p:cNvPr id="32771" name="Picture 2"/>
          <p:cNvPicPr>
            <a:picLocks noChangeArrowheads="1"/>
          </p:cNvPicPr>
          <p:nvPr/>
        </p:nvPicPr>
        <p:blipFill>
          <a:blip r:embed="rId3" cstate="email"/>
          <a:srcRect l="-2" t="-480"/>
          <a:stretch>
            <a:fillRect/>
          </a:stretch>
        </p:blipFill>
        <p:spPr bwMode="auto">
          <a:xfrm>
            <a:off x="250825" y="1628775"/>
            <a:ext cx="3889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rrowheads="1"/>
          </p:cNvPicPr>
          <p:nvPr/>
        </p:nvPicPr>
        <p:blipFill>
          <a:blip r:embed="rId4" cstate="email"/>
          <a:srcRect t="-484" r="-278" b="-739"/>
          <a:stretch>
            <a:fillRect/>
          </a:stretch>
        </p:blipFill>
        <p:spPr bwMode="auto">
          <a:xfrm>
            <a:off x="4140200" y="2997200"/>
            <a:ext cx="2987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rrowheads="1"/>
          </p:cNvPicPr>
          <p:nvPr/>
        </p:nvPicPr>
        <p:blipFill>
          <a:blip r:embed="rId5" cstate="email"/>
          <a:srcRect t="-546" r="-3333"/>
          <a:stretch>
            <a:fillRect/>
          </a:stretch>
        </p:blipFill>
        <p:spPr bwMode="auto">
          <a:xfrm>
            <a:off x="6262688" y="1484313"/>
            <a:ext cx="29702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5058108"/>
            <a:ext cx="8280598" cy="1588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uk-UA" dirty="0"/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dirty="0" err="1"/>
              <a:t>Троковицький</a:t>
            </a:r>
            <a:r>
              <a:rPr lang="uk-UA" dirty="0"/>
              <a:t> природничо-екологічний ліцей – це навчальний заклад, в якому велика увага приділяється налагодженню партнерських стосунків між початковою </a:t>
            </a:r>
            <a:r>
              <a:rPr lang="uk-UA" dirty="0" smtClean="0"/>
              <a:t>ланкою  </a:t>
            </a:r>
            <a:r>
              <a:rPr lang="uk-UA" dirty="0"/>
              <a:t>та ДНЗ стосовно превентивного виховання</a:t>
            </a:r>
            <a:endParaRPr lang="ru-RU" dirty="0"/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1259</Words>
  <Application>Microsoft Office PowerPoint</Application>
  <PresentationFormat>Экран (4:3)</PresentationFormat>
  <Paragraphs>116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Міністерство освіти і науки України Відділ освіти Черняхівської районної державної адміністрації Житомирської області Троковицький природничо – екологічний ліцей  </vt:lpstr>
      <vt:lpstr>Слайд 2</vt:lpstr>
      <vt:lpstr>Слайд 3</vt:lpstr>
      <vt:lpstr>Слайд 4</vt:lpstr>
      <vt:lpstr>Слайд 5</vt:lpstr>
      <vt:lpstr>Особистісно орієнтований підхід  у системі превентивної педагогіки</vt:lpstr>
      <vt:lpstr>Слайд 7</vt:lpstr>
      <vt:lpstr> Одним з пріорітетних завдань педагогічного колективу навчального закладу  є формування в учнів усвідомленої потреби вести здоровий спосіб життя</vt:lpstr>
      <vt:lpstr>Педагоги закладають основи духовності, естетичної та моральної культури в процес виховання дітей</vt:lpstr>
      <vt:lpstr>1 грудня – всесвітній день боротьби зі СНІДом</vt:lpstr>
      <vt:lpstr>Слайд 11</vt:lpstr>
      <vt:lpstr>Вміння продовжити життя – це насамперед вміння не вкорочувати його     </vt:lpstr>
      <vt:lpstr>Слайд 13</vt:lpstr>
      <vt:lpstr>З цією метою  залучаємо  учнів ліцею до занять фізичної культури та спорту</vt:lpstr>
      <vt:lpstr>В здоровому тілі – здоровий дух </vt:lpstr>
      <vt:lpstr>« … готові боротися  до загину  за волю, віру, честь і славу України»                                                        (з кодексу лицарської звитяги козаків)  </vt:lpstr>
      <vt:lpstr>Медсестра ліцею Муравіцька Н. І. з школярами </vt:lpstr>
      <vt:lpstr>Навчись сам – допоможи іншому </vt:lpstr>
      <vt:lpstr>Підростаюче покоління живе, діє, формується в умовах соціального середовища  і переймається його проблемами. </vt:lpstr>
      <vt:lpstr> Лише в гармонії з  природою ми можемо говорити про цілковите здоров’я </vt:lpstr>
      <vt:lpstr>  Діти – дітям   </vt:lpstr>
      <vt:lpstr>Слайд 22</vt:lpstr>
      <vt:lpstr>Хвала слову «Треба »</vt:lpstr>
      <vt:lpstr>Слайд 24</vt:lpstr>
      <vt:lpstr>Слайд 25</vt:lpstr>
      <vt:lpstr>Більшість екскурсій мають  історико – краєзнавче спрямування, що сприяє формуванню у свідомості дитини цілісного образу навколишнього середовища.</vt:lpstr>
      <vt:lpstr>А ще життя прекрасне тим, що можна подорожувати …</vt:lpstr>
      <vt:lpstr>Слайд 28</vt:lpstr>
      <vt:lpstr>Цікаво та змістовно  спланований педагогами літній відпочинок дітей </vt:lpstr>
      <vt:lpstr>Слайд 30</vt:lpstr>
      <vt:lpstr>Борімося з вірусами, а не з людьми</vt:lpstr>
      <vt:lpstr>Адміністрація ліцею тісно співпрацює з органами виконавчої влади, з батьками, громадськістю з питань охорони дитинства та реалізації прав учнів на захист від будь-яких форм фізичного та психологічного насилля, знайти кращі способи розкриття потенціалу в дітях, їхніх сім’ях і всіх членах громади.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Sony</cp:lastModifiedBy>
  <cp:revision>48</cp:revision>
  <dcterms:created xsi:type="dcterms:W3CDTF">2014-05-17T10:42:07Z</dcterms:created>
  <dcterms:modified xsi:type="dcterms:W3CDTF">2014-08-25T18:52:22Z</dcterms:modified>
</cp:coreProperties>
</file>